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32"/>
  </p:notesMasterIdLst>
  <p:sldIdLst>
    <p:sldId id="256" r:id="rId2"/>
    <p:sldId id="288" r:id="rId3"/>
    <p:sldId id="292" r:id="rId4"/>
    <p:sldId id="287" r:id="rId5"/>
    <p:sldId id="283" r:id="rId6"/>
    <p:sldId id="279" r:id="rId7"/>
    <p:sldId id="281" r:id="rId8"/>
    <p:sldId id="280" r:id="rId9"/>
    <p:sldId id="278" r:id="rId10"/>
    <p:sldId id="290" r:id="rId11"/>
    <p:sldId id="257" r:id="rId12"/>
    <p:sldId id="258" r:id="rId13"/>
    <p:sldId id="259" r:id="rId14"/>
    <p:sldId id="260" r:id="rId15"/>
    <p:sldId id="261" r:id="rId16"/>
    <p:sldId id="266" r:id="rId17"/>
    <p:sldId id="267" r:id="rId18"/>
    <p:sldId id="263" r:id="rId19"/>
    <p:sldId id="275" r:id="rId20"/>
    <p:sldId id="277" r:id="rId21"/>
    <p:sldId id="276" r:id="rId22"/>
    <p:sldId id="268" r:id="rId23"/>
    <p:sldId id="284" r:id="rId24"/>
    <p:sldId id="285" r:id="rId25"/>
    <p:sldId id="282" r:id="rId26"/>
    <p:sldId id="289" r:id="rId27"/>
    <p:sldId id="269" r:id="rId28"/>
    <p:sldId id="293" r:id="rId29"/>
    <p:sldId id="291" r:id="rId30"/>
    <p:sldId id="273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2117" y="-8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D79A5-EF8C-44D7-A063-C1375139DF7E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1BB23-358E-48B4-B879-7F5DCC99B73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734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01.11.2014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60849"/>
            <a:ext cx="7772400" cy="1440159"/>
          </a:xfrm>
        </p:spPr>
        <p:txBody>
          <a:bodyPr/>
          <a:lstStyle/>
          <a:p>
            <a:r>
              <a:rPr lang="ru-RU" dirty="0" smtClean="0"/>
              <a:t>МЕТОД КООРДИНАТ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к уроку геометрии в 9 классе</a:t>
            </a:r>
          </a:p>
          <a:p>
            <a:r>
              <a:rPr lang="ru-RU" dirty="0" smtClean="0"/>
              <a:t>учитель </a:t>
            </a:r>
            <a:r>
              <a:rPr lang="ru-RU" dirty="0" err="1" smtClean="0"/>
              <a:t>Анварова</a:t>
            </a:r>
            <a:r>
              <a:rPr lang="ru-RU" dirty="0" smtClean="0"/>
              <a:t> Г.Р.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3900" i="1" dirty="0" smtClean="0">
                <a:solidFill>
                  <a:srgbClr val="FF0000"/>
                </a:solidFill>
              </a:rPr>
              <a:t>РЕШИВ   КРОССВОРД,МЫ СМОЖЕМ ЗАГЛЯНУТЬ  В  </a:t>
            </a:r>
            <a:r>
              <a:rPr lang="ru-RU" sz="3600" i="1" dirty="0" smtClean="0">
                <a:solidFill>
                  <a:srgbClr val="FF0000"/>
                </a:solidFill>
                <a:latin typeface="Georgia" pitchFamily="18" charset="0"/>
              </a:rPr>
              <a:t>ИСТОРИЮ</a:t>
            </a:r>
            <a:r>
              <a:rPr lang="ru-RU" sz="3900" i="1" dirty="0" smtClean="0">
                <a:solidFill>
                  <a:srgbClr val="FF0000"/>
                </a:solidFill>
              </a:rPr>
              <a:t>  МАТЕМАТИКИ  И  ПОЗНАКОМИТЬСЯ  С  ЛЕГЕНДАРНОЙ  ЛИЧНОСТЬЮ.</a:t>
            </a:r>
            <a:endParaRPr lang="ru-RU" sz="3900" i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ПРАКТИЧЕСКАЯ ЧАСТЬ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Найти координаты вектора  АВ , если  А(4,5), В(-2,6).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1) </a:t>
            </a:r>
            <a:r>
              <a:rPr lang="en-US" dirty="0" smtClean="0">
                <a:solidFill>
                  <a:srgbClr val="C00000"/>
                </a:solidFill>
              </a:rPr>
              <a:t>{</a:t>
            </a:r>
            <a:r>
              <a:rPr lang="ru-RU" dirty="0" smtClean="0">
                <a:solidFill>
                  <a:srgbClr val="C00000"/>
                </a:solidFill>
              </a:rPr>
              <a:t>5;6</a:t>
            </a:r>
            <a:r>
              <a:rPr lang="en-US" dirty="0" smtClean="0">
                <a:solidFill>
                  <a:srgbClr val="C00000"/>
                </a:solidFill>
              </a:rPr>
              <a:t>}</a:t>
            </a:r>
            <a:r>
              <a:rPr lang="ru-RU" dirty="0" smtClean="0">
                <a:solidFill>
                  <a:srgbClr val="C00000"/>
                </a:solidFill>
              </a:rPr>
              <a:t>-Г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2) </a:t>
            </a:r>
            <a:r>
              <a:rPr lang="en-US" dirty="0" smtClean="0">
                <a:solidFill>
                  <a:srgbClr val="C00000"/>
                </a:solidFill>
              </a:rPr>
              <a:t>{</a:t>
            </a:r>
            <a:r>
              <a:rPr lang="ru-RU" dirty="0" smtClean="0">
                <a:solidFill>
                  <a:srgbClr val="C00000"/>
                </a:solidFill>
              </a:rPr>
              <a:t>-6;1</a:t>
            </a:r>
            <a:r>
              <a:rPr lang="en-US" dirty="0" smtClean="0">
                <a:solidFill>
                  <a:srgbClr val="C00000"/>
                </a:solidFill>
              </a:rPr>
              <a:t>}</a:t>
            </a:r>
            <a:r>
              <a:rPr lang="ru-RU" dirty="0" smtClean="0">
                <a:solidFill>
                  <a:srgbClr val="C00000"/>
                </a:solidFill>
              </a:rPr>
              <a:t>-Р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3) </a:t>
            </a:r>
            <a:r>
              <a:rPr lang="en-US" dirty="0" smtClean="0">
                <a:solidFill>
                  <a:srgbClr val="C00000"/>
                </a:solidFill>
              </a:rPr>
              <a:t>{</a:t>
            </a:r>
            <a:r>
              <a:rPr lang="ru-RU" dirty="0" smtClean="0">
                <a:solidFill>
                  <a:srgbClr val="C00000"/>
                </a:solidFill>
              </a:rPr>
              <a:t>2;3</a:t>
            </a:r>
            <a:r>
              <a:rPr lang="en-US" dirty="0" smtClean="0">
                <a:solidFill>
                  <a:srgbClr val="C00000"/>
                </a:solidFill>
              </a:rPr>
              <a:t>}</a:t>
            </a:r>
            <a:r>
              <a:rPr lang="ru-RU" dirty="0" smtClean="0">
                <a:solidFill>
                  <a:srgbClr val="C00000"/>
                </a:solidFill>
              </a:rPr>
              <a:t> -Ж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483768" y="4077072"/>
          <a:ext cx="5832647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396285"/>
                <a:gridCol w="548034"/>
                <a:gridCol w="548034"/>
                <a:gridCol w="526760"/>
                <a:gridCol w="569308"/>
                <a:gridCol w="548034"/>
                <a:gridCol w="548034"/>
                <a:gridCol w="548034"/>
                <a:gridCol w="548034"/>
                <a:gridCol w="548034"/>
              </a:tblGrid>
              <a:tr h="210312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/>
                        <a:t>Р</a:t>
                      </a:r>
                    </a:p>
                    <a:p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/>
                        <a:t>Р</a:t>
                      </a:r>
                    </a:p>
                    <a:p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√50-Е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√49-Ю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√52-Я</a:t>
            </a:r>
          </a:p>
          <a:p>
            <a:pPr marL="0" lvl="0" indent="0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prstClr val="white"/>
              </a:solidFill>
            </a:endParaRPr>
          </a:p>
          <a:p>
            <a:endParaRPr lang="ru-RU" b="1" dirty="0" smtClean="0"/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Найти расстояние между точками М(-3;5) И </a:t>
            </a:r>
            <a:r>
              <a:rPr lang="en-US" dirty="0" smtClean="0"/>
              <a:t>N</a:t>
            </a:r>
            <a:r>
              <a:rPr lang="ru-RU" dirty="0" smtClean="0"/>
              <a:t>(4;6).</a:t>
            </a: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24000" y="3356992"/>
          <a:ext cx="6096000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160240"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</a:p>
                    <a:p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{0</a:t>
            </a:r>
            <a:r>
              <a:rPr lang="ru-RU" dirty="0" smtClean="0">
                <a:solidFill>
                  <a:srgbClr val="C00000"/>
                </a:solidFill>
              </a:rPr>
              <a:t>;5</a:t>
            </a:r>
            <a:r>
              <a:rPr lang="en-US" dirty="0" smtClean="0">
                <a:solidFill>
                  <a:srgbClr val="C00000"/>
                </a:solidFill>
              </a:rPr>
              <a:t>} </a:t>
            </a:r>
            <a:r>
              <a:rPr lang="ru-RU" dirty="0" smtClean="0">
                <a:solidFill>
                  <a:srgbClr val="C00000"/>
                </a:solidFill>
              </a:rPr>
              <a:t>–И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{2</a:t>
            </a:r>
            <a:r>
              <a:rPr lang="ru-RU" dirty="0" smtClean="0">
                <a:solidFill>
                  <a:srgbClr val="C00000"/>
                </a:solidFill>
              </a:rPr>
              <a:t>;-1</a:t>
            </a:r>
            <a:r>
              <a:rPr lang="en-US" dirty="0" smtClean="0">
                <a:solidFill>
                  <a:srgbClr val="C00000"/>
                </a:solidFill>
              </a:rPr>
              <a:t>}-</a:t>
            </a:r>
            <a:r>
              <a:rPr lang="ru-RU" dirty="0" smtClean="0">
                <a:solidFill>
                  <a:srgbClr val="C00000"/>
                </a:solidFill>
              </a:rPr>
              <a:t>Н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{-6</a:t>
            </a:r>
            <a:r>
              <a:rPr lang="ru-RU" dirty="0" smtClean="0">
                <a:solidFill>
                  <a:srgbClr val="C00000"/>
                </a:solidFill>
              </a:rPr>
              <a:t>;-5</a:t>
            </a:r>
            <a:r>
              <a:rPr lang="en-US" dirty="0" smtClean="0">
                <a:solidFill>
                  <a:srgbClr val="C00000"/>
                </a:solidFill>
              </a:rPr>
              <a:t>}-C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Найти сумму векторов  </a:t>
            </a:r>
            <a:r>
              <a:rPr lang="en-US" dirty="0" smtClean="0"/>
              <a:t>p +</a:t>
            </a:r>
            <a:r>
              <a:rPr lang="ru-RU" dirty="0" smtClean="0"/>
              <a:t> </a:t>
            </a:r>
            <a:r>
              <a:rPr lang="en-US" dirty="0" smtClean="0"/>
              <a:t>q,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если </a:t>
            </a:r>
            <a:r>
              <a:rPr lang="en-US" dirty="0" smtClean="0"/>
              <a:t>p{-2</a:t>
            </a:r>
            <a:r>
              <a:rPr lang="ru-RU" dirty="0" smtClean="0"/>
              <a:t>;2</a:t>
            </a:r>
            <a:r>
              <a:rPr lang="en-US" dirty="0" smtClean="0"/>
              <a:t>},q{4</a:t>
            </a:r>
            <a:r>
              <a:rPr lang="ru-RU" dirty="0" smtClean="0"/>
              <a:t>;-3</a:t>
            </a:r>
            <a:r>
              <a:rPr lang="en-US" dirty="0" smtClean="0"/>
              <a:t>}.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19672" y="3501008"/>
          <a:ext cx="6096000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088232"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{8;-7}-</a:t>
            </a:r>
            <a:r>
              <a:rPr lang="ru-RU" dirty="0" smtClean="0">
                <a:solidFill>
                  <a:srgbClr val="C00000"/>
                </a:solidFill>
              </a:rPr>
              <a:t>З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{-7;8}-</a:t>
            </a:r>
            <a:r>
              <a:rPr lang="ru-RU" dirty="0" smtClean="0">
                <a:solidFill>
                  <a:srgbClr val="C00000"/>
                </a:solidFill>
              </a:rPr>
              <a:t>Д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{-7;6}-</a:t>
            </a:r>
            <a:r>
              <a:rPr lang="ru-RU" dirty="0" smtClean="0">
                <a:solidFill>
                  <a:srgbClr val="C00000"/>
                </a:solidFill>
              </a:rPr>
              <a:t>Ш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Найти разность векторов </a:t>
            </a:r>
            <a:r>
              <a:rPr lang="en-US" dirty="0" smtClean="0"/>
              <a:t>m-n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если </a:t>
            </a:r>
            <a:r>
              <a:rPr lang="en-US" dirty="0" smtClean="0"/>
              <a:t>m{-2;1},n{5;-7}.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3429000"/>
          <a:ext cx="6096000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944216"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Д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824536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(3;7)-П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(-1;7)-К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(-2;10)-Й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Точка С-середина отрезка АВ.</a:t>
            </a:r>
            <a:br>
              <a:rPr lang="ru-RU" dirty="0" smtClean="0"/>
            </a:br>
            <a:r>
              <a:rPr lang="ru-RU" dirty="0" smtClean="0"/>
              <a:t>Найти её координаты , если А(2;6),В(-4;8).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47664" y="3573016"/>
          <a:ext cx="6096000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376264"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Д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К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C00000"/>
                </a:solidFill>
              </a:rPr>
              <a:t>√</a:t>
            </a:r>
            <a:r>
              <a:rPr lang="en-US" dirty="0" smtClean="0">
                <a:solidFill>
                  <a:srgbClr val="C00000"/>
                </a:solidFill>
              </a:rPr>
              <a:t>93-</a:t>
            </a:r>
            <a:r>
              <a:rPr lang="ru-RU" dirty="0" smtClean="0">
                <a:solidFill>
                  <a:srgbClr val="C00000"/>
                </a:solidFill>
              </a:rPr>
              <a:t>М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√89-А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√56-Б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Найти длину вектора  АВ</a:t>
            </a:r>
            <a:r>
              <a:rPr lang="en-US" dirty="0" smtClean="0"/>
              <a:t>{5;-8}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3861048"/>
          <a:ext cx="6096000" cy="18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800200"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Д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К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А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(х-5)²+(у+3)² =4   -Т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(х+5)²+(у-3)²=4    -Х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(х+3)²+(у-5)²=2     -Ц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>
            <a:noAutofit/>
          </a:bodyPr>
          <a:lstStyle/>
          <a:p>
            <a:r>
              <a:rPr lang="ru-RU" sz="2800" dirty="0" smtClean="0"/>
              <a:t>Точка О(5;-3)-центр </a:t>
            </a:r>
            <a:r>
              <a:rPr lang="ru-RU" sz="2800" dirty="0" smtClean="0"/>
              <a:t>окружности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радиуса 2 .Выберите уравнение окружности.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75656" y="3861048"/>
          <a:ext cx="6096000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43136"/>
                <a:gridCol w="576064"/>
                <a:gridCol w="609600"/>
                <a:gridCol w="609600"/>
                <a:gridCol w="609600"/>
                <a:gridCol w="609600"/>
                <a:gridCol w="609600"/>
              </a:tblGrid>
              <a:tr h="1584176"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 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Д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К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А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Р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Т</a:t>
                      </a:r>
                      <a:endParaRPr lang="ru-RU" sz="4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9183404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38530" y="1481138"/>
            <a:ext cx="4066939" cy="4525962"/>
          </a:xfrm>
        </p:spPr>
      </p:pic>
      <p:pic>
        <p:nvPicPr>
          <p:cNvPr id="5" name="Содержимое 3" descr="129183404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1484784"/>
            <a:ext cx="4066939" cy="4525962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РЕНЕ ДЕКАРТ (1596-1649)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Рене Декарт</a:t>
            </a:r>
            <a:r>
              <a:rPr lang="ru-RU" dirty="0" smtClean="0">
                <a:solidFill>
                  <a:schemeClr val="tx2"/>
                </a:solidFill>
              </a:rPr>
              <a:t> - французский математик, физик, физиолог и философ, создатель знаменитого </a:t>
            </a:r>
            <a:r>
              <a:rPr lang="ru-RU" b="1" dirty="0" smtClean="0">
                <a:solidFill>
                  <a:schemeClr val="tx2"/>
                </a:solidFill>
              </a:rPr>
              <a:t>метода координат</a:t>
            </a:r>
            <a:r>
              <a:rPr lang="ru-RU" dirty="0" smtClean="0">
                <a:solidFill>
                  <a:schemeClr val="tx2"/>
                </a:solidFill>
              </a:rPr>
              <a:t>, сторонник аналитического метода в математике, механизма в физике, предтеча рефлексологии.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Рене Декарт происходил из старинного дворянского рода. Его мать умерла от туберкулеза, когда ему исполнился 1 год. Отец Декарта был судьей и он мечтал видеть своего сына юристом. В возрасте 10 лет мальчик поступает в школу, а после ее окончания учится в Университете в Пуатье. Получив звание бакалавра и лицензию юриста , Рене выполнил желание отца, но в своей жизни он никогда не занимался юридической практикой. Он хочет видеть мир и открывать истину.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Повторить и обобщить пройденный материал по теме «Метод координат»;</a:t>
            </a: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Совершенствовать навыки решения задач методом координат.</a:t>
            </a:r>
          </a:p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Проверить свою готовность к контрольной  работе по данной теме.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ЦЕЛИ  УРОКА: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Физические исследования относятся главным образом к механике, оптике и строению Вселенной.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Крупнейшим открытием Декарта, ставшим фундаментальным для последующей психологии, можно считать понятие о рефлексе и рефлекторной деятельности.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Интересно, что великий русский физиолог Иван Павлов поставил памятник-бюст Декарту возле своей лаборатории, потому что считал Декарта предтечей своих исследований.</a:t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В истории математики Рене Декарт занимает видное место. Именно он сыграл решающую роль в становлении современной алгебры тем, что ввел буквенные символы, обозначил последними буквами латинского алфавита (</a:t>
            </a:r>
            <a:r>
              <a:rPr lang="ru-RU" dirty="0" err="1" smtClean="0">
                <a:solidFill>
                  <a:schemeClr val="tx2"/>
                </a:solidFill>
              </a:rPr>
              <a:t>х</a:t>
            </a:r>
            <a:r>
              <a:rPr lang="ru-RU" dirty="0" smtClean="0">
                <a:solidFill>
                  <a:schemeClr val="tx2"/>
                </a:solidFill>
              </a:rPr>
              <a:t>, </a:t>
            </a:r>
            <a:r>
              <a:rPr lang="ru-RU" dirty="0" err="1" smtClean="0">
                <a:solidFill>
                  <a:schemeClr val="tx2"/>
                </a:solidFill>
              </a:rPr>
              <a:t>у,z</a:t>
            </a:r>
            <a:r>
              <a:rPr lang="ru-RU" dirty="0" smtClean="0">
                <a:solidFill>
                  <a:schemeClr val="tx2"/>
                </a:solidFill>
              </a:rPr>
              <a:t> … ) переменные величины, а известные - первыми буквами латинского алфавит (</a:t>
            </a:r>
            <a:r>
              <a:rPr lang="ru-RU" dirty="0" err="1" smtClean="0">
                <a:solidFill>
                  <a:schemeClr val="tx2"/>
                </a:solidFill>
              </a:rPr>
              <a:t>а,b,c</a:t>
            </a:r>
            <a:r>
              <a:rPr lang="ru-RU" dirty="0" smtClean="0">
                <a:solidFill>
                  <a:schemeClr val="tx2"/>
                </a:solidFill>
              </a:rPr>
              <a:t>… ) ввел нынешнее обозначение степеней , заложил основы теории уравнений. Понятия числа и величины, ранее существовавшие раздельно, тем самым были объединены.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Историческое значение </a:t>
            </a:r>
            <a:r>
              <a:rPr lang="ru-RU" b="1" dirty="0" smtClean="0">
                <a:solidFill>
                  <a:schemeClr val="tx2"/>
                </a:solidFill>
              </a:rPr>
              <a:t>Декартовой геометрии</a:t>
            </a:r>
            <a:r>
              <a:rPr lang="ru-RU" dirty="0" smtClean="0">
                <a:solidFill>
                  <a:schemeClr val="tx2"/>
                </a:solidFill>
              </a:rPr>
              <a:t> состоит в том, что здесь была открыта связь величины и функции, что преобразовало математику. Применение алгебраических методов к геометрическим объектам, введение системы прямолинейных координат означало создание аналитической геометрии, объединяющей геометрические и арифметические величины, которые со времен древнегреческой математики существовали в раздельности.</a:t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70C0"/>
                </a:solidFill>
              </a:rPr>
              <a:t>Мыслю , следовательно существую.</a:t>
            </a:r>
            <a:endParaRPr lang="ru-RU" sz="6000" dirty="0">
              <a:solidFill>
                <a:srgbClr val="0070C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45265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Autofit/>
          </a:bodyPr>
          <a:lstStyle/>
          <a:p>
            <a:r>
              <a:rPr lang="ru-RU" sz="3200" dirty="0" smtClean="0"/>
              <a:t>Треугольник СДЕ задан координатами </a:t>
            </a:r>
            <a:r>
              <a:rPr lang="ru-RU" sz="3200" dirty="0" err="1" smtClean="0"/>
              <a:t>свох</a:t>
            </a:r>
            <a:r>
              <a:rPr lang="ru-RU" sz="3200" dirty="0" smtClean="0"/>
              <a:t> </a:t>
            </a:r>
            <a:r>
              <a:rPr lang="ru-RU" sz="3200" dirty="0" err="1" smtClean="0"/>
              <a:t>вершин:С</a:t>
            </a:r>
            <a:r>
              <a:rPr lang="ru-RU" sz="3200" dirty="0" smtClean="0"/>
              <a:t>(2;2),Д(6;5),Е(5;-2).</a:t>
            </a:r>
          </a:p>
          <a:p>
            <a:r>
              <a:rPr lang="ru-RU" sz="3200" dirty="0" smtClean="0"/>
              <a:t>А) </a:t>
            </a:r>
            <a:r>
              <a:rPr lang="ru-RU" sz="3200" dirty="0" err="1" smtClean="0"/>
              <a:t>Докажите,что</a:t>
            </a:r>
            <a:r>
              <a:rPr lang="ru-RU" sz="3200" dirty="0" smtClean="0"/>
              <a:t> треугольник </a:t>
            </a:r>
            <a:r>
              <a:rPr lang="ru-RU" sz="3200" dirty="0" err="1" smtClean="0"/>
              <a:t>СДЕ-равнобедренный</a:t>
            </a:r>
            <a:r>
              <a:rPr lang="ru-RU" sz="3200" dirty="0" smtClean="0"/>
              <a:t>;</a:t>
            </a:r>
          </a:p>
          <a:p>
            <a:r>
              <a:rPr lang="ru-RU" sz="3200" dirty="0" smtClean="0"/>
              <a:t>Б)Найдите </a:t>
            </a:r>
            <a:r>
              <a:rPr lang="ru-RU" sz="3200" dirty="0" err="1" smtClean="0"/>
              <a:t>биссектрису,проведенную</a:t>
            </a:r>
            <a:r>
              <a:rPr lang="ru-RU" sz="3200" dirty="0" smtClean="0"/>
              <a:t> из вершины С.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РЕШЕНИЕ ЗАДАЧ</a:t>
            </a:r>
            <a:br>
              <a:rPr lang="ru-RU" dirty="0" smtClean="0"/>
            </a:br>
            <a:r>
              <a:rPr lang="ru-RU" dirty="0" smtClean="0"/>
              <a:t>Задача №1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  равнобедренном  треугольнике  основание равно 12 см, а высота , проведенная  к  основанию , равна  8 см. </a:t>
            </a:r>
          </a:p>
          <a:p>
            <a:r>
              <a:rPr lang="ru-RU" sz="3600" dirty="0" smtClean="0"/>
              <a:t>Найдите  медиану  ,проведенную  к  боковой  стороне.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№2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Document_0.t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260648"/>
            <a:ext cx="5328592" cy="659735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№998 Докажите , что четырехугольник АВС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, вершины которого  имеют координаты 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А(-2;-3) ,В(1;4) , С(8;7) ,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D(5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;0) , является ромбом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Найдите его площадь.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Работа по учебнику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Повторить п.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86-92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,№990а),992,995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Дополнительно №1001,№1004.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dirty="0" smtClean="0"/>
              <a:t>    ДОМАШНЕЕ    ЗАДАНИЕ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763917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Практика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Практика 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себя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15-18 баллов- вы хорошо готовы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11-14 баллов- надо ещё поработать над этой темой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Меньше 10 баллов- не готовы к контрольной работе , надо ОЧЕНЬ ХОРОШО ПОЗАНИМАТЬСЯ.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Оцените свою готовность к контрольной работе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1484313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ПРАКТИКА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ПРАКТИКА</a:t>
                      </a:r>
                      <a:r>
                        <a:rPr lang="ru-RU" baseline="0" dirty="0" smtClean="0"/>
                        <a:t> 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0-5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0-7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0-6 БАЛЛОВ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           (0-2 БАЛЛА)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           (0-2 БАЛЛА)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3</a:t>
                      </a:r>
                      <a:r>
                        <a:rPr lang="ru-RU" dirty="0" smtClean="0"/>
                        <a:t>            (0-2</a:t>
                      </a:r>
                      <a:r>
                        <a:rPr lang="ru-RU" baseline="0" dirty="0" smtClean="0"/>
                        <a:t> БАЛЛА)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Проверь   себя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rgbClr val="0070C0"/>
                </a:solidFill>
              </a:rPr>
              <a:t>До встречи на контрольной!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№989 в) 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{-21;5},√466    </a:t>
            </a:r>
            <a:endParaRPr lang="ru-RU" sz="3200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{6;-18},6√10;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№997 АВ=ВС=АД=ДС=√18;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АС=ВД=6;АВСД-квадрат.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№1000 </a:t>
            </a:r>
            <a:r>
              <a:rPr lang="ru-RU" sz="3200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 (х-2)²+(у-1)²=4.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Проверим домашнюю работу.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1628800"/>
            <a:ext cx="9144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1556792"/>
            <a:ext cx="9144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2132856"/>
            <a:ext cx="9144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2564904"/>
            <a:ext cx="496855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2132856"/>
            <a:ext cx="10668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99592" y="3068960"/>
            <a:ext cx="49685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3789040"/>
            <a:ext cx="29523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FF0000"/>
                </a:solidFill>
              </a:rPr>
              <a:t>ОСНОВНЫЕ  ФОРМУЛЫ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ru-RU" sz="4400" dirty="0" smtClean="0">
                <a:solidFill>
                  <a:srgbClr val="C00000"/>
                </a:solidFill>
              </a:rPr>
              <a:t>Расстояние между точками</a:t>
            </a:r>
            <a:endParaRPr lang="en-US" sz="4400" dirty="0" smtClean="0">
              <a:solidFill>
                <a:srgbClr val="C00000"/>
              </a:solidFill>
            </a:endParaRPr>
          </a:p>
          <a:p>
            <a:r>
              <a:rPr lang="ru-RU" sz="4400" dirty="0" smtClean="0">
                <a:solidFill>
                  <a:schemeClr val="tx2"/>
                </a:solidFill>
              </a:rPr>
              <a:t>АВ=√(х2-х1)²+(у2-у1)²</a:t>
            </a:r>
            <a:endParaRPr lang="ru-RU" sz="4400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А(х1;у1) и В(х2;у2)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ru-RU" sz="4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2996952"/>
            <a:ext cx="640871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rgbClr val="C00000"/>
                </a:solidFill>
              </a:rPr>
              <a:t>x=</a:t>
            </a:r>
            <a:r>
              <a:rPr lang="ru-RU" sz="4800" dirty="0" smtClean="0">
                <a:solidFill>
                  <a:srgbClr val="C00000"/>
                </a:solidFill>
              </a:rPr>
              <a:t>(</a:t>
            </a:r>
            <a:r>
              <a:rPr lang="en-US" sz="4800" dirty="0" smtClean="0">
                <a:solidFill>
                  <a:srgbClr val="C00000"/>
                </a:solidFill>
              </a:rPr>
              <a:t>x1+x2)/2</a:t>
            </a:r>
          </a:p>
          <a:p>
            <a:pPr algn="ctr"/>
            <a:r>
              <a:rPr lang="en-US" sz="4800" dirty="0" smtClean="0">
                <a:solidFill>
                  <a:srgbClr val="C00000"/>
                </a:solidFill>
              </a:rPr>
              <a:t>y=(y1+y2)/2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52128"/>
          </a:xfrm>
        </p:spPr>
        <p:txBody>
          <a:bodyPr/>
          <a:lstStyle/>
          <a:p>
            <a:r>
              <a:rPr lang="ru-RU" dirty="0" smtClean="0"/>
              <a:t>М(</a:t>
            </a:r>
            <a:r>
              <a:rPr lang="en-US" dirty="0" err="1" smtClean="0"/>
              <a:t>x;y</a:t>
            </a:r>
            <a:r>
              <a:rPr lang="en-US" dirty="0" smtClean="0"/>
              <a:t>)</a:t>
            </a:r>
            <a:r>
              <a:rPr lang="ru-RU" dirty="0" smtClean="0"/>
              <a:t>-середина отрезка АВ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700808"/>
            <a:ext cx="7056784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>
              <a:solidFill>
                <a:srgbClr val="C00000"/>
              </a:solidFill>
            </a:endParaRPr>
          </a:p>
          <a:p>
            <a:pPr algn="ctr"/>
            <a:endParaRPr lang="en-US" sz="4800" dirty="0" smtClean="0">
              <a:solidFill>
                <a:srgbClr val="C00000"/>
              </a:solidFill>
            </a:endParaRPr>
          </a:p>
          <a:p>
            <a:pPr algn="ctr"/>
            <a:r>
              <a:rPr lang="en-US" sz="4800" dirty="0" smtClean="0">
                <a:solidFill>
                  <a:schemeClr val="tx2"/>
                </a:solidFill>
              </a:rPr>
              <a:t>/</a:t>
            </a:r>
            <a:r>
              <a:rPr lang="ru-RU" sz="4800" dirty="0" smtClean="0">
                <a:solidFill>
                  <a:schemeClr val="tx2"/>
                </a:solidFill>
              </a:rPr>
              <a:t>АВ</a:t>
            </a:r>
            <a:r>
              <a:rPr lang="en-US" sz="4800" dirty="0" smtClean="0">
                <a:solidFill>
                  <a:schemeClr val="tx2"/>
                </a:solidFill>
              </a:rPr>
              <a:t>/</a:t>
            </a:r>
            <a:r>
              <a:rPr lang="ru-RU" sz="4800" dirty="0" smtClean="0">
                <a:solidFill>
                  <a:schemeClr val="tx2"/>
                </a:solidFill>
              </a:rPr>
              <a:t>= </a:t>
            </a:r>
            <a:r>
              <a:rPr lang="ru-RU" sz="4800" dirty="0" err="1" smtClean="0">
                <a:solidFill>
                  <a:schemeClr val="tx2"/>
                </a:solidFill>
              </a:rPr>
              <a:t>√</a:t>
            </a:r>
            <a:r>
              <a:rPr lang="en-US" sz="4800" dirty="0" smtClean="0">
                <a:solidFill>
                  <a:schemeClr val="tx2"/>
                </a:solidFill>
              </a:rPr>
              <a:t>x²+y²</a:t>
            </a:r>
            <a:endParaRPr lang="ru-RU" sz="4800" dirty="0">
              <a:solidFill>
                <a:schemeClr val="tx2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82047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C00000"/>
                </a:solidFill>
              </a:rPr>
              <a:t>Длина вектора АВ </a:t>
            </a:r>
            <a:r>
              <a:rPr lang="en-US" sz="4400" dirty="0" smtClean="0">
                <a:solidFill>
                  <a:srgbClr val="C00000"/>
                </a:solidFill>
              </a:rPr>
              <a:t/>
            </a:r>
            <a:br>
              <a:rPr lang="en-US" sz="4400" dirty="0" smtClean="0">
                <a:solidFill>
                  <a:srgbClr val="C00000"/>
                </a:solidFill>
              </a:rPr>
            </a:br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39752" y="2636912"/>
            <a:ext cx="511256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Уравнение окружности</a:t>
            </a:r>
            <a:r>
              <a:rPr lang="ru-RU" sz="4000" dirty="0" smtClean="0"/>
              <a:t> </a:t>
            </a:r>
            <a:r>
              <a:rPr lang="en-US" sz="4000" dirty="0" smtClean="0"/>
              <a:t> </a:t>
            </a:r>
            <a:r>
              <a:rPr lang="ru-RU" sz="4000" dirty="0" smtClean="0"/>
              <a:t> -</a:t>
            </a:r>
            <a:endParaRPr lang="en-US" sz="4000" dirty="0" smtClean="0"/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x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 – </a:t>
            </a:r>
            <a:r>
              <a:rPr lang="en-US" sz="4000" i="1" dirty="0" err="1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4000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 + (</a:t>
            </a:r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 – </a:t>
            </a:r>
            <a:r>
              <a:rPr lang="ru-RU" sz="4000" i="1" dirty="0" err="1" smtClean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ru-RU" sz="4000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 = </a:t>
            </a:r>
            <a:r>
              <a:rPr lang="ru-RU" sz="4000" i="1" dirty="0" smtClean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ru-RU" sz="4000" baseline="30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4000" dirty="0" smtClean="0"/>
              <a:t>, </a:t>
            </a:r>
            <a:endParaRPr lang="en-US" sz="4000" dirty="0" smtClean="0"/>
          </a:p>
          <a:p>
            <a:r>
              <a:rPr lang="ru-RU" sz="3600" dirty="0" smtClean="0"/>
              <a:t>где</a:t>
            </a:r>
          </a:p>
          <a:p>
            <a:r>
              <a:rPr lang="ru-RU" sz="3600" dirty="0" smtClean="0"/>
              <a:t>(</a:t>
            </a:r>
            <a:r>
              <a:rPr lang="en-US" sz="3600" dirty="0" smtClean="0"/>
              <a:t>a </a:t>
            </a:r>
            <a:r>
              <a:rPr lang="ru-RU" sz="3600" dirty="0" smtClean="0"/>
              <a:t>;</a:t>
            </a:r>
            <a:r>
              <a:rPr lang="en-US" sz="3600" dirty="0" smtClean="0"/>
              <a:t>b</a:t>
            </a:r>
            <a:r>
              <a:rPr lang="ru-RU" sz="3600" dirty="0" smtClean="0"/>
              <a:t>)</a:t>
            </a:r>
            <a:r>
              <a:rPr lang="en-US" sz="3600" dirty="0" smtClean="0"/>
              <a:t>-</a:t>
            </a:r>
            <a:r>
              <a:rPr lang="ru-RU" sz="3600" dirty="0" smtClean="0"/>
              <a:t>центр окружности,</a:t>
            </a:r>
          </a:p>
          <a:p>
            <a:r>
              <a:rPr lang="en-US" sz="3600" dirty="0" smtClean="0"/>
              <a:t>R-</a:t>
            </a:r>
            <a:r>
              <a:rPr lang="ru-RU" sz="3600" dirty="0" smtClean="0"/>
              <a:t>радиус окружности</a:t>
            </a:r>
            <a:endParaRPr lang="en-US" sz="3600" dirty="0" smtClean="0"/>
          </a:p>
          <a:p>
            <a:r>
              <a:rPr lang="ru-RU" sz="4000" dirty="0" smtClean="0">
                <a:solidFill>
                  <a:srgbClr val="C00000"/>
                </a:solidFill>
              </a:rPr>
              <a:t>Уравнение прямой-</a:t>
            </a:r>
          </a:p>
          <a:p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ах+ву+с=0</a:t>
            </a:r>
          </a:p>
          <a:p>
            <a:pPr lvl="1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sz="3600" dirty="0" err="1" smtClean="0">
                <a:solidFill>
                  <a:schemeClr val="accent1">
                    <a:lumMod val="75000"/>
                  </a:schemeClr>
                </a:solidFill>
              </a:rPr>
              <a:t>kx+b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060848"/>
            <a:ext cx="14401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132856"/>
            <a:ext cx="547260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4797152"/>
            <a:ext cx="295232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804</TotalTime>
  <Words>659</Words>
  <Application>Microsoft Office PowerPoint</Application>
  <PresentationFormat>Экран (4:3)</PresentationFormat>
  <Paragraphs>173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Открытая</vt:lpstr>
      <vt:lpstr>МЕТОД КООРДИНАТ</vt:lpstr>
      <vt:lpstr>ЦЕЛИ  УРОКА:</vt:lpstr>
      <vt:lpstr>Проверь   себя</vt:lpstr>
      <vt:lpstr>Проверим домашнюю работу.</vt:lpstr>
      <vt:lpstr>Слайд 5</vt:lpstr>
      <vt:lpstr>А(х1;у1) и В(х2;у2) </vt:lpstr>
      <vt:lpstr>М(x;y)-середина отрезка АВ</vt:lpstr>
      <vt:lpstr>Длина вектора АВ  </vt:lpstr>
      <vt:lpstr>Слайд 9</vt:lpstr>
      <vt:lpstr>ПРАКТИЧЕСКАЯ ЧАСТЬ</vt:lpstr>
      <vt:lpstr>Найти координаты вектора  АВ , если  А(4,5), В(-2,6).</vt:lpstr>
      <vt:lpstr>Найти расстояние между точками М(-3;5) И N(4;6).</vt:lpstr>
      <vt:lpstr>Найти сумму векторов  p + q, если p{-2;2},q{4;-3}.</vt:lpstr>
      <vt:lpstr>Найти разность векторов m-n, если m{-2;1},n{5;-7}.</vt:lpstr>
      <vt:lpstr>Точка С-середина отрезка АВ. Найти её координаты , если А(2;6),В(-4;8).  </vt:lpstr>
      <vt:lpstr>Найти длину вектора  АВ{5;-8}</vt:lpstr>
      <vt:lpstr>Точка О(5;-3)-центр окружности  радиуса 2 .Выберите уравнение окружности.   </vt:lpstr>
      <vt:lpstr>РЕНЕ ДЕКАРТ (1596-1649)</vt:lpstr>
      <vt:lpstr>Слайд 19</vt:lpstr>
      <vt:lpstr>Слайд 20</vt:lpstr>
      <vt:lpstr>Слайд 21</vt:lpstr>
      <vt:lpstr>Слайд 22</vt:lpstr>
      <vt:lpstr>РЕШЕНИЕ ЗАДАЧ Задача №1</vt:lpstr>
      <vt:lpstr>Задача №2</vt:lpstr>
      <vt:lpstr>Слайд 25</vt:lpstr>
      <vt:lpstr>Работа по учебнику</vt:lpstr>
      <vt:lpstr>    ДОМАШНЕЕ    ЗАДАНИЕ</vt:lpstr>
      <vt:lpstr>Проверь себя</vt:lpstr>
      <vt:lpstr>Оцените свою готовность к контрольной работе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КООРДИНАТ</dc:title>
  <cp:lastModifiedBy>Гульнара</cp:lastModifiedBy>
  <cp:revision>97</cp:revision>
  <dcterms:modified xsi:type="dcterms:W3CDTF">2014-11-01T08:40:43Z</dcterms:modified>
</cp:coreProperties>
</file>