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04" r:id="rId2"/>
    <p:sldId id="307" r:id="rId3"/>
    <p:sldId id="310" r:id="rId4"/>
    <p:sldId id="298" r:id="rId5"/>
    <p:sldId id="259" r:id="rId6"/>
    <p:sldId id="299" r:id="rId7"/>
    <p:sldId id="314" r:id="rId8"/>
    <p:sldId id="306" r:id="rId9"/>
    <p:sldId id="309" r:id="rId10"/>
    <p:sldId id="315" r:id="rId11"/>
    <p:sldId id="317" r:id="rId12"/>
    <p:sldId id="318" r:id="rId13"/>
    <p:sldId id="313" r:id="rId14"/>
    <p:sldId id="312" r:id="rId15"/>
    <p:sldId id="325" r:id="rId16"/>
    <p:sldId id="319" r:id="rId17"/>
    <p:sldId id="320" r:id="rId18"/>
    <p:sldId id="321" r:id="rId19"/>
    <p:sldId id="329" r:id="rId20"/>
    <p:sldId id="323" r:id="rId21"/>
    <p:sldId id="326" r:id="rId22"/>
    <p:sldId id="330" r:id="rId23"/>
    <p:sldId id="333" r:id="rId24"/>
    <p:sldId id="334" r:id="rId25"/>
    <p:sldId id="338" r:id="rId26"/>
    <p:sldId id="311" r:id="rId27"/>
    <p:sldId id="327" r:id="rId28"/>
    <p:sldId id="292" r:id="rId29"/>
    <p:sldId id="301" r:id="rId30"/>
    <p:sldId id="263" r:id="rId31"/>
    <p:sldId id="339" r:id="rId32"/>
    <p:sldId id="335" r:id="rId33"/>
    <p:sldId id="336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6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3E220E-277B-4C44-B473-D940F439CC89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5A6965-22B4-4F6F-9199-59DC458E6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1FE047-C21F-4B42-B2BC-FB6A5A3763F9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28CF5E-5B18-417B-B836-C1FEF0BDD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3547F-81D5-468D-9100-D3ED5B232B7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C063B-ECBA-4A2F-9715-287708C666A0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36B5C-5BB4-40AF-BE4F-547EA7AD2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169A3-75F8-4B8D-874B-75BB3F7628BA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AF578-BF05-49D8-878B-90C80A2A0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947F1-92CF-4BF7-8742-5A3E8A49B28A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1C372-6654-4D1D-9C5B-E221E546E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E396D-0DC2-4F22-82CA-801A9B62F43D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01AB8-CCF9-4BF4-9F00-95907E78F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5C9B4-BCF4-4AD7-8BEA-78419A314454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DC968-0373-42A2-A0DE-FE46F495A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178BF-8EEC-4A41-A261-B8CA91D7B4DB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EBD1-4F45-4303-9A63-111BF576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1007-2C24-4AA3-8AFA-011764FC155F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8BEAB-8A46-49DB-9C26-501FEEABC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C407-21AF-4E3F-BF71-7910678F753E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DC90E-6B12-4B73-9EF1-EB49D768D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F6E8E-3BCB-499A-BFD1-D1986B219CF5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DFCE4-E334-4F9A-A283-7C26DE143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55D6E-B177-4CC8-A64F-06971F6AF642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8E896-E791-43AD-AF4B-6EF733FE2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E1530-B699-453F-BC99-8B212616CA81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DDC8B-24B1-4E05-8F50-5DBB65098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4ADEB3-82C3-4444-B1B5-F31F63E0C665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ED6288-5976-4D29-B9BD-365B91928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morskaya-melodiya-morskaya-melodiya(muzbaron.com).mp3" TargetMode="Externa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Презентация к уроку</a:t>
            </a:r>
            <a:br>
              <a:rPr lang="ru-RU" sz="4000" b="1" smtClean="0"/>
            </a:br>
            <a:r>
              <a:rPr lang="ru-RU" sz="4000" b="1" smtClean="0"/>
              <a:t>русского языка в 1</a:t>
            </a:r>
            <a:r>
              <a:rPr lang="ru-RU" sz="4000" b="1" smtClean="0">
                <a:latin typeface="Arial" charset="0"/>
              </a:rPr>
              <a:t>1</a:t>
            </a:r>
            <a:r>
              <a:rPr lang="ru-RU" sz="4000" b="1" smtClean="0"/>
              <a:t> классе.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Приготовила учитель русского языка</a:t>
            </a:r>
            <a:r>
              <a:rPr lang="ru-RU" smtClean="0">
                <a:latin typeface="Arial" charset="0"/>
              </a:rPr>
              <a:t> Сидельникова Юлия Станиславовна</a:t>
            </a:r>
          </a:p>
          <a:p>
            <a:pPr eaLnBrk="1" hangingPunct="1"/>
            <a:r>
              <a:rPr lang="ru-RU" smtClean="0"/>
              <a:t>МБОУ « </a:t>
            </a:r>
            <a:r>
              <a:rPr lang="ru-RU" smtClean="0">
                <a:latin typeface="Arial" charset="0"/>
              </a:rPr>
              <a:t>Лабазинская </a:t>
            </a:r>
            <a:r>
              <a:rPr lang="ru-RU" smtClean="0"/>
              <a:t>СОШ»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75456" y="2967335"/>
            <a:ext cx="65930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Урок-исследование.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Компоненты хорошей речи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1571612"/>
            <a:ext cx="82296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Уместность 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5603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000375"/>
            <a:ext cx="30718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sz="4000" smtClean="0"/>
              <a:t>Лексическая норма. А2.</a:t>
            </a:r>
            <a:br>
              <a:rPr lang="ru-RU" sz="4000" smtClean="0"/>
            </a:br>
            <a:r>
              <a:rPr lang="ru-RU" sz="4000" smtClean="0"/>
              <a:t>ЭКСПЕРИМЕНТ №2.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62950" cy="485298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ru-RU" sz="1900" smtClean="0"/>
              <a:t>В каком предложении вместо слова </a:t>
            </a:r>
            <a:r>
              <a:rPr lang="ru-RU" sz="1900" i="1" smtClean="0"/>
              <a:t>ПРЕДСТАВИТЬ </a:t>
            </a:r>
            <a:r>
              <a:rPr lang="ru-RU" sz="1900" smtClean="0"/>
              <a:t>нужно слово </a:t>
            </a:r>
            <a:r>
              <a:rPr lang="ru-RU" sz="1900" i="1" smtClean="0"/>
              <a:t>ПРЕДОСТАВИТЬ</a:t>
            </a:r>
            <a:endParaRPr lang="ru-RU" sz="2100" i="1" smtClean="0"/>
          </a:p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AutoNum type="arabicParenR"/>
            </a:pPr>
            <a:r>
              <a:rPr lang="ru-RU" sz="2800" smtClean="0"/>
              <a:t>Начинающий писатель представил свой роман на суд читателей.</a:t>
            </a:r>
          </a:p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AutoNum type="arabicParenR"/>
            </a:pPr>
            <a:r>
              <a:rPr lang="ru-RU" sz="2800" smtClean="0"/>
              <a:t>И она представила себе эти поля под осенним дождем.</a:t>
            </a:r>
          </a:p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AutoNum type="arabicParenR"/>
            </a:pPr>
            <a:r>
              <a:rPr lang="ru-RU" sz="2800" smtClean="0"/>
              <a:t>Русский язык – это громаднейшая сокровищница, которая представляет нам безграничные возможности.</a:t>
            </a:r>
          </a:p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AutoNum type="arabicParenR"/>
            </a:pPr>
            <a:r>
              <a:rPr lang="ru-RU" sz="2800" smtClean="0"/>
              <a:t>Абитуриенты представили аттестаты и медицинские справки.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ru-RU" sz="2100" i="1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Компоненты хорошей речи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Точность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Логичность 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Точность. Грамматическая норма.А3.  ЭКСПЕРИМЕНТ №3.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Укажите пример с ошибкой формы слова</a:t>
            </a:r>
          </a:p>
          <a:p>
            <a:pPr eaLnBrk="1" hangingPunct="1"/>
            <a:r>
              <a:rPr lang="ru-RU" smtClean="0"/>
              <a:t>1) ляжьте на пол</a:t>
            </a:r>
          </a:p>
          <a:p>
            <a:pPr eaLnBrk="1" hangingPunct="1"/>
            <a:r>
              <a:rPr lang="ru-RU" smtClean="0"/>
              <a:t>2) их работа</a:t>
            </a:r>
          </a:p>
          <a:p>
            <a:pPr eaLnBrk="1" hangingPunct="1"/>
            <a:r>
              <a:rPr lang="ru-RU" smtClean="0"/>
              <a:t>3) горячие супы</a:t>
            </a:r>
          </a:p>
          <a:p>
            <a:pPr eaLnBrk="1" hangingPunct="1"/>
            <a:r>
              <a:rPr lang="ru-RU" smtClean="0"/>
              <a:t>4) шестьюстами учениками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Логичность. А4. ЭКСПЕРИМЕНТ №4.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ru-RU" sz="2300" smtClean="0"/>
              <a:t>Выберите грамматически правильное продолжение предложения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b="1" smtClean="0">
                <a:solidFill>
                  <a:srgbClr val="0C9B74"/>
                </a:solidFill>
              </a:rPr>
              <a:t>Обдумав план сочинения,</a:t>
            </a:r>
          </a:p>
          <a:p>
            <a:pPr marL="609600" indent="-609600" eaLnBrk="1" hangingPunct="1">
              <a:buFont typeface="Wingdings 2" pitchFamily="18" charset="2"/>
              <a:buAutoNum type="arabicParenR"/>
            </a:pPr>
            <a:r>
              <a:rPr lang="ru-RU" smtClean="0"/>
              <a:t>композиция не должна быть нарушена.</a:t>
            </a:r>
          </a:p>
          <a:p>
            <a:pPr marL="609600" indent="-609600" eaLnBrk="1" hangingPunct="1">
              <a:buFont typeface="Wingdings 2" pitchFamily="18" charset="2"/>
              <a:buAutoNum type="arabicParenR"/>
            </a:pPr>
            <a:r>
              <a:rPr lang="ru-RU" smtClean="0"/>
              <a:t>мною было распределено время.</a:t>
            </a:r>
          </a:p>
          <a:p>
            <a:pPr marL="609600" indent="-609600" eaLnBrk="1" hangingPunct="1">
              <a:buFont typeface="Wingdings 2" pitchFamily="18" charset="2"/>
              <a:buAutoNum type="arabicParenR"/>
            </a:pPr>
            <a:r>
              <a:rPr lang="ru-RU" smtClean="0"/>
              <a:t>я стал подбирать эпиграф.</a:t>
            </a:r>
          </a:p>
          <a:p>
            <a:pPr marL="609600" indent="-609600" eaLnBrk="1" hangingPunct="1">
              <a:buFont typeface="Wingdings 2" pitchFamily="18" charset="2"/>
              <a:buAutoNum type="arabicParenR"/>
            </a:pPr>
            <a:r>
              <a:rPr lang="ru-RU" smtClean="0"/>
              <a:t>требуется знание художественного произведения.</a:t>
            </a:r>
          </a:p>
          <a:p>
            <a:pPr marL="609600" indent="-609600" eaLnBrk="1" hangingPunct="1"/>
            <a:endParaRPr lang="ru-RU" sz="23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794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Анализ материала, очистка, редактирование. (групповая работа)</a:t>
            </a:r>
            <a:br>
              <a:rPr lang="ru-RU" smtClean="0">
                <a:solidFill>
                  <a:schemeClr val="bg1"/>
                </a:solidFill>
              </a:rPr>
            </a:br>
            <a:endParaRPr lang="ru-RU" b="1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 flipV="1">
            <a:off x="457200" y="668338"/>
            <a:ext cx="8229600" cy="4603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0723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3357563"/>
            <a:ext cx="50323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Компоненты хорошей речи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500174"/>
            <a:ext cx="82296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чистота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1747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3143250"/>
            <a:ext cx="364331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</a:rPr>
              <a:t>Трансформация материала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b="1" smtClean="0">
                <a:solidFill>
                  <a:srgbClr val="C00000"/>
                </a:solidFill>
              </a:rPr>
              <a:t>эксперимент №5.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7338"/>
            <a:ext cx="4038600" cy="45688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000000"/>
                </a:solidFill>
              </a:rPr>
              <a:t> </a:t>
            </a:r>
            <a:r>
              <a:rPr lang="ru-RU" sz="2800" smtClean="0">
                <a:solidFill>
                  <a:srgbClr val="000000"/>
                </a:solidFill>
              </a:rPr>
              <a:t>Втыкайтесь в нашу батву, зарубайте фишку, и давайте не будем гнать картину. А за свой бэзер мы пишемся.</a:t>
            </a:r>
          </a:p>
          <a:p>
            <a:pPr eaLnBrk="1" hangingPunct="1">
              <a:defRPr/>
            </a:pPr>
            <a:r>
              <a:rPr lang="ru-RU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«Взял недавно четвертый пень, а у него мама полетела, клавка глючит и потом мышь сдохла».</a:t>
            </a:r>
          </a:p>
          <a:p>
            <a:pPr eaLnBrk="1" hangingPunct="1">
              <a:defRPr/>
            </a:pPr>
            <a:endParaRPr lang="ru-RU" sz="280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ru-RU" sz="2800" smtClean="0">
              <a:solidFill>
                <a:srgbClr val="000000"/>
              </a:solidFill>
            </a:endParaRPr>
          </a:p>
        </p:txBody>
      </p:sp>
      <p:sp>
        <p:nvSpPr>
          <p:cNvPr id="32771" name="Rectangl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2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28775"/>
            <a:ext cx="4154488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797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Избегай!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1" dirty="0" smtClean="0"/>
              <a:t>СЛЕНГ</a:t>
            </a:r>
            <a:r>
              <a:rPr lang="ru-RU" b="1" dirty="0" smtClean="0"/>
              <a:t> – экспрессивно и эмоционально окрашенная лексика разговорной речи, отличающаяся  от принятой литературной  языковой нормы.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 flipV="1">
            <a:off x="457200" y="6126163"/>
            <a:ext cx="8229600" cy="460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79755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Избегай!</a:t>
            </a:r>
            <a:br>
              <a:rPr lang="ru-RU" sz="4000" b="1" smtClean="0">
                <a:solidFill>
                  <a:srgbClr val="FF0000"/>
                </a:solidFill>
              </a:rPr>
            </a:br>
            <a:r>
              <a:rPr lang="ru-RU" sz="4000" b="1" smtClean="0">
                <a:solidFill>
                  <a:srgbClr val="FF0000"/>
                </a:solidFill>
              </a:rPr>
              <a:t> </a:t>
            </a:r>
            <a:r>
              <a:rPr lang="ru-RU" sz="4000" b="1" i="1" smtClean="0"/>
              <a:t>ЖАРГОН</a:t>
            </a:r>
            <a:r>
              <a:rPr lang="ru-RU" sz="4000" b="1" smtClean="0"/>
              <a:t> —</a:t>
            </a:r>
            <a:r>
              <a:rPr lang="ru-RU" sz="4000" smtClean="0"/>
              <a:t>заниженный стиль речи, размывающий нормы языка;</a:t>
            </a:r>
            <a:r>
              <a:rPr lang="ru-RU" sz="4000" b="1" smtClean="0"/>
              <a:t> разновидность речи какой-либо группы людей, объединённых профессией,  родом занятий, составной частью которого является сленг. 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 flipV="1">
            <a:off x="457200" y="6126163"/>
            <a:ext cx="8229600" cy="460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«Грамотная речь как показатель культуры человека»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«Наш язык - важнейшая часть нашего общего поведения в жизни. </a:t>
            </a:r>
          </a:p>
          <a:p>
            <a:pPr eaLnBrk="1" hangingPunct="1"/>
            <a:r>
              <a:rPr lang="ru-RU" sz="3600" smtClean="0"/>
              <a:t>И по тому, как человек говорит, 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/>
              <a:t>  мы сразу и легко можем судить о том, 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/>
              <a:t>   с кем имеем дело» (Д. С. Лихачев)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ru-RU" smtClean="0"/>
              <a:t>Эмоциональная окраска слова – это способность слова содержать оценку.</a:t>
            </a:r>
          </a:p>
        </p:txBody>
      </p:sp>
      <p:pic>
        <p:nvPicPr>
          <p:cNvPr id="40963" name="Picture 3" descr="BD0698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644900"/>
            <a:ext cx="54864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1773238"/>
            <a:ext cx="8215312" cy="4352925"/>
          </a:xfrm>
        </p:spPr>
      </p:pic>
      <p:sp>
        <p:nvSpPr>
          <p:cNvPr id="3686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Яркость. Эмоциональность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5" y="1357298"/>
            <a:ext cx="757242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Лето. Море. Жара. Чудесно!</a:t>
            </a:r>
          </a:p>
        </p:txBody>
      </p:sp>
      <p:pic>
        <p:nvPicPr>
          <p:cNvPr id="6" name="morskaya-melodiya-morskaya-melodiya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2"/>
                </a:solidFill>
              </a:rPr>
              <a:t>Языковое клише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539750" y="1700213"/>
            <a:ext cx="7416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tx2"/>
                </a:solidFill>
              </a:rPr>
              <a:t>(готовое выражение) –</a:t>
            </a:r>
          </a:p>
          <a:p>
            <a:pPr algn="ctr"/>
            <a:r>
              <a:rPr lang="ru-RU" sz="4000">
                <a:solidFill>
                  <a:schemeClr val="tx2"/>
                </a:solidFill>
              </a:rPr>
              <a:t>пословицы, поговорки,</a:t>
            </a:r>
          </a:p>
          <a:p>
            <a:pPr algn="ctr"/>
            <a:r>
              <a:rPr lang="ru-RU" sz="4000">
                <a:solidFill>
                  <a:schemeClr val="tx2"/>
                </a:solidFill>
              </a:rPr>
              <a:t> фразеологизмы.</a:t>
            </a:r>
            <a:br>
              <a:rPr lang="ru-RU" sz="4000">
                <a:solidFill>
                  <a:schemeClr val="tx2"/>
                </a:solidFill>
              </a:rPr>
            </a:br>
            <a:endParaRPr lang="ru-RU" sz="4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514600"/>
            <a:ext cx="7772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Многие русские слова сами по себе излучают поэзию, подобно тому, как драгоценные камни излучают таинственный блеск.</a:t>
            </a:r>
            <a:b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Константин Паустовский.</a:t>
            </a:r>
          </a:p>
        </p:txBody>
      </p:sp>
      <p:pic>
        <p:nvPicPr>
          <p:cNvPr id="36867" name="Picture 3" descr="SO0186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1338" y="-809625"/>
            <a:ext cx="10514013" cy="880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7724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ru-RU" smtClean="0"/>
              <a:t>Пословицы и поговорки с близким смыслом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43000" y="1219200"/>
            <a:ext cx="3886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Идущий степь пересечёт.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Спешащий таракан в суп попадёт.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Нечего ругать кошку, когда сыр съеден.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Когда свиньи полетят.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Если у плиты два повара, обед пригорит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53000" y="11430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Дорогу осилит идущий.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Поспешишь – людей насмешишь.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После драки кулаками не машут.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После дождичка в четверг.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У семи нянек дитя без глазу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/>
      <p:bldP spid="37892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Добавь словечко!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tx1"/>
                </a:solidFill>
              </a:rPr>
              <a:t>Разинуть (        ).</a:t>
            </a:r>
          </a:p>
          <a:p>
            <a:pPr eaLnBrk="1" hangingPunct="1">
              <a:defRPr/>
            </a:pPr>
            <a:r>
              <a:rPr lang="ru-RU" sz="4000" b="1" smtClean="0">
                <a:solidFill>
                  <a:schemeClr val="tx1"/>
                </a:solidFill>
              </a:rPr>
              <a:t>(                  ) пята.</a:t>
            </a:r>
          </a:p>
          <a:p>
            <a:pPr eaLnBrk="1" hangingPunct="1">
              <a:defRPr/>
            </a:pPr>
            <a:r>
              <a:rPr lang="ru-RU" sz="4000" b="1" smtClean="0">
                <a:solidFill>
                  <a:schemeClr val="tx1"/>
                </a:solidFill>
              </a:rPr>
              <a:t> На скорую (      ).</a:t>
            </a:r>
          </a:p>
          <a:p>
            <a:pPr eaLnBrk="1" hangingPunct="1">
              <a:defRPr/>
            </a:pPr>
            <a:r>
              <a:rPr lang="ru-RU" sz="4000" b="1" smtClean="0">
                <a:solidFill>
                  <a:schemeClr val="tx1"/>
                </a:solidFill>
              </a:rPr>
              <a:t>Держать в (             ) рукавицах.</a:t>
            </a:r>
          </a:p>
          <a:p>
            <a:pPr eaLnBrk="1" hangingPunct="1">
              <a:defRPr/>
            </a:pPr>
            <a:r>
              <a:rPr lang="ru-RU" sz="4000" b="1" smtClean="0">
                <a:solidFill>
                  <a:schemeClr val="tx1"/>
                </a:solidFill>
              </a:rPr>
              <a:t> Растет не по дням, а по (          ).</a:t>
            </a:r>
          </a:p>
          <a:p>
            <a:pPr eaLnBrk="1" hangingPunct="1">
              <a:defRPr/>
            </a:pPr>
            <a:r>
              <a:rPr lang="ru-RU" sz="4000" b="1" smtClean="0">
                <a:solidFill>
                  <a:schemeClr val="tx1"/>
                </a:solidFill>
              </a:rPr>
              <a:t> (            ) ветра в поле.</a:t>
            </a:r>
          </a:p>
          <a:p>
            <a:pPr eaLnBrk="1" hangingPunct="1">
              <a:defRPr/>
            </a:pPr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Речевые ошибки.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FF0000"/>
                </a:solidFill>
              </a:rPr>
              <a:t>Избегайте!</a:t>
            </a:r>
            <a:br>
              <a:rPr lang="ru-RU" sz="3600" b="1" smtClean="0">
                <a:solidFill>
                  <a:srgbClr val="FF0000"/>
                </a:solidFill>
              </a:rPr>
            </a:br>
            <a:r>
              <a:rPr lang="ru-RU" sz="3600" b="1" smtClean="0"/>
              <a:t>Тавтология – (в переводе с греч. – «то же самое») – неуместное употребление однокоренных слов.</a:t>
            </a: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b="1" smtClean="0"/>
              <a:t>(Масло масляное)</a:t>
            </a:r>
            <a:r>
              <a:rPr lang="ru-RU" sz="3600" smtClean="0"/>
              <a:t> </a:t>
            </a:r>
            <a:br>
              <a:rPr lang="ru-RU" sz="3600" smtClean="0"/>
            </a:br>
            <a:endParaRPr lang="ru-RU" sz="3600" smtClean="0"/>
          </a:p>
          <a:p>
            <a:pPr eaLnBrk="1" hangingPunct="1">
              <a:lnSpc>
                <a:spcPct val="90000"/>
              </a:lnSpc>
            </a:pPr>
            <a:r>
              <a:rPr lang="ru-RU" sz="3600" b="1" smtClean="0"/>
              <a:t>Плеоназм – употребление лишних слов. ( подарю сувенир)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Очистка материала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…</a:t>
            </a:r>
            <a:r>
              <a:rPr lang="ru-RU" sz="3400" b="1" dirty="0" smtClean="0"/>
              <a:t>Люблю я майскую грозу в начале мая,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b="1" dirty="0" smtClean="0"/>
              <a:t>Когда весной весенний первый гром,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b="1" dirty="0" smtClean="0"/>
              <a:t>Как бы </a:t>
            </a:r>
            <a:r>
              <a:rPr lang="ru-RU" sz="3400" b="1" dirty="0" err="1" smtClean="0"/>
              <a:t>резвяся</a:t>
            </a:r>
            <a:r>
              <a:rPr lang="ru-RU" sz="3400" b="1" dirty="0" smtClean="0"/>
              <a:t> и в игру играя,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b="1" dirty="0" smtClean="0"/>
              <a:t>Грохочет громко в небе </a:t>
            </a:r>
            <a:r>
              <a:rPr lang="ru-RU" sz="3400" b="1" dirty="0" err="1" smtClean="0"/>
              <a:t>голубом</a:t>
            </a:r>
            <a:r>
              <a:rPr lang="ru-RU" sz="3400" b="1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b="1" dirty="0" smtClean="0"/>
              <a:t>Ещё люблю, когда холодные морозы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b="1" dirty="0" smtClean="0"/>
              <a:t>Покроют льдом, заледенят карниз,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b="1" dirty="0" smtClean="0"/>
              <a:t>Снежинки с неба падают как слёзы,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b="1" dirty="0" smtClean="0"/>
              <a:t>На землю приземляясь сверху вниз.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b="1" dirty="0" smtClean="0"/>
              <a:t>Но более всего предпочитаю осень,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b="1" dirty="0" smtClean="0"/>
              <a:t>Когда плодами всё плодоносит,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b="1" dirty="0" smtClean="0"/>
              <a:t>И в сенокос косою сено косят,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b="1" dirty="0" smtClean="0"/>
              <a:t>И масло масляное на столе стоит.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Компоненты хорошей речи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выразительность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4036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857500"/>
            <a:ext cx="44291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Трансформация материала</a:t>
            </a:r>
            <a:r>
              <a:rPr lang="ru-RU" smtClean="0"/>
              <a:t/>
            </a:r>
            <a:br>
              <a:rPr lang="ru-RU" smtClean="0"/>
            </a:br>
            <a:r>
              <a:rPr lang="ru-RU" b="1" smtClean="0">
                <a:solidFill>
                  <a:srgbClr val="C00000"/>
                </a:solidFill>
              </a:rPr>
              <a:t>Эксперимент №6</a:t>
            </a:r>
          </a:p>
        </p:txBody>
      </p:sp>
      <p:pic>
        <p:nvPicPr>
          <p:cNvPr id="45059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2928938"/>
            <a:ext cx="6096000" cy="3571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908050"/>
            <a:ext cx="8229600" cy="700088"/>
          </a:xfrm>
        </p:spPr>
        <p:txBody>
          <a:bodyPr lIns="0" rIns="0" bIns="0" anchor="b"/>
          <a:lstStyle/>
          <a:p>
            <a:pPr eaLnBrk="1" hangingPunct="1"/>
            <a:r>
              <a:rPr lang="ru-RU" sz="3900" b="1" smtClean="0"/>
              <a:t/>
            </a:r>
            <a:br>
              <a:rPr lang="ru-RU" sz="3900" b="1" smtClean="0"/>
            </a:br>
            <a:r>
              <a:rPr lang="ru-RU" sz="3900" b="1" smtClean="0"/>
              <a:t>ДМИТРИИЙ СЕРГЕЕВИЧ ЛИХАЧЕВ</a:t>
            </a:r>
            <a:br>
              <a:rPr lang="ru-RU" sz="3900" b="1" smtClean="0"/>
            </a:br>
            <a:r>
              <a:rPr lang="ru-RU" sz="3100" smtClean="0"/>
              <a:t>1906 – 1999</a:t>
            </a:r>
          </a:p>
        </p:txBody>
      </p:sp>
      <p:sp>
        <p:nvSpPr>
          <p:cNvPr id="1741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844675"/>
            <a:ext cx="4608512" cy="4752975"/>
          </a:xfrm>
        </p:spPr>
        <p:txBody>
          <a:bodyPr/>
          <a:lstStyle/>
          <a:p>
            <a:pPr marL="273050" indent="-2730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300" smtClean="0"/>
              <a:t>    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ru-RU" sz="3300" smtClean="0"/>
              <a:t> РУССКИЙ    ФИЛОЛОГ</a:t>
            </a:r>
          </a:p>
          <a:p>
            <a:pPr marL="273050" indent="-27305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3300" smtClean="0"/>
          </a:p>
          <a:p>
            <a:pPr marL="273050" indent="-273050" eaLnBrk="1" hangingPunct="1">
              <a:lnSpc>
                <a:spcPct val="90000"/>
              </a:lnSpc>
            </a:pPr>
            <a:r>
              <a:rPr lang="ru-RU" sz="3300" smtClean="0"/>
              <a:t>  ИСТОРИК</a:t>
            </a:r>
          </a:p>
          <a:p>
            <a:pPr marL="273050" indent="-273050" eaLnBrk="1" hangingPunct="1">
              <a:lnSpc>
                <a:spcPct val="90000"/>
              </a:lnSpc>
            </a:pPr>
            <a:endParaRPr lang="ru-RU" sz="3300" smtClean="0"/>
          </a:p>
          <a:p>
            <a:pPr marL="273050" indent="-273050" eaLnBrk="1" hangingPunct="1">
              <a:lnSpc>
                <a:spcPct val="90000"/>
              </a:lnSpc>
            </a:pPr>
            <a:r>
              <a:rPr lang="ru-RU" sz="3300" smtClean="0"/>
              <a:t>  АКАДЕМИК</a:t>
            </a:r>
          </a:p>
          <a:p>
            <a:pPr marL="273050" indent="-27305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3300" smtClean="0"/>
          </a:p>
          <a:p>
            <a:pPr marL="273050" indent="-273050" eaLnBrk="1" hangingPunct="1">
              <a:lnSpc>
                <a:spcPct val="90000"/>
              </a:lnSpc>
            </a:pPr>
            <a:r>
              <a:rPr lang="ru-RU" sz="3300" smtClean="0"/>
              <a:t>    ОБЩЕСТВЕННЫЙ    ДЕЯТЕЛЬ</a:t>
            </a:r>
          </a:p>
        </p:txBody>
      </p:sp>
      <p:pic>
        <p:nvPicPr>
          <p:cNvPr id="17411" name="Picture 7" descr="imgB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33925" y="1628775"/>
            <a:ext cx="4370388" cy="52292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Требования к хорошей речи.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Содержательность.</a:t>
            </a:r>
          </a:p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Точность и ясность.</a:t>
            </a:r>
          </a:p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Богатство выразительных средств.</a:t>
            </a:r>
          </a:p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Образность, доступность, простота.</a:t>
            </a:r>
          </a:p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Соответствие условиям общения.</a:t>
            </a:r>
          </a:p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Правильность.</a:t>
            </a:r>
          </a:p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Логичность.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 flipH="1">
            <a:off x="2843213" y="3246438"/>
            <a:ext cx="10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Итог исследования</a:t>
            </a:r>
          </a:p>
        </p:txBody>
      </p:sp>
      <p:pic>
        <p:nvPicPr>
          <p:cNvPr id="47106" name="Содержимое 3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357313"/>
            <a:ext cx="7500937" cy="4857750"/>
          </a:xfrm>
        </p:spPr>
      </p:pic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1214438" y="3143250"/>
            <a:ext cx="73850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Calibri" pitchFamily="34" charset="0"/>
              </a:rPr>
              <a:t>Элексир – культура речи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Прямоугольник 1"/>
          <p:cNvSpPr>
            <a:spLocks noChangeArrowheads="1"/>
          </p:cNvSpPr>
          <p:nvPr/>
        </p:nvSpPr>
        <p:spPr bwMode="auto">
          <a:xfrm>
            <a:off x="900113" y="1700213"/>
            <a:ext cx="74168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nstantia" pitchFamily="18" charset="0"/>
              </a:rPr>
              <a:t>Сегодня на уроке мы повторили…</a:t>
            </a:r>
          </a:p>
          <a:p>
            <a:r>
              <a:rPr lang="ru-RU" sz="3600">
                <a:latin typeface="Constantia" pitchFamily="18" charset="0"/>
              </a:rPr>
              <a:t>В преодолении трудностей на уроке мне оказывали помощь…</a:t>
            </a:r>
          </a:p>
          <a:p>
            <a:r>
              <a:rPr lang="ru-RU" sz="3600">
                <a:latin typeface="Constantia" pitchFamily="18" charset="0"/>
              </a:rPr>
              <a:t>Сегодня я научился…</a:t>
            </a:r>
          </a:p>
          <a:p>
            <a:r>
              <a:rPr lang="ru-RU" sz="3600">
                <a:latin typeface="Constantia" pitchFamily="18" charset="0"/>
              </a:rPr>
              <a:t>Совершил открытие…</a:t>
            </a:r>
          </a:p>
          <a:p>
            <a:r>
              <a:rPr lang="ru-RU" sz="3600">
                <a:latin typeface="Constantia" pitchFamily="18" charset="0"/>
              </a:rPr>
              <a:t>Буду  стремиться к …</a:t>
            </a:r>
          </a:p>
          <a:p>
            <a:r>
              <a:rPr lang="ru-RU" sz="3600">
                <a:latin typeface="Constantia" pitchFamily="18" charset="0"/>
              </a:rPr>
              <a:t>Результатом своей личной работы я считаю…</a:t>
            </a:r>
          </a:p>
        </p:txBody>
      </p:sp>
      <p:sp>
        <p:nvSpPr>
          <p:cNvPr id="48130" name="Прямоугольник 2"/>
          <p:cNvSpPr>
            <a:spLocks noChangeArrowheads="1"/>
          </p:cNvSpPr>
          <p:nvPr/>
        </p:nvSpPr>
        <p:spPr bwMode="auto">
          <a:xfrm>
            <a:off x="1008063" y="836613"/>
            <a:ext cx="72009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000">
                <a:solidFill>
                  <a:srgbClr val="04617B"/>
                </a:solidFill>
                <a:latin typeface="Calibri" pitchFamily="34" charset="0"/>
              </a:rPr>
              <a:t>ЗАКОНЧИТЕ ФРАЗЫ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3400" y="1371600"/>
            <a:ext cx="8610600" cy="1828800"/>
          </a:xfrm>
        </p:spPr>
        <p:txBody>
          <a:bodyPr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БЛАГОДАРЮ</a:t>
            </a:r>
            <a:br>
              <a:rPr lang="ru-RU" sz="5400" b="1" i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5400" b="1" i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ЗА РАБОТУ!</a:t>
            </a:r>
            <a:br>
              <a:rPr lang="ru-RU" sz="5400" b="1" i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5400" b="1" i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ЖЕЛАЮ УСПЕХА!</a:t>
            </a:r>
            <a:endParaRPr lang="ru-RU" sz="5400" b="1" i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3860800"/>
            <a:ext cx="2754313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Предмет исследования</a:t>
            </a:r>
          </a:p>
        </p:txBody>
      </p:sp>
      <p:pic>
        <p:nvPicPr>
          <p:cNvPr id="18435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97088" y="1600200"/>
            <a:ext cx="4949825" cy="4525963"/>
          </a:xfrm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3786188" y="37861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19877" y="2967335"/>
            <a:ext cx="453919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Культура речи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Цель исследования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Совершенство-вание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культуры речи.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2928938"/>
            <a:ext cx="11620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Алгоритм исследования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Эксперимент (наблюдения, анализ, трансформация)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Выводы.</a:t>
            </a:r>
            <a:endParaRPr lang="ru-RU" sz="5400" dirty="0"/>
          </a:p>
        </p:txBody>
      </p:sp>
      <p:pic>
        <p:nvPicPr>
          <p:cNvPr id="21508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4286250"/>
            <a:ext cx="40005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***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«Культура речи – это степень соответствия речи нормам литературного языка»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Компоненты хорошей речи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правильность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555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3143250"/>
            <a:ext cx="28051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Орфоэпическая норма. А1.</a:t>
            </a:r>
            <a:br>
              <a:rPr lang="ru-RU" sz="4000" smtClean="0"/>
            </a:br>
            <a:r>
              <a:rPr lang="ru-RU" sz="4000" smtClean="0"/>
              <a:t>ЭКСПЕРИМЕНТ№1.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Вечер </a:t>
            </a:r>
            <a:r>
              <a:rPr lang="ru-RU" sz="2400" b="1" u="sng" smtClean="0"/>
              <a:t>началсЯ</a:t>
            </a:r>
            <a:r>
              <a:rPr lang="ru-RU" sz="2400" b="1" smtClean="0"/>
              <a:t>. </a:t>
            </a:r>
            <a:r>
              <a:rPr lang="ru-RU" sz="2400" b="1" u="sng" smtClean="0"/>
              <a:t>ЖалюзИ</a:t>
            </a:r>
            <a:r>
              <a:rPr lang="ru-RU" sz="2400" b="1" smtClean="0"/>
              <a:t> были опущены, свет </a:t>
            </a:r>
            <a:r>
              <a:rPr lang="ru-RU" sz="2400" b="1" u="sng" smtClean="0"/>
              <a:t>включЁн</a:t>
            </a:r>
            <a:r>
              <a:rPr lang="ru-RU" sz="2400" b="1" smtClean="0"/>
              <a:t>. На столах уже стояли </a:t>
            </a:r>
            <a:r>
              <a:rPr lang="ru-RU" sz="2400" b="1" u="sng" smtClean="0"/>
              <a:t>тОрты</a:t>
            </a:r>
            <a:r>
              <a:rPr lang="ru-RU" sz="2400" b="1" smtClean="0"/>
              <a:t> и </a:t>
            </a:r>
            <a:r>
              <a:rPr lang="ru-RU" sz="2400" b="1" u="sng" smtClean="0"/>
              <a:t>откУпоренные</a:t>
            </a:r>
            <a:r>
              <a:rPr lang="ru-RU" sz="2400" b="1" smtClean="0"/>
              <a:t> бутылки вина. В зале стали появляться </a:t>
            </a:r>
            <a:r>
              <a:rPr lang="ru-RU" sz="2400" b="1" u="sng" smtClean="0"/>
              <a:t>завсегдАтаи</a:t>
            </a:r>
            <a:r>
              <a:rPr lang="ru-RU" sz="2400" b="1" smtClean="0"/>
              <a:t> клуба, которые </a:t>
            </a:r>
            <a:r>
              <a:rPr lang="ru-RU" sz="2400" b="1" u="sng" smtClean="0"/>
              <a:t>по срЕдам </a:t>
            </a:r>
            <a:r>
              <a:rPr lang="ru-RU" sz="2400" b="1" smtClean="0"/>
              <a:t>проводили здесь </a:t>
            </a:r>
            <a:r>
              <a:rPr lang="en-US" sz="2400" b="1" smtClean="0"/>
              <a:t>c</a:t>
            </a:r>
            <a:r>
              <a:rPr lang="ru-RU" sz="2400" b="1" smtClean="0"/>
              <a:t>вой </a:t>
            </a:r>
            <a:r>
              <a:rPr lang="ru-RU" sz="2400" b="1" u="sng" smtClean="0"/>
              <a:t>досУг</a:t>
            </a:r>
            <a:r>
              <a:rPr lang="ru-RU" sz="2400" b="1" smtClean="0"/>
              <a:t>: </a:t>
            </a:r>
            <a:r>
              <a:rPr lang="ru-RU" sz="2400" b="1" u="sng" smtClean="0"/>
              <a:t>джентльмЕны</a:t>
            </a:r>
            <a:r>
              <a:rPr lang="ru-RU" sz="2400" b="1" smtClean="0"/>
              <a:t> в </a:t>
            </a:r>
            <a:r>
              <a:rPr lang="ru-RU" sz="2400" b="1" u="sng" smtClean="0"/>
              <a:t>щегольскИх</a:t>
            </a:r>
            <a:r>
              <a:rPr lang="ru-RU" sz="2400" b="1" smtClean="0"/>
              <a:t> костюмах, дамы в </a:t>
            </a:r>
            <a:r>
              <a:rPr lang="ru-RU" sz="2400" b="1" u="sng" smtClean="0"/>
              <a:t>декольтИрованных</a:t>
            </a:r>
            <a:r>
              <a:rPr lang="ru-RU" sz="2400" b="1" smtClean="0"/>
              <a:t> платьях, украшенных </a:t>
            </a:r>
            <a:r>
              <a:rPr lang="ru-RU" sz="2400" b="1" u="sng" smtClean="0"/>
              <a:t>шАрфами</a:t>
            </a:r>
            <a:r>
              <a:rPr lang="ru-RU" sz="2400" b="1" smtClean="0"/>
              <a:t> и </a:t>
            </a:r>
            <a:r>
              <a:rPr lang="ru-RU" sz="2400" b="1" u="sng" smtClean="0"/>
              <a:t>бАнтами</a:t>
            </a:r>
            <a:r>
              <a:rPr lang="ru-RU" sz="2400" b="1" smtClean="0"/>
              <a:t>. </a:t>
            </a:r>
            <a:r>
              <a:rPr lang="ru-RU" sz="2400" b="1" u="sng" smtClean="0"/>
              <a:t>БезУдержный </a:t>
            </a:r>
            <a:r>
              <a:rPr lang="ru-RU" sz="2400" b="1" smtClean="0"/>
              <a:t>смех то и дело наполнял зал, один только грустный </a:t>
            </a:r>
            <a:r>
              <a:rPr lang="ru-RU" sz="2400" b="1" u="sng" smtClean="0"/>
              <a:t>бАрмен</a:t>
            </a:r>
            <a:r>
              <a:rPr lang="ru-RU" sz="2400" b="1" smtClean="0"/>
              <a:t> у стойки рассеяно переставлял </a:t>
            </a:r>
            <a:r>
              <a:rPr lang="ru-RU" sz="2400" b="1" u="sng" smtClean="0"/>
              <a:t>ополоснУтые</a:t>
            </a:r>
            <a:r>
              <a:rPr lang="ru-RU" sz="2400" b="1" smtClean="0"/>
              <a:t> бокалы, ожидая чего-то. И вот появилась она. В лиловой </a:t>
            </a:r>
            <a:r>
              <a:rPr lang="ru-RU" sz="2400" b="1" u="sng" smtClean="0"/>
              <a:t>тунИке</a:t>
            </a:r>
            <a:r>
              <a:rPr lang="ru-RU" sz="2400" b="1" smtClean="0"/>
              <a:t> из </a:t>
            </a:r>
            <a:r>
              <a:rPr lang="ru-RU" sz="2400" b="1" u="sng" smtClean="0"/>
              <a:t>атлАса</a:t>
            </a:r>
            <a:r>
              <a:rPr lang="ru-RU" sz="2400" b="1" smtClean="0"/>
              <a:t>, с крупными </a:t>
            </a:r>
            <a:r>
              <a:rPr lang="ru-RU" sz="2400" b="1" u="sng" smtClean="0"/>
              <a:t>Ирисами</a:t>
            </a:r>
            <a:r>
              <a:rPr lang="ru-RU" sz="2400" b="1" smtClean="0"/>
              <a:t> в руках, эта </a:t>
            </a:r>
            <a:r>
              <a:rPr lang="ru-RU" sz="2400" b="1" u="sng" smtClean="0"/>
              <a:t>танцОвщица</a:t>
            </a:r>
            <a:r>
              <a:rPr lang="ru-RU" sz="2400" b="1" smtClean="0"/>
              <a:t> была </a:t>
            </a:r>
            <a:r>
              <a:rPr lang="ru-RU" sz="2400" b="1" u="sng" smtClean="0"/>
              <a:t>красИвее</a:t>
            </a:r>
            <a:r>
              <a:rPr lang="ru-RU" sz="2400" b="1" smtClean="0"/>
              <a:t> всех. Влюбленный юноша мечтал о том, как они </a:t>
            </a:r>
            <a:r>
              <a:rPr lang="ru-RU" sz="2400" b="1" u="sng" smtClean="0"/>
              <a:t>закружАтся</a:t>
            </a:r>
            <a:r>
              <a:rPr lang="ru-RU" sz="2400" b="1" smtClean="0"/>
              <a:t> вдвоем, но девушка, </a:t>
            </a:r>
            <a:r>
              <a:rPr lang="ru-RU" sz="2400" b="1" u="sng" smtClean="0"/>
              <a:t>избалОванная</a:t>
            </a:r>
            <a:r>
              <a:rPr lang="ru-RU" sz="2400" b="1" smtClean="0"/>
              <a:t> мужским вниманием, даже </a:t>
            </a:r>
            <a:r>
              <a:rPr lang="ru-RU" sz="2400" b="1" u="sng" smtClean="0"/>
              <a:t>мЕльком</a:t>
            </a:r>
            <a:r>
              <a:rPr lang="ru-RU" sz="2400" b="1" smtClean="0"/>
              <a:t> не взглянула на него.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621</Words>
  <Application>Microsoft Office PowerPoint</Application>
  <PresentationFormat>Экран (4:3)</PresentationFormat>
  <Paragraphs>117</Paragraphs>
  <Slides>33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Wingdings</vt:lpstr>
      <vt:lpstr>Wingdings 2</vt:lpstr>
      <vt:lpstr>Constantia</vt:lpstr>
      <vt:lpstr>Тема Office</vt:lpstr>
      <vt:lpstr>Презентация к уроку русского языка в 11 классе.</vt:lpstr>
      <vt:lpstr>«Грамотная речь как показатель культуры человека»</vt:lpstr>
      <vt:lpstr> ДМИТРИИЙ СЕРГЕЕВИЧ ЛИХАЧЕВ 1906 – 1999</vt:lpstr>
      <vt:lpstr>Предмет исследования</vt:lpstr>
      <vt:lpstr>Цель исследования</vt:lpstr>
      <vt:lpstr>Алгоритм исследования</vt:lpstr>
      <vt:lpstr>***</vt:lpstr>
      <vt:lpstr>Компоненты хорошей речи</vt:lpstr>
      <vt:lpstr>Орфоэпическая норма. А1. ЭКСПЕРИМЕНТ№1.</vt:lpstr>
      <vt:lpstr>Компоненты хорошей речи</vt:lpstr>
      <vt:lpstr>Лексическая норма. А2. ЭКСПЕРИМЕНТ №2.</vt:lpstr>
      <vt:lpstr>Компоненты хорошей речи</vt:lpstr>
      <vt:lpstr>Точность. Грамматическая норма.А3.  ЭКСПЕРИМЕНТ №3.</vt:lpstr>
      <vt:lpstr>Логичность. А4. ЭКСПЕРИМЕНТ №4.</vt:lpstr>
      <vt:lpstr>Анализ материала, очистка, редактирование. (групповая работа) </vt:lpstr>
      <vt:lpstr>Компоненты хорошей речи</vt:lpstr>
      <vt:lpstr>Трансформация материала эксперимент №5.</vt:lpstr>
      <vt:lpstr>Избегай! СЛЕНГ – экспрессивно и эмоционально окрашенная лексика разговорной речи, отличающаяся  от принятой литературной  языковой нормы.   </vt:lpstr>
      <vt:lpstr>Избегай!  ЖАРГОН —заниженный стиль речи, размывающий нормы языка; разновидность речи какой-либо группы людей, объединённых профессией,  родом занятий, составной частью которого является сленг.  </vt:lpstr>
      <vt:lpstr>Эмоциональная окраска слова – это способность слова содержать оценку.</vt:lpstr>
      <vt:lpstr>Яркость. Эмоциональность</vt:lpstr>
      <vt:lpstr>Языковое клише</vt:lpstr>
      <vt:lpstr>Многие русские слова сами по себе излучают поэзию, подобно тому, как драгоценные камни излучают таинственный блеск.  Константин Паустовский.</vt:lpstr>
      <vt:lpstr>Пословицы и поговорки с близким смыслом</vt:lpstr>
      <vt:lpstr>Добавь словечко!</vt:lpstr>
      <vt:lpstr>Речевые ошибки.</vt:lpstr>
      <vt:lpstr>Слайд 27</vt:lpstr>
      <vt:lpstr>Компоненты хорошей речи</vt:lpstr>
      <vt:lpstr>Трансформация материала Эксперимент №6</vt:lpstr>
      <vt:lpstr>Требования к хорошей речи.</vt:lpstr>
      <vt:lpstr>Итог исследования</vt:lpstr>
      <vt:lpstr>Слайд 32</vt:lpstr>
      <vt:lpstr>Слайд 33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Добавь словечко!</dc:title>
  <dc:creator>User</dc:creator>
  <cp:lastModifiedBy>Admin</cp:lastModifiedBy>
  <cp:revision>54</cp:revision>
  <dcterms:created xsi:type="dcterms:W3CDTF">2013-04-17T11:59:12Z</dcterms:created>
  <dcterms:modified xsi:type="dcterms:W3CDTF">2014-02-20T21:21:06Z</dcterms:modified>
</cp:coreProperties>
</file>