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1" r:id="rId4"/>
    <p:sldId id="262" r:id="rId5"/>
    <p:sldId id="264" r:id="rId6"/>
    <p:sldId id="265" r:id="rId7"/>
    <p:sldId id="287" r:id="rId8"/>
    <p:sldId id="263" r:id="rId9"/>
    <p:sldId id="282" r:id="rId10"/>
    <p:sldId id="261" r:id="rId11"/>
    <p:sldId id="272" r:id="rId12"/>
    <p:sldId id="276" r:id="rId13"/>
    <p:sldId id="273" r:id="rId14"/>
    <p:sldId id="284" r:id="rId15"/>
    <p:sldId id="283" r:id="rId16"/>
    <p:sldId id="288" r:id="rId17"/>
    <p:sldId id="277" r:id="rId18"/>
    <p:sldId id="285" r:id="rId19"/>
    <p:sldId id="274" r:id="rId20"/>
    <p:sldId id="289" r:id="rId21"/>
    <p:sldId id="275" r:id="rId22"/>
    <p:sldId id="259" r:id="rId23"/>
    <p:sldId id="278" r:id="rId24"/>
    <p:sldId id="279" r:id="rId25"/>
    <p:sldId id="281" r:id="rId26"/>
    <p:sldId id="280" r:id="rId27"/>
    <p:sldId id="291" r:id="rId28"/>
    <p:sldId id="260" r:id="rId29"/>
    <p:sldId id="290" r:id="rId30"/>
    <p:sldId id="292" r:id="rId31"/>
    <p:sldId id="293" r:id="rId32"/>
    <p:sldId id="27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55F33-3148-4C4B-AE1A-1497968F31B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E6EF-2D71-4059-94DE-531E9F418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548680"/>
            <a:ext cx="8715436" cy="1470025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Развитие способностей ребенка </a:t>
            </a:r>
            <a:r>
              <a:rPr lang="ru-RU" sz="4800" b="1" dirty="0" smtClean="0"/>
              <a:t>(на </a:t>
            </a:r>
            <a:r>
              <a:rPr lang="ru-RU" sz="4800" b="1" dirty="0" smtClean="0"/>
              <a:t>материале уроков </a:t>
            </a:r>
            <a:r>
              <a:rPr lang="ru-RU" sz="4800" b="1" dirty="0" smtClean="0"/>
              <a:t>изо)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132856"/>
            <a:ext cx="8136904" cy="393935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Одаренный ребенок – в этом слове уже заложено то, что природа одарила </a:t>
            </a:r>
            <a:r>
              <a:rPr lang="ru-RU" dirty="0" smtClean="0"/>
              <a:t>чем-либо</a:t>
            </a:r>
            <a:r>
              <a:rPr lang="ru-RU" dirty="0" smtClean="0"/>
              <a:t>. </a:t>
            </a:r>
            <a:r>
              <a:rPr lang="ru-RU" dirty="0" smtClean="0"/>
              <a:t>А ес</a:t>
            </a:r>
            <a:r>
              <a:rPr lang="ru-RU" dirty="0" smtClean="0"/>
              <a:t>ли </a:t>
            </a:r>
            <a:r>
              <a:rPr lang="ru-RU" dirty="0" smtClean="0"/>
              <a:t>не </a:t>
            </a:r>
            <a:r>
              <a:rPr lang="ru-RU" dirty="0" smtClean="0"/>
              <a:t>одарила? </a:t>
            </a:r>
            <a:endParaRPr lang="ru-RU" dirty="0" smtClean="0"/>
          </a:p>
          <a:p>
            <a:r>
              <a:rPr lang="ru-RU" dirty="0" smtClean="0"/>
              <a:t>И, если ребенок чем-то был обделен от рождения (есть дети неспособные или к точным наукам, или к языкам, или у него проблемы с мелкой моторикой), что делать ему? Быть изгоем? Двоечником? Аутсайдером? </a:t>
            </a:r>
            <a:r>
              <a:rPr lang="ru-RU" dirty="0" smtClean="0"/>
              <a:t>Речь не о детях с </a:t>
            </a:r>
            <a:r>
              <a:rPr lang="ru-RU" dirty="0" err="1" smtClean="0"/>
              <a:t>девиантным</a:t>
            </a:r>
            <a:r>
              <a:rPr lang="ru-RU" dirty="0" smtClean="0"/>
              <a:t> поведением, а о тех самых серых троечниках не блещущих талантами. Чем им помочь и как это делаю я на своих уроках.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n_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5117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4018388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натюр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8605" y="214290"/>
            <a:ext cx="424827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натю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7562"/>
            <a:ext cx="4377509" cy="321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6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0760" y="142852"/>
            <a:ext cx="292895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Даже смотреть на эту иллюстрацию скучно! А как научить ребенка акварельной технике не упражняя его в заливке?</a:t>
            </a:r>
          </a:p>
          <a:p>
            <a:r>
              <a:rPr lang="ru-RU" sz="3200" dirty="0" smtClean="0"/>
              <a:t>А мы будем упражняться по-другому.</a:t>
            </a:r>
            <a:endParaRPr lang="ru-RU" sz="3200" dirty="0"/>
          </a:p>
        </p:txBody>
      </p:sp>
      <p:pic>
        <p:nvPicPr>
          <p:cNvPr id="4" name="Рисунок 3" descr="0C80B1D0-0300-42FC-BDEA-9E20B8CC5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0"/>
            <a:ext cx="5286380" cy="3602449"/>
          </a:xfrm>
          <a:prstGeom prst="rect">
            <a:avLst/>
          </a:prstGeom>
        </p:spPr>
      </p:pic>
      <p:pic>
        <p:nvPicPr>
          <p:cNvPr id="5" name="Рисунок 4" descr="Копия-Snapseed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3214686"/>
            <a:ext cx="3500462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сна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71546"/>
            <a:ext cx="8540443" cy="5286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9058" y="214290"/>
            <a:ext cx="1252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А так?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4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71678"/>
            <a:ext cx="8229600" cy="1143000"/>
          </a:xfrm>
        </p:spPr>
        <p:txBody>
          <a:bodyPr/>
          <a:lstStyle/>
          <a:p>
            <a:r>
              <a:rPr lang="ru-RU" dirty="0" smtClean="0"/>
              <a:t>2. Включи творческий процесс.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5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500306"/>
            <a:ext cx="6000792" cy="4198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8643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Для малышей трудны понятия композиции и симметрии. А если это превратить в игру: </a:t>
            </a:r>
            <a:r>
              <a:rPr lang="ru-RU" sz="2800" dirty="0" smtClean="0"/>
              <a:t>б</a:t>
            </a:r>
            <a:r>
              <a:rPr lang="ru-RU" sz="2800" dirty="0" smtClean="0"/>
              <a:t>абочки прилетают на цветочную полянку. И уже тяжелый физически для малыша процесс штриховки становиться менее утомительным 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214290"/>
            <a:ext cx="3203886" cy="2643206"/>
          </a:xfrm>
          <a:prstGeom prst="rect">
            <a:avLst/>
          </a:prstGeom>
        </p:spPr>
      </p:pic>
      <p:pic>
        <p:nvPicPr>
          <p:cNvPr id="4" name="Рисунок 3" descr="IMG_0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357430"/>
            <a:ext cx="5421322" cy="4065992"/>
          </a:xfrm>
          <a:prstGeom prst="rect">
            <a:avLst/>
          </a:prstGeom>
        </p:spPr>
      </p:pic>
      <p:pic>
        <p:nvPicPr>
          <p:cNvPr id="5" name="Рисунок 4" descr="clip_image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642918"/>
            <a:ext cx="5357849" cy="1624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3570" y="3000372"/>
            <a:ext cx="3286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Изображать человека в движении, да еще соблюдая пропорции очень трудно. А если это будут роботы из прямоугольников? Тут же включается фантазия… А это уже творческий процесс!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5" name="Рисунок 4" descr="EPSN0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57166"/>
            <a:ext cx="8191556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Задача состоит в том, чтобы мотивировать ребенка – попросту заинтересовать.</a:t>
            </a:r>
          </a:p>
          <a:p>
            <a:r>
              <a:rPr lang="ru-RU" dirty="0" smtClean="0"/>
              <a:t>Инструмент весьма привычный – творчество, как мое, так и детей.</a:t>
            </a:r>
          </a:p>
          <a:p>
            <a:r>
              <a:rPr lang="ru-RU" dirty="0" smtClean="0"/>
              <a:t>Мое состоит в том, чтобы придумать так, чтоб было ИНТЕРЕСНО.</a:t>
            </a:r>
          </a:p>
          <a:p>
            <a:r>
              <a:rPr lang="ru-RU" dirty="0" smtClean="0"/>
              <a:t>Детей – получить максимум от ПРОЦЕССА (удовольствия – без этого нет мотивации, практики в определенном виде деятельности, а значит развития определенных </a:t>
            </a:r>
            <a:r>
              <a:rPr lang="ru-RU" dirty="0" err="1" smtClean="0"/>
              <a:t>способгостей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3.Задействуй эмоции.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6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357298"/>
            <a:ext cx="7000924" cy="5250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Пусть технически этот рисунок далек от совершенства, но сколько в нем страсти! Какая пурга в лесу!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an_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541125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143116"/>
            <a:ext cx="6072230" cy="4554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142852"/>
            <a:ext cx="8715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FFC000"/>
                </a:solidFill>
              </a:rPr>
              <a:t>Какой ребенок откажется помочь бедным птичкам зимой? И вот они уже летят к кормушке. А заодно дети запоминают, как относиться к природе.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лочк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3493417" cy="480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собачк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43942" y="-143404"/>
            <a:ext cx="3429024" cy="4715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143372" y="4143380"/>
            <a:ext cx="4857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Геометрические формы для первоклассников веселее вот в таком виде.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5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300355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крутов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2214554"/>
            <a:ext cx="3220498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777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3143248"/>
            <a:ext cx="2847472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илуэт 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285728"/>
            <a:ext cx="2236711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65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3643314"/>
            <a:ext cx="2006437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857884" y="500042"/>
            <a:ext cx="2873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Пропорции головы человека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2732486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1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14290"/>
            <a:ext cx="2928958" cy="390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2500306"/>
            <a:ext cx="2857502" cy="381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1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3214686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3636" y="428604"/>
            <a:ext cx="2873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Пропорции головы человека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000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4.Если ребенок не может выполнять работу, найди ему посильную, но значимую деятельность.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n_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357166"/>
            <a:ext cx="416734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86314" y="714356"/>
            <a:ext cx="40719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Не можешь нарисовать дерево, накапай краску и дуй!!!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285728"/>
            <a:ext cx="4393419" cy="5857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785794"/>
            <a:ext cx="371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Кто-то должен был нарисовать море!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8501122" cy="6357982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Творчество</a:t>
            </a:r>
            <a:r>
              <a:rPr lang="ru-RU" dirty="0" smtClean="0"/>
              <a:t> — </a:t>
            </a:r>
            <a:r>
              <a:rPr lang="ru-RU" dirty="0" smtClean="0"/>
              <a:t>это и есть </a:t>
            </a:r>
            <a:r>
              <a:rPr lang="ru-RU" sz="5100" dirty="0" smtClean="0"/>
              <a:t>процесс</a:t>
            </a:r>
            <a:r>
              <a:rPr lang="ru-RU" dirty="0" smtClean="0"/>
              <a:t> деятельности, создающий </a:t>
            </a:r>
            <a:r>
              <a:rPr lang="ru-RU" dirty="0" smtClean="0"/>
              <a:t>новые материальные или </a:t>
            </a:r>
            <a:r>
              <a:rPr lang="ru-RU" dirty="0" smtClean="0"/>
              <a:t>духовные </a:t>
            </a:r>
            <a:r>
              <a:rPr lang="ru-RU" dirty="0" smtClean="0"/>
              <a:t>ценности. </a:t>
            </a:r>
            <a:r>
              <a:rPr lang="ru-RU" dirty="0" smtClean="0"/>
              <a:t>Основной </a:t>
            </a:r>
            <a:r>
              <a:rPr lang="ru-RU" dirty="0" smtClean="0"/>
              <a:t>критерий</a:t>
            </a:r>
            <a:r>
              <a:rPr lang="ru-RU" dirty="0" smtClean="0"/>
              <a:t> — уникальность его результата. В</a:t>
            </a:r>
            <a:r>
              <a:rPr lang="ru-RU" dirty="0" smtClean="0"/>
              <a:t> </a:t>
            </a:r>
            <a:r>
              <a:rPr lang="ru-RU" dirty="0" smtClean="0"/>
              <a:t>процессе творчества автор </a:t>
            </a:r>
            <a:r>
              <a:rPr lang="ru-RU" dirty="0" smtClean="0"/>
              <a:t>выражает </a:t>
            </a:r>
            <a:r>
              <a:rPr lang="ru-RU" dirty="0" smtClean="0"/>
              <a:t>в конечном результате какие-то аспекты своей личности. Именно этот факт придаёт продуктам творчества дополнительную </a:t>
            </a:r>
            <a:r>
              <a:rPr lang="ru-RU" dirty="0" smtClean="0"/>
              <a:t>ценность. </a:t>
            </a:r>
            <a:r>
              <a:rPr lang="ru-RU" dirty="0" smtClean="0"/>
              <a:t>В творчестве имеет ценность не только результат, но и сам </a:t>
            </a:r>
            <a:r>
              <a:rPr lang="ru-RU" sz="5200" dirty="0" smtClean="0"/>
              <a:t>процесс.</a:t>
            </a:r>
            <a:endParaRPr lang="ru-RU" sz="5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-33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000108"/>
            <a:ext cx="8286808" cy="5575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662" y="142852"/>
            <a:ext cx="736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Или небо. И наклеить мятую бумагу.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5. Сделай свой предмет любимым для </a:t>
            </a:r>
            <a:r>
              <a:rPr lang="ru-RU" sz="5300" dirty="0" smtClean="0"/>
              <a:t>всех</a:t>
            </a:r>
            <a:r>
              <a:rPr lang="ru-RU" dirty="0" smtClean="0"/>
              <a:t> детей.</a:t>
            </a:r>
            <a:endParaRPr lang="ru-RU" dirty="0"/>
          </a:p>
        </p:txBody>
      </p:sp>
      <p:pic>
        <p:nvPicPr>
          <p:cNvPr id="4" name="Рисунок 3" descr="IMG_14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571612"/>
            <a:ext cx="6858048" cy="5143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8572560" cy="5214974"/>
          </a:xfrm>
        </p:spPr>
        <p:txBody>
          <a:bodyPr>
            <a:normAutofit/>
          </a:bodyPr>
          <a:lstStyle/>
          <a:p>
            <a:pPr algn="just"/>
            <a:r>
              <a:rPr lang="ru-RU" sz="4000" dirty="0" smtClean="0"/>
              <a:t>Итак:  </a:t>
            </a:r>
            <a:r>
              <a:rPr lang="ru-RU" sz="4000" dirty="0" smtClean="0"/>
              <a:t>задача  учителя - сохранить  в  человеке  подаренное  ему  природой  в  детстве  умение  радоваться,  удивляться  увиденному,  творить  свой  мир, </a:t>
            </a:r>
            <a:r>
              <a:rPr lang="ru-RU" sz="4000" dirty="0" smtClean="0"/>
              <a:t>познавать  </a:t>
            </a:r>
            <a:r>
              <a:rPr lang="ru-RU" sz="4000" dirty="0" smtClean="0"/>
              <a:t>его  не  только  разумом,  но  и  чувством</a:t>
            </a:r>
            <a:r>
              <a:rPr lang="ru-RU" sz="4000" dirty="0" smtClean="0"/>
              <a:t>.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6000792"/>
          </a:xfrm>
        </p:spPr>
        <p:txBody>
          <a:bodyPr>
            <a:noAutofit/>
          </a:bodyPr>
          <a:lstStyle/>
          <a:p>
            <a:pPr algn="just"/>
            <a:r>
              <a:rPr lang="ru-RU" sz="3600" dirty="0"/>
              <a:t>Творчество  - </a:t>
            </a:r>
            <a:r>
              <a:rPr lang="ru-RU" sz="3600" dirty="0" smtClean="0"/>
              <a:t>  </a:t>
            </a:r>
            <a:r>
              <a:rPr lang="ru-RU" sz="3600" dirty="0"/>
              <a:t>основа  человеческой  культуры,  источник  всех  материальных  и  духовных  ценностей  созданных  </a:t>
            </a:r>
            <a:r>
              <a:rPr lang="ru-RU" sz="3600" dirty="0" smtClean="0"/>
              <a:t>человеком, </a:t>
            </a:r>
            <a:r>
              <a:rPr lang="ru-RU" sz="3600" dirty="0"/>
              <a:t>это  прирожденное  стремление  человека  совершенствовать  окружающий  мир  и  самого  себя,  это  прорыв  из  обыденного, рутинного,  </a:t>
            </a:r>
            <a:r>
              <a:rPr lang="ru-RU" sz="3600" dirty="0" smtClean="0"/>
              <a:t>стереотипного.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Художественное  творчество  присуще  каждому  человеку  (имеется  ввиду  не  только  изобразительное  искусство,  а  все  виды  </a:t>
            </a:r>
            <a:r>
              <a:rPr lang="ru-RU" dirty="0" smtClean="0"/>
              <a:t>деятельности),  </a:t>
            </a:r>
            <a:r>
              <a:rPr lang="ru-RU" dirty="0"/>
              <a:t>присутствует  в  жизни  каждого  человека.  Недаром  о  человеке  неординарно  мыслящем,  творчески  подходящем  к своей  работе (независимо  от  рода  деятельности) говорят «художник  своего  дела».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это делаю 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525963"/>
          </a:xfrm>
        </p:spPr>
        <p:txBody>
          <a:bodyPr>
            <a:normAutofit fontScale="92500"/>
          </a:bodyPr>
          <a:lstStyle/>
          <a:p>
            <a:r>
              <a:rPr lang="ru-RU" dirty="0" err="1" smtClean="0"/>
              <a:t>Т</a:t>
            </a:r>
            <a:r>
              <a:rPr lang="ru-RU" dirty="0" err="1" smtClean="0"/>
              <a:t>ворчествона</a:t>
            </a:r>
            <a:r>
              <a:rPr lang="ru-RU" dirty="0" smtClean="0"/>
              <a:t> </a:t>
            </a:r>
            <a:r>
              <a:rPr lang="ru-RU" dirty="0" smtClean="0"/>
              <a:t>уроке </a:t>
            </a:r>
            <a:r>
              <a:rPr lang="ru-RU" dirty="0" smtClean="0"/>
              <a:t>ИЗО </a:t>
            </a:r>
            <a:r>
              <a:rPr lang="ru-RU" dirty="0" smtClean="0"/>
              <a:t>предполагается само собой? </a:t>
            </a:r>
          </a:p>
          <a:p>
            <a:r>
              <a:rPr lang="ru-RU" dirty="0" smtClean="0"/>
              <a:t>На самом деле есть очень много рутинных вещей.</a:t>
            </a:r>
          </a:p>
          <a:p>
            <a:r>
              <a:rPr lang="ru-RU" dirty="0" smtClean="0"/>
              <a:t>Например, навык штриховки или владения какой-либо изобразительной техникой, освоение пропорций или передача объема.</a:t>
            </a:r>
          </a:p>
          <a:p>
            <a:r>
              <a:rPr lang="ru-RU" dirty="0" smtClean="0"/>
              <a:t>Из детства помню, как мы тоскливо штриховали прямоугольники или заливали их акварелью.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928670"/>
            <a:ext cx="7772400" cy="1470025"/>
          </a:xfrm>
        </p:spPr>
        <p:txBody>
          <a:bodyPr/>
          <a:lstStyle/>
          <a:p>
            <a:r>
              <a:rPr lang="ru-RU" sz="6600" dirty="0" smtClean="0"/>
              <a:t>Принципы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000372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ru-RU" sz="5400" dirty="0" smtClean="0"/>
              <a:t>1.Сделай так, чтоб ученикам стало интересно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an_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4643470" cy="318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14285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1.Сделай интересно.</a:t>
            </a:r>
            <a:endParaRPr lang="ru-RU" sz="3200" dirty="0"/>
          </a:p>
        </p:txBody>
      </p:sp>
      <p:pic>
        <p:nvPicPr>
          <p:cNvPr id="5" name="Рисунок 4" descr="1518006786_youloveit_ru_drawing_textures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14290"/>
            <a:ext cx="3738174" cy="3717857"/>
          </a:xfrm>
          <a:prstGeom prst="rect">
            <a:avLst/>
          </a:prstGeom>
        </p:spPr>
      </p:pic>
      <p:pic>
        <p:nvPicPr>
          <p:cNvPr id="6" name="Рисунок 5" descr="img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1" y="4071942"/>
            <a:ext cx="3429023" cy="2571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9058" y="4214818"/>
            <a:ext cx="4929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Скучную штриховку можно превратить в пушистого цыпленка да еще предложить сочинить историю про него.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642918"/>
            <a:ext cx="229358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85728"/>
            <a:ext cx="4882068" cy="31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восход 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38"/>
            <a:ext cx="4341477" cy="316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2844" y="3929066"/>
            <a:ext cx="4214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Ребятам постарше предложить интересные сюжеты. Но на самом деле они будут делать все ту же штриховку. Упражняться в мастерстве и тренировке руки.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14285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1.Сделай интересно.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596</Words>
  <Application>Microsoft Office PowerPoint</Application>
  <PresentationFormat>Экран (4:3)</PresentationFormat>
  <Paragraphs>39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Развитие способностей ребенка (на материале уроков изо)</vt:lpstr>
      <vt:lpstr>Слайд 2</vt:lpstr>
      <vt:lpstr>Слайд 3</vt:lpstr>
      <vt:lpstr>Слайд 4</vt:lpstr>
      <vt:lpstr>Слайд 5</vt:lpstr>
      <vt:lpstr>Как это делаю Я</vt:lpstr>
      <vt:lpstr>Принципы.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2. Включи творческий процесс.</vt:lpstr>
      <vt:lpstr>Слайд 17</vt:lpstr>
      <vt:lpstr>Слайд 18</vt:lpstr>
      <vt:lpstr>Слайд 19</vt:lpstr>
      <vt:lpstr>3.Задействуй эмоции.</vt:lpstr>
      <vt:lpstr>Слайд 21</vt:lpstr>
      <vt:lpstr>Слайд 22</vt:lpstr>
      <vt:lpstr>Слайд 23</vt:lpstr>
      <vt:lpstr>Слайд 24</vt:lpstr>
      <vt:lpstr>Слайд 25</vt:lpstr>
      <vt:lpstr>Слайд 26</vt:lpstr>
      <vt:lpstr>4.Если ребенок не может выполнять работу, найди ему посильную, но значимую деятельность.</vt:lpstr>
      <vt:lpstr>Слайд 28</vt:lpstr>
      <vt:lpstr>Слайд 29</vt:lpstr>
      <vt:lpstr>Слайд 30</vt:lpstr>
      <vt:lpstr>5. Сделай свой предмет любимым для всех детей.</vt:lpstr>
      <vt:lpstr>Слайд 32</vt:lpstr>
    </vt:vector>
  </TitlesOfParts>
  <Company>0000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одаренного ребенка на материале уроков изо</dc:title>
  <dc:creator>user</dc:creator>
  <cp:lastModifiedBy>Саша</cp:lastModifiedBy>
  <cp:revision>26</cp:revision>
  <dcterms:created xsi:type="dcterms:W3CDTF">2018-11-22T12:44:58Z</dcterms:created>
  <dcterms:modified xsi:type="dcterms:W3CDTF">2018-11-22T18:02:29Z</dcterms:modified>
</cp:coreProperties>
</file>