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6C14-67EC-4AAF-BEEE-B9065DF81B5E}" type="datetimeFigureOut">
              <a:rPr lang="ru-RU" smtClean="0"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168F-C516-4576-8C92-83AC9EA28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baza.farpost.ru/v/1348386800919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Лучший способ изучить что-либо – это открыть самому</a:t>
            </a:r>
            <a:endParaRPr lang="ru-RU" sz="4800" dirty="0">
              <a:solidFill>
                <a:srgbClr val="00CC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86446" y="1928802"/>
            <a:ext cx="2786082" cy="642942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Д.Пойа.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85850" y="428604"/>
            <a:ext cx="10990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  <a:noFill/>
        </p:spPr>
      </p:pic>
      <p:sp>
        <p:nvSpPr>
          <p:cNvPr id="8" name="Двойная волна 7"/>
          <p:cNvSpPr/>
          <p:nvPr/>
        </p:nvSpPr>
        <p:spPr>
          <a:xfrm>
            <a:off x="2857488" y="785794"/>
            <a:ext cx="6000760" cy="5715040"/>
          </a:xfrm>
          <a:prstGeom prst="doubleWave">
            <a:avLst>
              <a:gd name="adj1" fmla="val 6250"/>
              <a:gd name="adj2" fmla="val -938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А теперь, ребята, встать</a:t>
            </a:r>
            <a:b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Руки медленно поднять,</a:t>
            </a:r>
            <a:b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Пальцы сжать, потом разжать,</a:t>
            </a:r>
            <a:b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Руки вниз и так стоять.</a:t>
            </a:r>
            <a:b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Наклонитесь вправо, влево.</a:t>
            </a:r>
            <a:b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И беритесь вновь за дело.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21508" name="Picture 4" descr="http://4.bp.blogspot.com/-hKpidY0NZLw/UVfjSsAqcYI/AAAAAAAAIow/rv19qh_gU9Q/s1600/69614723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428892" cy="5837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etskiy-mir.net/images/fotoprikols/767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72320" cy="37862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Стр. 17 п.4;  №116, 117,120 стр.20.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rgbClr val="66FFFF"/>
                </a:solidFill>
                <a:latin typeface="Georgia" pitchFamily="18" charset="0"/>
              </a:rPr>
              <a:t>Дополнительно (по желанию) творческое задание: составить таблицу знаменательных дат, которые являются простыми, составными и ни простыми </a:t>
            </a:r>
            <a:r>
              <a:rPr lang="ru-RU" sz="2000" b="1" smtClean="0">
                <a:solidFill>
                  <a:srgbClr val="66FFFF"/>
                </a:solidFill>
                <a:latin typeface="Georgia" pitchFamily="18" charset="0"/>
              </a:rPr>
              <a:t>и ни </a:t>
            </a:r>
            <a:r>
              <a:rPr lang="ru-RU" sz="2000" b="1" dirty="0" smtClean="0">
                <a:solidFill>
                  <a:srgbClr val="66FFFF"/>
                </a:solidFill>
                <a:latin typeface="Georgia" pitchFamily="18" charset="0"/>
              </a:rPr>
              <a:t>составными числами</a:t>
            </a:r>
            <a:r>
              <a:rPr lang="ru-RU" sz="2700" b="1" i="1" dirty="0" smtClean="0">
                <a:solidFill>
                  <a:srgbClr val="66FFFF"/>
                </a:solidFill>
              </a:rPr>
              <a:t>.</a:t>
            </a:r>
            <a:r>
              <a:rPr lang="ru-RU" sz="2200" b="1" dirty="0" smtClean="0">
                <a:solidFill>
                  <a:srgbClr val="66FFFF"/>
                </a:solidFill>
              </a:rPr>
              <a:t/>
            </a:r>
            <a:br>
              <a:rPr lang="ru-RU" sz="2200" b="1" dirty="0" smtClean="0">
                <a:solidFill>
                  <a:srgbClr val="66FFFF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753600" cy="68961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0" y="571500"/>
            <a:ext cx="8715375" cy="59293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На уроке было комфортно и всё понятно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уроке немного затруднялся, не всё понятно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уроке было трудно,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900igr.net/datai/russkij-jazyk/CHastitsa-1/0004-007-Razrjady-chast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1" y="3857628"/>
            <a:ext cx="3114678" cy="366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57222" y="0"/>
            <a:ext cx="9753600" cy="6896100"/>
          </a:xfrm>
          <a:prstGeom prst="rect">
            <a:avLst/>
          </a:prstGeom>
          <a:noFill/>
        </p:spPr>
      </p:pic>
      <p:pic>
        <p:nvPicPr>
          <p:cNvPr id="9" name="Picture 9" descr="http://img3.proshkolu.ru/content/media/pic/std/2000000/1794000/1793079-e895fe0ec0962f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642918"/>
            <a:ext cx="2727730" cy="56435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0786290">
            <a:off x="419424" y="2136144"/>
            <a:ext cx="5786477" cy="30469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УРОК!</a:t>
            </a:r>
            <a:endParaRPr lang="ru-RU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3565" name="Picture 13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714375" cy="1190625"/>
          </a:xfrm>
          <a:prstGeom prst="rect">
            <a:avLst/>
          </a:prstGeom>
          <a:noFill/>
        </p:spPr>
      </p:pic>
      <p:pic>
        <p:nvPicPr>
          <p:cNvPr id="23567" name="Picture 15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714356"/>
            <a:ext cx="714375" cy="1190625"/>
          </a:xfrm>
          <a:prstGeom prst="rect">
            <a:avLst/>
          </a:prstGeom>
          <a:noFill/>
        </p:spPr>
      </p:pic>
      <p:pic>
        <p:nvPicPr>
          <p:cNvPr id="23569" name="Picture 17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642918"/>
            <a:ext cx="714375" cy="1190625"/>
          </a:xfrm>
          <a:prstGeom prst="rect">
            <a:avLst/>
          </a:prstGeom>
          <a:noFill/>
        </p:spPr>
      </p:pic>
      <p:pic>
        <p:nvPicPr>
          <p:cNvPr id="23571" name="Picture 19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0570"/>
            <a:ext cx="714375" cy="1190625"/>
          </a:xfrm>
          <a:prstGeom prst="rect">
            <a:avLst/>
          </a:prstGeom>
          <a:noFill/>
        </p:spPr>
      </p:pic>
      <p:pic>
        <p:nvPicPr>
          <p:cNvPr id="23573" name="Picture 21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500174"/>
            <a:ext cx="714375" cy="1190625"/>
          </a:xfrm>
          <a:prstGeom prst="rect">
            <a:avLst/>
          </a:prstGeom>
          <a:noFill/>
        </p:spPr>
      </p:pic>
      <p:pic>
        <p:nvPicPr>
          <p:cNvPr id="23575" name="Picture 23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143512"/>
            <a:ext cx="714375" cy="1190625"/>
          </a:xfrm>
          <a:prstGeom prst="rect">
            <a:avLst/>
          </a:prstGeom>
          <a:noFill/>
        </p:spPr>
      </p:pic>
      <p:pic>
        <p:nvPicPr>
          <p:cNvPr id="23577" name="Picture 25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357826"/>
            <a:ext cx="714375" cy="1190625"/>
          </a:xfrm>
          <a:prstGeom prst="rect">
            <a:avLst/>
          </a:prstGeom>
          <a:noFill/>
        </p:spPr>
      </p:pic>
      <p:pic>
        <p:nvPicPr>
          <p:cNvPr id="23579" name="Picture 27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286388"/>
            <a:ext cx="714375" cy="1190625"/>
          </a:xfrm>
          <a:prstGeom prst="rect">
            <a:avLst/>
          </a:prstGeom>
          <a:noFill/>
        </p:spPr>
      </p:pic>
      <p:pic>
        <p:nvPicPr>
          <p:cNvPr id="23581" name="Picture 29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143248"/>
            <a:ext cx="714375" cy="1190625"/>
          </a:xfrm>
          <a:prstGeom prst="rect">
            <a:avLst/>
          </a:prstGeom>
          <a:noFill/>
        </p:spPr>
      </p:pic>
      <p:pic>
        <p:nvPicPr>
          <p:cNvPr id="22" name="Picture 15" descr="http://www.animated-gifs.eu/space-stars-many/00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28868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38100"/>
            <a:ext cx="9753600" cy="68961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5229225" y="857250"/>
            <a:ext cx="3914775" cy="17811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857232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38576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143240" y="1357298"/>
            <a:ext cx="600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Эй,  скорей  проверь дружок,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Ты готов начать урок?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Всё ль на месте,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Всё ль в порядке,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Ручка, книжка и тетрадка?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 ли правильно сидят?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 ль внимательно глядят?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Каждый хочет получать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Толька лишь оценку пять.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33" name="Picture 9" descr="http://img3.proshkolu.ru/content/media/pic/std/2000000/1794000/1793079-e895fe0ec0962f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2727730" cy="564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Какое число называется делителем данного натурального числа?</a:t>
            </a:r>
            <a:r>
              <a:rPr lang="ru-RU" sz="40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Какое число является делителем любого натурального числа?</a:t>
            </a:r>
            <a:b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Назовите все делители числа 14.</a:t>
            </a:r>
            <a:endParaRPr lang="ru-RU" sz="4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14546" y="5000636"/>
            <a:ext cx="5715040" cy="9286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660066"/>
                </a:solidFill>
              </a:rPr>
              <a:t>1  </a:t>
            </a:r>
            <a:r>
              <a:rPr lang="ru-RU" sz="6000" b="1" dirty="0" smtClean="0">
                <a:solidFill>
                  <a:srgbClr val="00CC00"/>
                </a:solidFill>
              </a:rPr>
              <a:t>   2     </a:t>
            </a:r>
            <a:r>
              <a:rPr lang="ru-RU" sz="6000" b="1" dirty="0" smtClean="0">
                <a:solidFill>
                  <a:srgbClr val="0000CC"/>
                </a:solidFill>
              </a:rPr>
              <a:t>7   </a:t>
            </a: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rgbClr val="FF0066"/>
                </a:solidFill>
              </a:rPr>
              <a:t>14</a:t>
            </a:r>
            <a:endParaRPr lang="ru-RU" sz="6000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http://i069.radikal.ru/1210/13/416f93c8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33241"/>
            <a:ext cx="1571636" cy="179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38100"/>
            <a:ext cx="9753600" cy="6896100"/>
          </a:xfrm>
          <a:prstGeom prst="rect">
            <a:avLst/>
          </a:prstGeom>
          <a:noFill/>
        </p:spPr>
      </p:pic>
      <p:pic>
        <p:nvPicPr>
          <p:cNvPr id="2054" name="Picture 6" descr="http://gazeta-n1.ru/upload/iblock/020/02091d0d8b999accd45ce55989d2fe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285728"/>
            <a:ext cx="4071154" cy="6072230"/>
          </a:xfrm>
          <a:prstGeom prst="rect">
            <a:avLst/>
          </a:prstGeom>
          <a:noFill/>
        </p:spPr>
      </p:pic>
      <p:sp>
        <p:nvSpPr>
          <p:cNvPr id="23" name="Пятно 1 22"/>
          <p:cNvSpPr/>
          <p:nvPr/>
        </p:nvSpPr>
        <p:spPr>
          <a:xfrm>
            <a:off x="2571736" y="428604"/>
            <a:ext cx="1857388" cy="2000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547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5072066" y="1071546"/>
            <a:ext cx="1857388" cy="2000264"/>
          </a:xfrm>
          <a:prstGeom prst="irregularSeal1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900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6858016" y="2500306"/>
            <a:ext cx="1857388" cy="200026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864</a:t>
            </a:r>
            <a:endParaRPr lang="ru-RU" sz="4400" b="1" dirty="0"/>
          </a:p>
        </p:txBody>
      </p:sp>
      <p:sp>
        <p:nvSpPr>
          <p:cNvPr id="27" name="Пятно 1 26"/>
          <p:cNvSpPr/>
          <p:nvPr/>
        </p:nvSpPr>
        <p:spPr>
          <a:xfrm>
            <a:off x="7000892" y="214290"/>
            <a:ext cx="1857388" cy="20002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309</a:t>
            </a:r>
            <a:endParaRPr lang="ru-RU" sz="4400" b="1" dirty="0"/>
          </a:p>
        </p:txBody>
      </p:sp>
      <p:sp>
        <p:nvSpPr>
          <p:cNvPr id="28" name="Пятно 1 27"/>
          <p:cNvSpPr/>
          <p:nvPr/>
        </p:nvSpPr>
        <p:spPr>
          <a:xfrm>
            <a:off x="3214678" y="2428868"/>
            <a:ext cx="1857388" cy="2000264"/>
          </a:xfrm>
          <a:prstGeom prst="irregularSeal1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635</a:t>
            </a:r>
            <a:endParaRPr lang="ru-RU" sz="4400" b="1" dirty="0"/>
          </a:p>
        </p:txBody>
      </p:sp>
      <p:sp>
        <p:nvSpPr>
          <p:cNvPr id="29" name="Пятно 1 28"/>
          <p:cNvSpPr/>
          <p:nvPr/>
        </p:nvSpPr>
        <p:spPr>
          <a:xfrm>
            <a:off x="5643570" y="4286256"/>
            <a:ext cx="1857388" cy="20002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375</a:t>
            </a:r>
            <a:endParaRPr lang="ru-RU" sz="4400" b="1" dirty="0">
              <a:solidFill>
                <a:srgbClr val="0000CC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3000364" y="4500570"/>
            <a:ext cx="1857388" cy="2000264"/>
          </a:xfrm>
          <a:prstGeom prst="irregularSeal1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</a:rPr>
              <a:t>450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753600" cy="6896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900igr.net/datai/russkij-jazyk/CHastitsa-1/0004-007-Razrjady-chast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1602" y="1928802"/>
            <a:ext cx="5015001" cy="58995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500042"/>
            <a:ext cx="1571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4429132"/>
            <a:ext cx="1502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928670"/>
            <a:ext cx="151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143380"/>
            <a:ext cx="17637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000240"/>
            <a:ext cx="20495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38100"/>
            <a:ext cx="9753600" cy="68961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814393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9016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CC"/>
                          </a:solidFill>
                        </a:rPr>
                        <a:t>Данное число</a:t>
                      </a:r>
                      <a:endParaRPr lang="ru-RU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CC"/>
                          </a:solidFill>
                        </a:rPr>
                        <a:t>Делители числа</a:t>
                      </a:r>
                      <a:endParaRPr lang="ru-RU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CC"/>
                          </a:solidFill>
                        </a:rPr>
                        <a:t>Количество делителей</a:t>
                      </a:r>
                      <a:endParaRPr lang="ru-RU" sz="28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3404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1, 2, 3, 4, 6, 12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3404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1, 7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3404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3404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16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1,2,4, 8, 16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66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53404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1,11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20484" name="Picture 4" descr="http://te.zavantag.com/tw_files2/urls_3/12/d-11750/11750_html_m12da5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7"/>
            <a:ext cx="1500197" cy="1718063"/>
          </a:xfrm>
          <a:prstGeom prst="rect">
            <a:avLst/>
          </a:prstGeom>
          <a:noFill/>
        </p:spPr>
      </p:pic>
      <p:pic>
        <p:nvPicPr>
          <p:cNvPr id="20486" name="Picture 6" descr="http://olga1970.ucoz.ru/smet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643446"/>
            <a:ext cx="157162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  <a:noFill/>
        </p:spPr>
      </p:pic>
      <p:pic>
        <p:nvPicPr>
          <p:cNvPr id="19458" name="Picture 2" descr="http://img3.proshkolu.ru/content/media/pic/std/2000000/1813000/1812880-996419d377caec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27" y="1214422"/>
            <a:ext cx="3727620" cy="5085257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3500430" y="0"/>
            <a:ext cx="5643570" cy="364329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ЛЁГКИЕ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ПРОСТЫЕ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ОБЫЧНЫЕ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38100"/>
            <a:ext cx="9753600" cy="6896100"/>
          </a:xfrm>
          <a:prstGeom prst="rect">
            <a:avLst/>
          </a:prstGeom>
          <a:noFill/>
        </p:spPr>
      </p:pic>
      <p:pic>
        <p:nvPicPr>
          <p:cNvPr id="4" name="Picture 2" descr="http://img3.proshkolu.ru/content/media/pic/std/2000000/1813000/1812880-996419d377caec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93" y="1285860"/>
            <a:ext cx="3675254" cy="501381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286116" y="0"/>
            <a:ext cx="6215106" cy="378619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СЛОЖНЫЕ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СОСТАВНЫЕ</a:t>
            </a:r>
          </a:p>
          <a:p>
            <a:r>
              <a:rPr lang="ru-RU" sz="3200" b="1" dirty="0" smtClean="0">
                <a:solidFill>
                  <a:srgbClr val="0000CC"/>
                </a:solidFill>
              </a:rPr>
              <a:t>КОМБИНИРОВАННЫЕ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026-043-Prezentatsiju-podgoto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1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00233" y="928671"/>
            <a:ext cx="5572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428736"/>
            <a:ext cx="564360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Простые и составные числа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Лучший способ изучить что-либо – это открыть самому</vt:lpstr>
      <vt:lpstr>        </vt:lpstr>
      <vt:lpstr>Какое число называется делителем данного натурального числа?  Какое число является делителем любого натурального числа?   Назовите все делители числа 14.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  Домашнее задание  Стр. 17 п.4;  №116, 117,120 стр.20. Дополнительно (по желанию) творческое задание: составить таблицу знаменательных дат, которые являются простыми, составными и ни простыми и ни составными числами. 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способ изучить что-либо – это открыть самому</dc:title>
  <dc:creator>Надежда</dc:creator>
  <cp:lastModifiedBy>Надежда</cp:lastModifiedBy>
  <cp:revision>1</cp:revision>
  <dcterms:created xsi:type="dcterms:W3CDTF">2015-02-28T13:08:00Z</dcterms:created>
  <dcterms:modified xsi:type="dcterms:W3CDTF">2015-02-28T13:09:18Z</dcterms:modified>
</cp:coreProperties>
</file>