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media/media6.mp4" ContentType="video/unknown"/>
  <Override PartName="/ppt/media/media8.mp4" ContentType="video/unknown"/>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media/media4.mp4" ContentType="video/unknown"/>
  <Override PartName="/ppt/media/media5.mp4"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media/media3.mp4" ContentType="video/unknown"/>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audi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media/media7.mp4" ContentType="video/unknown"/>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8" r:id="rId3"/>
    <p:sldId id="279" r:id="rId4"/>
    <p:sldId id="257" r:id="rId5"/>
    <p:sldId id="258" r:id="rId6"/>
    <p:sldId id="259" r:id="rId7"/>
    <p:sldId id="268" r:id="rId8"/>
    <p:sldId id="261" r:id="rId9"/>
    <p:sldId id="260" r:id="rId10"/>
    <p:sldId id="262" r:id="rId11"/>
    <p:sldId id="263" r:id="rId12"/>
    <p:sldId id="264" r:id="rId13"/>
    <p:sldId id="265" r:id="rId14"/>
    <p:sldId id="267" r:id="rId15"/>
    <p:sldId id="266" r:id="rId16"/>
    <p:sldId id="269" r:id="rId17"/>
    <p:sldId id="272" r:id="rId18"/>
    <p:sldId id="273" r:id="rId19"/>
    <p:sldId id="274" r:id="rId20"/>
    <p:sldId id="275" r:id="rId21"/>
    <p:sldId id="270" r:id="rId22"/>
    <p:sldId id="271" r:id="rId23"/>
    <p:sldId id="276" r:id="rId24"/>
    <p:sldId id="277" r:id="rId25"/>
  </p:sldIdLst>
  <p:sldSz cx="9144000" cy="6858000" type="screen4x3"/>
  <p:notesSz cx="6858000" cy="9144000"/>
  <p:defaultTextStyle>
    <a:defPPr>
      <a:defRPr lang="ru-RU"/>
    </a:defPPr>
    <a:lvl1pPr algn="l" rtl="0" fontAlgn="base">
      <a:spcBef>
        <a:spcPct val="0"/>
      </a:spcBef>
      <a:spcAft>
        <a:spcPct val="0"/>
      </a:spcAft>
      <a:defRPr sz="4400" kern="1200">
        <a:solidFill>
          <a:schemeClr val="tx1"/>
        </a:solidFill>
        <a:latin typeface="Arial" charset="0"/>
        <a:ea typeface="+mn-ea"/>
        <a:cs typeface="Arial" charset="0"/>
      </a:defRPr>
    </a:lvl1pPr>
    <a:lvl2pPr marL="457200" algn="l" rtl="0" fontAlgn="base">
      <a:spcBef>
        <a:spcPct val="0"/>
      </a:spcBef>
      <a:spcAft>
        <a:spcPct val="0"/>
      </a:spcAft>
      <a:defRPr sz="4400" kern="1200">
        <a:solidFill>
          <a:schemeClr val="tx1"/>
        </a:solidFill>
        <a:latin typeface="Arial" charset="0"/>
        <a:ea typeface="+mn-ea"/>
        <a:cs typeface="Arial" charset="0"/>
      </a:defRPr>
    </a:lvl2pPr>
    <a:lvl3pPr marL="914400" algn="l" rtl="0" fontAlgn="base">
      <a:spcBef>
        <a:spcPct val="0"/>
      </a:spcBef>
      <a:spcAft>
        <a:spcPct val="0"/>
      </a:spcAft>
      <a:defRPr sz="4400" kern="1200">
        <a:solidFill>
          <a:schemeClr val="tx1"/>
        </a:solidFill>
        <a:latin typeface="Arial" charset="0"/>
        <a:ea typeface="+mn-ea"/>
        <a:cs typeface="Arial" charset="0"/>
      </a:defRPr>
    </a:lvl3pPr>
    <a:lvl4pPr marL="1371600" algn="l" rtl="0" fontAlgn="base">
      <a:spcBef>
        <a:spcPct val="0"/>
      </a:spcBef>
      <a:spcAft>
        <a:spcPct val="0"/>
      </a:spcAft>
      <a:defRPr sz="4400" kern="1200">
        <a:solidFill>
          <a:schemeClr val="tx1"/>
        </a:solidFill>
        <a:latin typeface="Arial" charset="0"/>
        <a:ea typeface="+mn-ea"/>
        <a:cs typeface="Arial" charset="0"/>
      </a:defRPr>
    </a:lvl4pPr>
    <a:lvl5pPr marL="1828800" algn="l" rtl="0" fontAlgn="base">
      <a:spcBef>
        <a:spcPct val="0"/>
      </a:spcBef>
      <a:spcAft>
        <a:spcPct val="0"/>
      </a:spcAft>
      <a:defRPr sz="4400" kern="1200">
        <a:solidFill>
          <a:schemeClr val="tx1"/>
        </a:solidFill>
        <a:latin typeface="Arial" charset="0"/>
        <a:ea typeface="+mn-ea"/>
        <a:cs typeface="Arial" charset="0"/>
      </a:defRPr>
    </a:lvl5pPr>
    <a:lvl6pPr marL="2286000" algn="l" defTabSz="914400" rtl="0" eaLnBrk="1" latinLnBrk="0" hangingPunct="1">
      <a:defRPr sz="4400" kern="1200">
        <a:solidFill>
          <a:schemeClr val="tx1"/>
        </a:solidFill>
        <a:latin typeface="Arial" charset="0"/>
        <a:ea typeface="+mn-ea"/>
        <a:cs typeface="Arial" charset="0"/>
      </a:defRPr>
    </a:lvl6pPr>
    <a:lvl7pPr marL="2743200" algn="l" defTabSz="914400" rtl="0" eaLnBrk="1" latinLnBrk="0" hangingPunct="1">
      <a:defRPr sz="4400" kern="1200">
        <a:solidFill>
          <a:schemeClr val="tx1"/>
        </a:solidFill>
        <a:latin typeface="Arial" charset="0"/>
        <a:ea typeface="+mn-ea"/>
        <a:cs typeface="Arial" charset="0"/>
      </a:defRPr>
    </a:lvl7pPr>
    <a:lvl8pPr marL="3200400" algn="l" defTabSz="914400" rtl="0" eaLnBrk="1" latinLnBrk="0" hangingPunct="1">
      <a:defRPr sz="4400" kern="1200">
        <a:solidFill>
          <a:schemeClr val="tx1"/>
        </a:solidFill>
        <a:latin typeface="Arial" charset="0"/>
        <a:ea typeface="+mn-ea"/>
        <a:cs typeface="Arial" charset="0"/>
      </a:defRPr>
    </a:lvl8pPr>
    <a:lvl9pPr marL="3657600" algn="l" defTabSz="914400" rtl="0" eaLnBrk="1" latinLnBrk="0" hangingPunct="1">
      <a:defRPr sz="4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8" autoAdjust="0"/>
    <p:restoredTop sz="94660"/>
  </p:normalViewPr>
  <p:slideViewPr>
    <p:cSldViewPr>
      <p:cViewPr varScale="1">
        <p:scale>
          <a:sx n="68" d="100"/>
          <a:sy n="68" d="100"/>
        </p:scale>
        <p:origin x="-154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8C12AEC-9900-4B05-B2A2-486C68FC8AED}" type="slidenum">
              <a:rPr lang="ru-RU"/>
              <a:pPr/>
              <a:t>‹#›</a:t>
            </a:fld>
            <a:endParaRPr lang="ru-RU"/>
          </a:p>
        </p:txBody>
      </p:sp>
    </p:spTree>
    <p:extLst>
      <p:ext uri="{BB962C8B-B14F-4D97-AF65-F5344CB8AC3E}">
        <p14:creationId xmlns="" xmlns:p14="http://schemas.microsoft.com/office/powerpoint/2010/main" val="4267484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BBAFB6-413A-485B-8CD5-C5BE10955B24}" type="slidenum">
              <a:rPr lang="ru-RU"/>
              <a:pPr/>
              <a:t>1</a:t>
            </a:fld>
            <a:endParaRPr lang="ru-RU"/>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E088AE-FF57-4447-A10E-DBFB31CFC1D1}" type="slidenum">
              <a:rPr lang="ru-RU"/>
              <a:pPr/>
              <a:t>12</a:t>
            </a:fld>
            <a:endParaRPr lang="ru-RU"/>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B2A4A-CF5C-4220-91A0-CA57C64E4F47}" type="slidenum">
              <a:rPr lang="ru-RU"/>
              <a:pPr/>
              <a:t>13</a:t>
            </a:fld>
            <a:endParaRPr lang="ru-RU"/>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1219EC-25FE-4547-952A-6F5B1056F43C}" type="slidenum">
              <a:rPr lang="ru-RU"/>
              <a:pPr/>
              <a:t>14</a:t>
            </a:fld>
            <a:endParaRPr lang="ru-RU"/>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8ABA8-D272-472E-A2C6-517C8341CB68}" type="slidenum">
              <a:rPr lang="ru-RU"/>
              <a:pPr/>
              <a:t>15</a:t>
            </a:fld>
            <a:endParaRPr lang="ru-RU"/>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8ABA8-D272-472E-A2C6-517C8341CB68}" type="slidenum">
              <a:rPr lang="ru-RU"/>
              <a:pPr/>
              <a:t>16</a:t>
            </a:fld>
            <a:endParaRPr lang="ru-RU"/>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8ABA8-D272-472E-A2C6-517C8341CB68}" type="slidenum">
              <a:rPr lang="ru-RU"/>
              <a:pPr/>
              <a:t>17</a:t>
            </a:fld>
            <a:endParaRPr lang="ru-RU"/>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EC997-8E6F-41D3-B747-26553B0D2555}" type="slidenum">
              <a:rPr lang="ru-RU"/>
              <a:pPr/>
              <a:t>4</a:t>
            </a:fld>
            <a:endParaRPr lang="ru-RU"/>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2E38C-F31D-4860-9EBC-ADF8D6F26558}" type="slidenum">
              <a:rPr lang="ru-RU"/>
              <a:pPr/>
              <a:t>5</a:t>
            </a:fld>
            <a:endParaRPr lang="ru-RU"/>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D9C19-5F5A-4A6C-8036-29778AAEE20C}" type="slidenum">
              <a:rPr lang="ru-RU"/>
              <a:pPr/>
              <a:t>6</a:t>
            </a:fld>
            <a:endParaRPr lang="ru-RU"/>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D9C19-5F5A-4A6C-8036-29778AAEE20C}" type="slidenum">
              <a:rPr lang="ru-RU"/>
              <a:pPr/>
              <a:t>7</a:t>
            </a:fld>
            <a:endParaRPr lang="ru-RU"/>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81F01-2A13-4074-8861-9C5D1DC55835}" type="slidenum">
              <a:rPr lang="ru-RU"/>
              <a:pPr/>
              <a:t>8</a:t>
            </a:fld>
            <a:endParaRPr lang="ru-RU"/>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934159-418E-4D5F-BEAC-8E0E8CA12F4E}" type="slidenum">
              <a:rPr lang="ru-RU"/>
              <a:pPr/>
              <a:t>9</a:t>
            </a:fld>
            <a:endParaRPr lang="ru-RU"/>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E6E07-4E6E-4384-A031-1A2EA6F9BE53}" type="slidenum">
              <a:rPr lang="ru-RU"/>
              <a:pPr/>
              <a:t>10</a:t>
            </a:fld>
            <a:endParaRPr lang="ru-RU"/>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D28EE-C478-4BAD-9264-BD298E3A26E0}" type="slidenum">
              <a:rPr lang="ru-RU"/>
              <a:pPr/>
              <a:t>11</a:t>
            </a:fld>
            <a:endParaRPr lang="ru-RU"/>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6F12CEA-5D53-44D7-8CD7-A302DCE344B6}"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94339914-DD82-450B-A60C-18AD87B4643A}"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3BCC9D8-4671-4C94-A304-064664D4C66A}"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A98B771E-6223-4CF5-82BE-C0F377A08BFB}"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7803366-580B-4FDC-90BC-1B90F413177C}"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1583B00-BAA4-44F7-8557-AA5D799FD3BA}"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313CBE30-AD18-45CE-8E0D-15381EE4A4CB}"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96B3BE02-A30A-4AA5-B2D0-6414318BBB8B}"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E7B56C4D-C159-4181-899F-C9D8CD981589}"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EBD35BD0-8540-4A27-8257-37551F6398E1}"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1F52A1C-8B55-4650-B0F9-3CEFCB84EE2E}"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D217C08-11B2-4E2C-A6D4-4269250AC139}" type="slidenum">
              <a:rPr lang="ru-RU"/>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7A39D53-7704-499D-804E-B7E2F6ACC81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500"/>
                                        <p:tgtEl>
                                          <p:spTgt spid="1027">
                                            <p:txEl>
                                              <p:pRg st="0" end="0"/>
                                            </p:txEl>
                                          </p:spTgt>
                                        </p:tgtEl>
                                      </p:cBhvr>
                                    </p:animEffect>
                                    <p:anim calcmode="lin" valueType="num">
                                      <p:cBhvr>
                                        <p:cTn id="15" dur="5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27">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fade">
                                      <p:cBhvr>
                                        <p:cTn id="19" dur="500"/>
                                        <p:tgtEl>
                                          <p:spTgt spid="1027">
                                            <p:txEl>
                                              <p:pRg st="1" end="1"/>
                                            </p:txEl>
                                          </p:spTgt>
                                        </p:tgtEl>
                                      </p:cBhvr>
                                    </p:animEffect>
                                    <p:anim calcmode="lin" valueType="num">
                                      <p:cBhvr>
                                        <p:cTn id="20" dur="5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027">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1027">
                                            <p:txEl>
                                              <p:pRg st="2" end="2"/>
                                            </p:txEl>
                                          </p:spTgt>
                                        </p:tgtEl>
                                        <p:attrNameLst>
                                          <p:attrName>style.visibility</p:attrName>
                                        </p:attrNameLst>
                                      </p:cBhvr>
                                      <p:to>
                                        <p:strVal val="visible"/>
                                      </p:to>
                                    </p:set>
                                    <p:animEffect transition="in" filter="fade">
                                      <p:cBhvr>
                                        <p:cTn id="24" dur="500"/>
                                        <p:tgtEl>
                                          <p:spTgt spid="1027">
                                            <p:txEl>
                                              <p:pRg st="2" end="2"/>
                                            </p:txEl>
                                          </p:spTgt>
                                        </p:tgtEl>
                                      </p:cBhvr>
                                    </p:animEffect>
                                    <p:anim calcmode="lin" valueType="num">
                                      <p:cBhvr>
                                        <p:cTn id="25" dur="5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027">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fade">
                                      <p:cBhvr>
                                        <p:cTn id="29" dur="500"/>
                                        <p:tgtEl>
                                          <p:spTgt spid="1027">
                                            <p:txEl>
                                              <p:pRg st="3" end="3"/>
                                            </p:txEl>
                                          </p:spTgt>
                                        </p:tgtEl>
                                      </p:cBhvr>
                                    </p:animEffect>
                                    <p:anim calcmode="lin" valueType="num">
                                      <p:cBhvr>
                                        <p:cTn id="30" dur="5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27">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1027">
                                            <p:txEl>
                                              <p:pRg st="4" end="4"/>
                                            </p:txEl>
                                          </p:spTgt>
                                        </p:tgtEl>
                                        <p:attrNameLst>
                                          <p:attrName>style.visibility</p:attrName>
                                        </p:attrNameLst>
                                      </p:cBhvr>
                                      <p:to>
                                        <p:strVal val="visible"/>
                                      </p:to>
                                    </p:set>
                                    <p:animEffect transition="in" filter="fade">
                                      <p:cBhvr>
                                        <p:cTn id="34" dur="500"/>
                                        <p:tgtEl>
                                          <p:spTgt spid="1027">
                                            <p:txEl>
                                              <p:pRg st="4" end="4"/>
                                            </p:txEl>
                                          </p:spTgt>
                                        </p:tgtEl>
                                      </p:cBhvr>
                                    </p:animEffect>
                                    <p:anim calcmode="lin" valueType="num">
                                      <p:cBhvr>
                                        <p:cTn id="35" dur="5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02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4"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media/media1.mp4"/><Relationship Id="rId5" Type="http://schemas.openxmlformats.org/officeDocument/2006/relationships/image" Target="../media/image2.png"/><Relationship Id="rId4" Type="http://schemas.microsoft.com/office/2007/relationships/media" Target="../media/media1.mp4"/></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media" Target="../media/media2.mp4"/><Relationship Id="rId2" Type="http://schemas.openxmlformats.org/officeDocument/2006/relationships/video" Target="../media/media2.mp4"/><Relationship Id="rId1" Type="http://schemas.openxmlformats.org/officeDocument/2006/relationships/video" Target="../media/media5.mp4"/><Relationship Id="rId6" Type="http://schemas.openxmlformats.org/officeDocument/2006/relationships/image" Target="../media/image9.png"/><Relationship Id="rId5" Type="http://schemas.microsoft.com/office/2007/relationships/media" Target="../media/media5.mp4"/><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media/media2.mp4"/><Relationship Id="rId6" Type="http://schemas.openxmlformats.org/officeDocument/2006/relationships/image" Target="../media/image2.png"/><Relationship Id="rId5" Type="http://schemas.microsoft.com/office/2007/relationships/media" Target="../media/media2.mp4"/><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slide" Target="slide21.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microsoft.com/office/2007/relationships/media" Target="../media/media7.mp4"/><Relationship Id="rId2" Type="http://schemas.openxmlformats.org/officeDocument/2006/relationships/video" Target="../media/media7.mp4"/><Relationship Id="rId1" Type="http://schemas.openxmlformats.org/officeDocument/2006/relationships/video" Target="../media/media6.mp4"/><Relationship Id="rId6" Type="http://schemas.openxmlformats.org/officeDocument/2006/relationships/image" Target="../media/image15.png"/><Relationship Id="rId5" Type="http://schemas.microsoft.com/office/2007/relationships/media" Target="../media/media6.mp4"/><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media/media8.mp4"/><Relationship Id="rId5" Type="http://schemas.openxmlformats.org/officeDocument/2006/relationships/image" Target="../media/image17.png"/><Relationship Id="rId4" Type="http://schemas.microsoft.com/office/2007/relationships/media" Target="../media/media8.mp4"/></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randewy.ru/trad/gangut.html" TargetMode="External"/><Relationship Id="rId2" Type="http://schemas.openxmlformats.org/officeDocument/2006/relationships/hyperlink" Target="http://ru.wikipedia.org/" TargetMode="External"/><Relationship Id="rId1" Type="http://schemas.openxmlformats.org/officeDocument/2006/relationships/slideLayout" Target="../slideLayouts/slideLayout2.xml"/><Relationship Id="rId6" Type="http://schemas.openxmlformats.org/officeDocument/2006/relationships/hyperlink" Target="http://war1960.narod.ru/nwtime/gangut.html" TargetMode="External"/><Relationship Id="rId5" Type="http://schemas.openxmlformats.org/officeDocument/2006/relationships/hyperlink" Target="http://video.mail.ru/indox/lawrence2012/311/71/.html" TargetMode="External"/><Relationship Id="rId4" Type="http://schemas.openxmlformats.org/officeDocument/2006/relationships/hyperlink" Target="http://images.yandex.r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media/media2.mp4"/><Relationship Id="rId6" Type="http://schemas.openxmlformats.org/officeDocument/2006/relationships/image" Target="../media/image2.png"/><Relationship Id="rId5" Type="http://schemas.microsoft.com/office/2007/relationships/media" Target="../media/media2.mp4"/><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microsoft.com/office/2007/relationships/media" Target="../media/media2.mp4"/><Relationship Id="rId2" Type="http://schemas.openxmlformats.org/officeDocument/2006/relationships/video" Target="../media/media2.mp4"/><Relationship Id="rId1" Type="http://schemas.openxmlformats.org/officeDocument/2006/relationships/video" Target="../media/media3.mp4"/><Relationship Id="rId6" Type="http://schemas.openxmlformats.org/officeDocument/2006/relationships/image" Target="../media/image5.png"/><Relationship Id="rId5" Type="http://schemas.microsoft.com/office/2007/relationships/media" Target="../media/media3.mp4"/><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media/media4.mp4"/><Relationship Id="rId5" Type="http://schemas.openxmlformats.org/officeDocument/2006/relationships/image" Target="../media/image6.png"/><Relationship Id="rId4" Type="http://schemas.microsoft.com/office/2007/relationships/media" Target="../media/media4.mp4"/></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2.png"/><Relationship Id="rId4" Type="http://schemas.microsoft.com/office/2007/relationships/media" Target="../media/media2.mp4"/></Relationships>
</file>

<file path=ppt/slides/_rels/slide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624133" y="2564904"/>
            <a:ext cx="8519867"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«Крупнейшие </a:t>
            </a:r>
            <a:r>
              <a:rPr lang="ru-RU"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сражения </a:t>
            </a:r>
            <a:endParaRPr lang="ru-RU"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endParaRPr>
          </a:p>
          <a:p>
            <a:pPr algn="ctr"/>
            <a:r>
              <a:rPr lang="ru-RU"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Российского </a:t>
            </a:r>
            <a:r>
              <a:rPr lang="ru-RU"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парусного </a:t>
            </a:r>
            <a:r>
              <a:rPr lang="ru-RU"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флота»</a:t>
            </a:r>
            <a:r>
              <a:rPr lang="ru-RU"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ru-RU"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заук.mp4">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755576" y="5891340"/>
            <a:ext cx="609600" cy="609600"/>
          </a:xfrm>
          <a:prstGeom prst="rect">
            <a:avLst/>
          </a:prstGeom>
        </p:spPr>
      </p:pic>
      <p:sp>
        <p:nvSpPr>
          <p:cNvPr id="4" name="Rectangle 3"/>
          <p:cNvSpPr txBox="1">
            <a:spLocks noChangeArrowheads="1"/>
          </p:cNvSpPr>
          <p:nvPr/>
        </p:nvSpPr>
        <p:spPr bwMode="auto">
          <a:xfrm>
            <a:off x="251520" y="908720"/>
            <a:ext cx="8352928" cy="15841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a:r>
              <a:rPr kumimoji="0" lang="ru-RU" sz="1600" b="0" i="0" u="none" strike="noStrike" kern="0" cap="none" spc="0" normalizeH="0" baseline="0" noProof="0" dirty="0" smtClean="0">
                <a:ln>
                  <a:noFill/>
                </a:ln>
                <a:solidFill>
                  <a:schemeClr val="tx1"/>
                </a:solidFill>
                <a:effectLst/>
                <a:uLnTx/>
                <a:uFillTx/>
                <a:latin typeface="Times New Roman" pitchFamily="18" charset="0"/>
                <a:ea typeface="+mn-ea"/>
                <a:cs typeface="+mn-cs"/>
              </a:rPr>
              <a:t>	</a:t>
            </a:r>
            <a:r>
              <a:rPr kumimoji="0" lang="ru-RU" sz="3200" b="0" i="0" u="none" strike="noStrike" kern="0" cap="none" spc="0" normalizeH="0" baseline="0" noProof="0" dirty="0" smtClean="0">
                <a:ln>
                  <a:noFill/>
                </a:ln>
                <a:solidFill>
                  <a:schemeClr val="tx1"/>
                </a:solidFill>
                <a:effectLst/>
                <a:uLnTx/>
                <a:uFillTx/>
                <a:latin typeface="Times New Roman" pitchFamily="18" charset="0"/>
                <a:ea typeface="+mn-ea"/>
                <a:cs typeface="+mn-cs"/>
              </a:rPr>
              <a:t>Сулоева Татьяна Юрьевна,</a:t>
            </a:r>
          </a:p>
          <a:p>
            <a:pPr algn="ctr"/>
            <a:r>
              <a:rPr kumimoji="0" lang="ru-RU" sz="3200" b="0" i="0" u="none" strike="noStrike" kern="0" cap="none" spc="0" normalizeH="0" baseline="0" noProof="0" dirty="0" smtClean="0">
                <a:ln>
                  <a:noFill/>
                </a:ln>
                <a:solidFill>
                  <a:schemeClr val="tx1"/>
                </a:solidFill>
                <a:effectLst/>
                <a:uLnTx/>
                <a:uFillTx/>
                <a:latin typeface="Times New Roman" pitchFamily="18" charset="0"/>
                <a:ea typeface="+mn-ea"/>
                <a:cs typeface="+mn-cs"/>
              </a:rPr>
              <a:t> МАОУ СОШ п. Большая Вишера,</a:t>
            </a:r>
          </a:p>
          <a:p>
            <a:pPr algn="ctr"/>
            <a:r>
              <a:rPr kumimoji="0" lang="ru-RU" sz="3200" b="0" i="0" u="none" strike="noStrike" kern="0" cap="none" spc="0" normalizeH="0" baseline="0" noProof="0" dirty="0" smtClean="0">
                <a:ln>
                  <a:noFill/>
                </a:ln>
                <a:solidFill>
                  <a:schemeClr val="tx1"/>
                </a:solidFill>
                <a:effectLst/>
                <a:uLnTx/>
                <a:uFillTx/>
                <a:latin typeface="Times New Roman" pitchFamily="18" charset="0"/>
                <a:ea typeface="+mn-ea"/>
                <a:cs typeface="+mn-cs"/>
              </a:rPr>
              <a:t> учитель ИЗО, технологии, информатике</a:t>
            </a:r>
          </a:p>
          <a:p>
            <a:endParaRPr lang="ru-RU" sz="1600" dirty="0" smtClean="0"/>
          </a:p>
          <a:p>
            <a:pPr marL="0" marR="0" lvl="0" indent="15875" algn="just" defTabSz="914400" rtl="0" eaLnBrk="1" fontAlgn="base" latinLnBrk="0" hangingPunct="1">
              <a:lnSpc>
                <a:spcPct val="150000"/>
              </a:lnSpc>
              <a:spcBef>
                <a:spcPct val="20000"/>
              </a:spcBef>
              <a:spcAft>
                <a:spcPct val="0"/>
              </a:spcAft>
              <a:buClrTx/>
              <a:buSzTx/>
              <a:buFontTx/>
              <a:buNone/>
              <a:tabLst/>
              <a:defRPr/>
            </a:pPr>
            <a:endParaRPr kumimoji="0" lang="ru-RU" sz="1600" b="0" i="0" u="none" strike="noStrike" kern="0" cap="none" spc="0" normalizeH="0" baseline="0" noProof="0" dirty="0">
              <a:ln>
                <a:noFill/>
              </a:ln>
              <a:solidFill>
                <a:schemeClr val="tx1"/>
              </a:solidFill>
              <a:effectLst/>
              <a:uLnTx/>
              <a:uFillTx/>
              <a:latin typeface="Bookman Old Style"/>
              <a:ea typeface="+mn-ea"/>
              <a:cs typeface="+mn-cs"/>
            </a:endParaRPr>
          </a:p>
        </p:txBody>
      </p:sp>
      <p:sp>
        <p:nvSpPr>
          <p:cNvPr id="37889" name="Rectangle 1"/>
          <p:cNvSpPr>
            <a:spLocks noChangeArrowheads="1"/>
          </p:cNvSpPr>
          <p:nvPr/>
        </p:nvSpPr>
        <p:spPr bwMode="auto">
          <a:xfrm>
            <a:off x="1663255" y="5072499"/>
            <a:ext cx="581749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(внеклассное мероприятие, для учащихся 5-6 классов)</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2000"/>
                                        <p:tgtEl>
                                          <p:spTgt spid="2"/>
                                        </p:tgtEl>
                                      </p:cBhvr>
                                    </p:animEffect>
                                  </p:childTnLst>
                                </p:cTn>
                              </p:par>
                              <p:par>
                                <p:cTn id="8" presetID="1" presetClass="mediacall" presetSubtype="0" fill="hold" nodeType="withEffect">
                                  <p:stCondLst>
                                    <p:cond delay="0"/>
                                  </p:stCondLst>
                                  <p:childTnLst>
                                    <p:cmd type="call" cmd="playFrom(0.0)">
                                      <p:cBhvr>
                                        <p:cTn id="9" dur="7616" fill="hold"/>
                                        <p:tgtEl>
                                          <p:spTgt spid="3"/>
                                        </p:tgtEl>
                                      </p:cBhvr>
                                    </p:cmd>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2000"/>
                                        <p:tgtEl>
                                          <p:spTgt spid="4">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2000"/>
                                        <p:tgtEl>
                                          <p:spTgt spid="4">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left)">
                                      <p:cBhvr>
                                        <p:cTn id="18"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9" repeatCount="indefinite" fill="hold" display="0">
                  <p:stCondLst>
                    <p:cond delay="indefinite"/>
                  </p:stCondLst>
                  <p:endCondLst>
                    <p:cond evt="onStopAudio" delay="0">
                      <p:tgtEl>
                        <p:sldTgt/>
                      </p:tgtEl>
                    </p:cond>
                  </p:endCondLst>
                </p:cTn>
                <p:tgtEl>
                  <p:spTgt spid="3"/>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251520" y="116632"/>
            <a:ext cx="8568952" cy="2160240"/>
          </a:xfrm>
        </p:spPr>
        <p:txBody>
          <a:bodyPr/>
          <a:lstStyle/>
          <a:p>
            <a:pPr marL="0" indent="0" algn="just">
              <a:lnSpc>
                <a:spcPct val="150000"/>
              </a:lnSpc>
              <a:buNone/>
            </a:pPr>
            <a:r>
              <a:rPr lang="ru-RU" sz="1600" dirty="0">
                <a:latin typeface="Bookman Old Style"/>
              </a:rPr>
              <a:t>     Отряд </a:t>
            </a:r>
            <a:r>
              <a:rPr lang="ru-RU" sz="1600" dirty="0" err="1">
                <a:latin typeface="Bookman Old Style"/>
              </a:rPr>
              <a:t>Эреншельда</a:t>
            </a:r>
            <a:r>
              <a:rPr lang="ru-RU" sz="1600" dirty="0">
                <a:latin typeface="Bookman Old Style"/>
              </a:rPr>
              <a:t> состоял из флагманского 18-пушечного фрегата </a:t>
            </a:r>
            <a:r>
              <a:rPr lang="ru-RU" sz="1600" dirty="0" err="1">
                <a:latin typeface="Bookman Old Style"/>
              </a:rPr>
              <a:t>Элефант</a:t>
            </a:r>
            <a:r>
              <a:rPr lang="ru-RU" sz="1600" dirty="0">
                <a:latin typeface="Bookman Old Style"/>
              </a:rPr>
              <a:t>, шести галер, вооруженных 12 и 14 пушками малого калибра и имевших по две пушки 18 или 36-фунтовые. Эти галеры, с фрегатом посредине, стояли в линии, фланги которой упирались в маленькие островки, за срединой линии находились три </a:t>
            </a:r>
            <a:r>
              <a:rPr lang="ru-RU" sz="1600" dirty="0" err="1">
                <a:latin typeface="Bookman Old Style"/>
              </a:rPr>
              <a:t>шхербота</a:t>
            </a:r>
            <a:r>
              <a:rPr lang="ru-RU" sz="1600" dirty="0">
                <a:latin typeface="Bookman Old Style"/>
              </a:rPr>
              <a:t>, имевшие от 4 до 6 пушек малых калибров. </a:t>
            </a:r>
          </a:p>
          <a:p>
            <a:pPr marL="0" indent="0" algn="just">
              <a:buFontTx/>
              <a:buNone/>
            </a:pPr>
            <a:endParaRPr lang="ru-RU" sz="1600" dirty="0">
              <a:latin typeface="Times New Roman" pitchFamily="18" charset="0"/>
            </a:endParaRPr>
          </a:p>
        </p:txBody>
      </p:sp>
      <p:sp>
        <p:nvSpPr>
          <p:cNvPr id="3" name="Rectangle 3"/>
          <p:cNvSpPr txBox="1">
            <a:spLocks noChangeArrowheads="1"/>
          </p:cNvSpPr>
          <p:nvPr/>
        </p:nvSpPr>
        <p:spPr bwMode="auto">
          <a:xfrm>
            <a:off x="251520" y="1916832"/>
            <a:ext cx="4680520" cy="4608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50000"/>
              </a:lnSpc>
              <a:buNone/>
            </a:pPr>
            <a:r>
              <a:rPr lang="ru-RU" sz="1600" kern="0" dirty="0" smtClean="0">
                <a:latin typeface="Bookman Old Style"/>
              </a:rPr>
              <a:t>     </a:t>
            </a:r>
            <a:r>
              <a:rPr lang="ru-RU" sz="1600" dirty="0">
                <a:latin typeface="Bookman Old Style"/>
              </a:rPr>
              <a:t>Русские галеры, построенные в три колонны, атаковали неприятеля, впереди была </a:t>
            </a:r>
            <a:r>
              <a:rPr lang="ru-RU" sz="1600" dirty="0" err="1">
                <a:latin typeface="Bookman Old Style"/>
              </a:rPr>
              <a:t>авангардия</a:t>
            </a:r>
            <a:r>
              <a:rPr lang="ru-RU" sz="1600" dirty="0">
                <a:latin typeface="Bookman Old Style"/>
              </a:rPr>
              <a:t> под начальством </a:t>
            </a:r>
            <a:r>
              <a:rPr lang="ru-RU" sz="1600" dirty="0" err="1">
                <a:latin typeface="Bookman Old Style"/>
              </a:rPr>
              <a:t>шаутбенахта</a:t>
            </a:r>
            <a:r>
              <a:rPr lang="ru-RU" sz="1600" dirty="0">
                <a:latin typeface="Bookman Old Style"/>
              </a:rPr>
              <a:t> Петра Михайлова. Два раза атакующие, приближаясь к неприятелю, должны были отступить; но при третьей атаке и свалке на абордаж шведы не выдержали натиска, и после отчаянной обороны все суда, одно за другим, спустили флаги. У неприятеля перебито более трети экипажа; все оставшиеся в живых, и в том числе израненный </a:t>
            </a:r>
            <a:r>
              <a:rPr lang="ru-RU" sz="1600" dirty="0" err="1">
                <a:latin typeface="Bookman Old Style"/>
              </a:rPr>
              <a:t>Эреншельд</a:t>
            </a:r>
            <a:r>
              <a:rPr lang="ru-RU" sz="1600" dirty="0">
                <a:latin typeface="Bookman Old Style"/>
              </a:rPr>
              <a:t>, взяты в плен. </a:t>
            </a:r>
          </a:p>
          <a:p>
            <a:pPr marL="0" indent="0" algn="just">
              <a:lnSpc>
                <a:spcPct val="150000"/>
              </a:lnSpc>
              <a:buFontTx/>
              <a:buNone/>
            </a:pPr>
            <a:endParaRPr lang="ru-RU" sz="1600" kern="0" dirty="0">
              <a:latin typeface="Bookman Old Style"/>
            </a:endParaRPr>
          </a:p>
        </p:txBody>
      </p:sp>
      <p:pic>
        <p:nvPicPr>
          <p:cNvPr id="2" name="Битва.mp4">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5279982" y="2564904"/>
            <a:ext cx="3649274" cy="298577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4" name="музыка 2.mp4">
            <a:hlinkClick r:id="" action="ppaction://media"/>
          </p:cNvPr>
          <p:cNvPicPr>
            <a:picLocks noChangeAspect="1"/>
          </p:cNvPicPr>
          <p:nvPr>
            <a:videoFile r:link="rId2"/>
            <p:extLst>
              <p:ext uri="{DAA4B4D4-6D71-4841-9C94-3DE7FCFB9230}">
                <p14:media xmlns="" xmlns:p14="http://schemas.microsoft.com/office/powerpoint/2010/main" r:embed="rId7"/>
              </p:ext>
            </p:extLst>
          </p:nvPr>
        </p:nvPicPr>
        <p:blipFill>
          <a:blip r:embed="rId8" cstate="print"/>
          <a:stretch>
            <a:fillRect/>
          </a:stretch>
        </p:blipFill>
        <p:spPr>
          <a:xfrm>
            <a:off x="8293627" y="6270523"/>
            <a:ext cx="609600" cy="60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
                                        </p:tgtEl>
                                      </p:cBhvr>
                                    </p:cmd>
                                  </p:childTnLst>
                                </p:cTn>
                              </p:par>
                              <p:par>
                                <p:cTn id="7" presetID="22" presetClass="entr" presetSubtype="8" fill="hold" grpId="0" nodeType="withEffect">
                                  <p:stCondLst>
                                    <p:cond delay="0"/>
                                  </p:stCondLst>
                                  <p:childTnLst>
                                    <p:set>
                                      <p:cBhvr>
                                        <p:cTn id="8" dur="1" fill="hold">
                                          <p:stCondLst>
                                            <p:cond delay="0"/>
                                          </p:stCondLst>
                                        </p:cTn>
                                        <p:tgtEl>
                                          <p:spTgt spid="15363">
                                            <p:txEl>
                                              <p:pRg st="0" end="0"/>
                                            </p:txEl>
                                          </p:spTgt>
                                        </p:tgtEl>
                                        <p:attrNameLst>
                                          <p:attrName>style.visibility</p:attrName>
                                        </p:attrNameLst>
                                      </p:cBhvr>
                                      <p:to>
                                        <p:strVal val="visible"/>
                                      </p:to>
                                    </p:set>
                                    <p:animEffect transition="in" filter="wipe(left)">
                                      <p:cBhvr>
                                        <p:cTn id="9" dur="2000"/>
                                        <p:tgtEl>
                                          <p:spTgt spid="15363">
                                            <p:txEl>
                                              <p:pRg st="0" end="0"/>
                                            </p:txEl>
                                          </p:spTgt>
                                        </p:tgtEl>
                                      </p:cBhvr>
                                    </p:animEffec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2000"/>
                                        <p:tgtEl>
                                          <p:spTgt spid="3">
                                            <p:txEl>
                                              <p:pRg st="0" end="0"/>
                                            </p:txEl>
                                          </p:spTgt>
                                        </p:tgtEl>
                                      </p:cBhvr>
                                    </p:animEffect>
                                  </p:childTnLst>
                                </p:cTn>
                              </p:par>
                            </p:childTnLst>
                          </p:cTn>
                        </p:par>
                        <p:par>
                          <p:cTn id="14" fill="hold">
                            <p:stCondLst>
                              <p:cond delay="4000"/>
                            </p:stCondLst>
                            <p:childTnLst>
                              <p:par>
                                <p:cTn id="15" presetID="2" presetClass="mediacall" presetSubtype="0" fill="hold" nodeType="afterEffect">
                                  <p:stCondLst>
                                    <p:cond delay="5500"/>
                                  </p:stCondLst>
                                  <p:childTnLst>
                                    <p:cmd type="call" cmd="togglePause">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video>
              <p:cMediaNode vol="11321" showWhenStopped="0">
                <p:cTn id="18" fill="hold" display="0">
                  <p:stCondLst>
                    <p:cond delay="indefinite"/>
                  </p:stCondLst>
                  <p:endCondLst>
                    <p:cond evt="onStopAudio" delay="0">
                      <p:tgtEl>
                        <p:sldTgt/>
                      </p:tgtEl>
                    </p:cond>
                  </p:endCondLst>
                </p:cTn>
                <p:tgtEl>
                  <p:spTgt spid="4"/>
                </p:tgtEl>
              </p:cMediaNode>
            </p:video>
          </p:childTnLst>
        </p:cTn>
      </p:par>
    </p:tnLst>
    <p:bldLst>
      <p:bldP spid="15363" grpId="0" build="p"/>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323528" y="260648"/>
            <a:ext cx="3167186" cy="5976664"/>
          </a:xfrm>
        </p:spPr>
        <p:txBody>
          <a:bodyPr/>
          <a:lstStyle/>
          <a:p>
            <a:pPr marL="0" indent="0" algn="just">
              <a:lnSpc>
                <a:spcPct val="150000"/>
              </a:lnSpc>
              <a:buFontTx/>
              <a:buNone/>
            </a:pPr>
            <a:r>
              <a:rPr lang="ru-RU" sz="1600" dirty="0">
                <a:latin typeface="Bookman Old Style"/>
              </a:rPr>
              <a:t>    Бой продолжался 3 часа практически без перерывов. В этом сражении шведы потеряли 10 кораблей и всю артиллерию, находящуюся на них. Были убиты 361 человек, 350 получили ранения. В плен вместе с ранеными попали 587 человек. Главным пленным был командующий отрядом </a:t>
            </a:r>
            <a:r>
              <a:rPr lang="ru-RU" sz="1600" dirty="0" err="1">
                <a:latin typeface="Bookman Old Style"/>
              </a:rPr>
              <a:t>Эреншёльд</a:t>
            </a:r>
            <a:r>
              <a:rPr lang="ru-RU" sz="1600" dirty="0">
                <a:latin typeface="Bookman Old Style"/>
              </a:rPr>
              <a:t>. Русские не потеряли ни одного корабля. У них насчитывалось 342 раненых и 124 убитых.</a:t>
            </a:r>
          </a:p>
        </p:txBody>
      </p:sp>
      <p:sp>
        <p:nvSpPr>
          <p:cNvPr id="17414" name="Rectangle 6" descr="Bakua"/>
          <p:cNvSpPr>
            <a:spLocks noChangeArrowheads="1"/>
          </p:cNvSpPr>
          <p:nvPr/>
        </p:nvSpPr>
        <p:spPr bwMode="auto">
          <a:xfrm>
            <a:off x="3779838" y="692150"/>
            <a:ext cx="4824412" cy="3744913"/>
          </a:xfrm>
          <a:prstGeom prst="rect">
            <a:avLst/>
          </a:prstGeom>
          <a:blipFill dpi="0" rotWithShape="1">
            <a:blip r:embed="rId4"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p:spPr>
        <p:txBody>
          <a:bodyPr wrap="none" anchor="ctr"/>
          <a:lstStyle/>
          <a:p>
            <a:endParaRPr lang="ru-RU"/>
          </a:p>
        </p:txBody>
      </p:sp>
      <p:pic>
        <p:nvPicPr>
          <p:cNvPr id="2" name="музыка 2.mp4">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7976010" y="5731715"/>
            <a:ext cx="609600" cy="60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8" fill="hold" grpId="0" nodeType="withEffect">
                                  <p:stCondLst>
                                    <p:cond delay="0"/>
                                  </p:stCondLst>
                                  <p:childTnLst>
                                    <p:set>
                                      <p:cBhvr>
                                        <p:cTn id="8" dur="1" fill="hold">
                                          <p:stCondLst>
                                            <p:cond delay="0"/>
                                          </p:stCondLst>
                                        </p:cTn>
                                        <p:tgtEl>
                                          <p:spTgt spid="17411">
                                            <p:txEl>
                                              <p:pRg st="0" end="0"/>
                                            </p:txEl>
                                          </p:spTgt>
                                        </p:tgtEl>
                                        <p:attrNameLst>
                                          <p:attrName>style.visibility</p:attrName>
                                        </p:attrNameLst>
                                      </p:cBhvr>
                                      <p:to>
                                        <p:strVal val="visible"/>
                                      </p:to>
                                    </p:set>
                                    <p:animEffect transition="in" filter="wipe(left)">
                                      <p:cBhvr>
                                        <p:cTn id="9" dur="2000"/>
                                        <p:tgtEl>
                                          <p:spTgt spid="17411">
                                            <p:txEl>
                                              <p:pRg st="0" end="0"/>
                                            </p:txEl>
                                          </p:spTgt>
                                        </p:tgtEl>
                                      </p:cBhvr>
                                    </p:animEffect>
                                  </p:childTnLst>
                                </p:cTn>
                              </p:par>
                            </p:childTnLst>
                          </p:cTn>
                        </p:par>
                        <p:par>
                          <p:cTn id="10" fill="hold">
                            <p:stCondLst>
                              <p:cond delay="2000"/>
                            </p:stCondLst>
                            <p:childTnLst>
                              <p:par>
                                <p:cTn id="11" presetID="5" presetClass="entr" presetSubtype="10" fill="hold" grpId="0" nodeType="after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checkerboard(across)">
                                      <p:cBhvr>
                                        <p:cTn id="13"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755" numSld="22" showWhenStopped="0">
                <p:cTn id="14" repeatCount="2000" fill="hold" display="0">
                  <p:stCondLst>
                    <p:cond delay="indefinite"/>
                  </p:stCondLst>
                  <p:endCondLst>
                    <p:cond evt="onStopAudio" delay="0">
                      <p:tgtEl>
                        <p:sldTgt/>
                      </p:tgtEl>
                    </p:cond>
                  </p:endCondLst>
                </p:cTn>
                <p:tgtEl>
                  <p:spTgt spid="2"/>
                </p:tgtEl>
              </p:cMediaNode>
            </p:video>
          </p:childTnLst>
        </p:cTn>
      </p:par>
    </p:tnLst>
    <p:bldLst>
      <p:bldP spid="17411" grpId="0" build="p"/>
      <p:bldP spid="174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9552" y="-7414"/>
            <a:ext cx="8229600" cy="1152128"/>
          </a:xfrm>
        </p:spPr>
        <p:txBody>
          <a:bodyPr/>
          <a:lstStyle/>
          <a:p>
            <a:r>
              <a:rPr lang="ru-RU" sz="4000" b="1" kern="1200" dirty="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rPr>
              <a:t>Итоги</a:t>
            </a:r>
            <a:r>
              <a:rPr lang="ru-RU" sz="4000" b="1" dirty="0">
                <a:solidFill>
                  <a:schemeClr val="hlink"/>
                </a:solidFill>
              </a:rPr>
              <a:t> </a:t>
            </a:r>
            <a:r>
              <a:rPr lang="ru-RU" sz="4000" b="1" kern="1200" dirty="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rPr>
              <a:t>Гангутского</a:t>
            </a:r>
            <a:r>
              <a:rPr lang="ru-RU" sz="4000" b="1" dirty="0">
                <a:solidFill>
                  <a:schemeClr val="hlink"/>
                </a:solidFill>
              </a:rPr>
              <a:t> </a:t>
            </a:r>
            <a:r>
              <a:rPr lang="ru-RU" sz="4000" b="1" kern="1200" dirty="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rPr>
              <a:t>сражения</a:t>
            </a:r>
          </a:p>
        </p:txBody>
      </p:sp>
      <p:sp>
        <p:nvSpPr>
          <p:cNvPr id="19459" name="Rectangle 3"/>
          <p:cNvSpPr>
            <a:spLocks noGrp="1" noChangeArrowheads="1"/>
          </p:cNvSpPr>
          <p:nvPr>
            <p:ph type="body" idx="1"/>
          </p:nvPr>
        </p:nvSpPr>
        <p:spPr>
          <a:xfrm>
            <a:off x="251520" y="980728"/>
            <a:ext cx="8640960" cy="5760640"/>
          </a:xfrm>
        </p:spPr>
        <p:txBody>
          <a:bodyPr/>
          <a:lstStyle/>
          <a:p>
            <a:pPr marL="0" indent="0" algn="just">
              <a:lnSpc>
                <a:spcPct val="150000"/>
              </a:lnSpc>
              <a:buNone/>
            </a:pPr>
            <a:r>
              <a:rPr lang="ru-RU" sz="1600" dirty="0" smtClean="0">
                <a:latin typeface="Bookman Old Style"/>
              </a:rPr>
              <a:t>     Эта </a:t>
            </a:r>
            <a:r>
              <a:rPr lang="ru-RU" sz="1600" dirty="0">
                <a:latin typeface="Bookman Old Style"/>
              </a:rPr>
              <a:t>морская победа имела большое стратегическое значение для России. </a:t>
            </a:r>
          </a:p>
          <a:p>
            <a:pPr algn="just">
              <a:lnSpc>
                <a:spcPct val="150000"/>
              </a:lnSpc>
            </a:pPr>
            <a:r>
              <a:rPr lang="ru-RU" sz="1600" dirty="0">
                <a:solidFill>
                  <a:schemeClr val="accent2">
                    <a:lumMod val="75000"/>
                  </a:schemeClr>
                </a:solidFill>
                <a:latin typeface="Bookman Old Style"/>
              </a:rPr>
              <a:t>Русский флот прорвался в Або, занял Аландские острова и лишил шведов опорных пунктов в Финском заливе. </a:t>
            </a:r>
          </a:p>
          <a:p>
            <a:pPr algn="just">
              <a:lnSpc>
                <a:spcPct val="150000"/>
              </a:lnSpc>
            </a:pPr>
            <a:r>
              <a:rPr lang="ru-RU" sz="1600" dirty="0">
                <a:solidFill>
                  <a:schemeClr val="accent2">
                    <a:lumMod val="75000"/>
                  </a:schemeClr>
                </a:solidFill>
                <a:latin typeface="Bookman Old Style"/>
              </a:rPr>
              <a:t>Русская парусная флотилия начала вести активные действия в Балтийском море, нарушая коммуникации противника. </a:t>
            </a:r>
          </a:p>
          <a:p>
            <a:pPr algn="just">
              <a:lnSpc>
                <a:spcPct val="150000"/>
              </a:lnSpc>
            </a:pPr>
            <a:r>
              <a:rPr lang="ru-RU" sz="1600" dirty="0">
                <a:solidFill>
                  <a:schemeClr val="accent2">
                    <a:lumMod val="75000"/>
                  </a:schemeClr>
                </a:solidFill>
                <a:latin typeface="Bookman Old Style"/>
              </a:rPr>
              <a:t>Вырос и международный авторитет русского государства. Иностранцы стали смотреть на него как на сильную морскую державу.</a:t>
            </a:r>
          </a:p>
          <a:p>
            <a:pPr marL="0" indent="0" algn="just">
              <a:lnSpc>
                <a:spcPct val="150000"/>
              </a:lnSpc>
              <a:buNone/>
            </a:pPr>
            <a:r>
              <a:rPr lang="ru-RU" sz="1600" dirty="0">
                <a:latin typeface="Bookman Old Style"/>
              </a:rPr>
              <a:t>Гангутское сражение высоко оценил император. Все офицеры, участвовавшие в этой баталии, были награждены золотыми медалями, нижние чины получили серебряные медали. Самого Петра I произвели в вице-адмиралы. Не были забыты и погибшие воины. На месте их гибели в 1871 году установили памятник. Нужно также отметить, что это была одна из последних морских баталий, в которой суда противника брали на абордаж. Вскоре подобная практика прекратилась, а мужество и бесстрашие моряков стали измерять по другим критериям.</a:t>
            </a: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strips(downRight)">
                                      <p:cBhvr>
                                        <p:cTn id="7" dur="2000"/>
                                        <p:tgtEl>
                                          <p:spTgt spid="1945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Effect transition="in" filter="wipe(left)">
                                      <p:cBhvr>
                                        <p:cTn id="11" dur="2000"/>
                                        <p:tgtEl>
                                          <p:spTgt spid="19459">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animEffect transition="in" filter="wipe(left)">
                                      <p:cBhvr>
                                        <p:cTn id="15" dur="2000"/>
                                        <p:tgtEl>
                                          <p:spTgt spid="19459">
                                            <p:txEl>
                                              <p:pRg st="1" end="1"/>
                                            </p:txEl>
                                          </p:spTgt>
                                        </p:tgtEl>
                                      </p:cBhvr>
                                    </p:animEffect>
                                  </p:childTnLst>
                                </p:cTn>
                              </p:par>
                            </p:childTnLst>
                          </p:cTn>
                        </p:par>
                        <p:par>
                          <p:cTn id="16" fill="hold">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Effect transition="in" filter="wipe(left)">
                                      <p:cBhvr>
                                        <p:cTn id="19" dur="2000"/>
                                        <p:tgtEl>
                                          <p:spTgt spid="19459">
                                            <p:txEl>
                                              <p:pRg st="2" end="2"/>
                                            </p:txEl>
                                          </p:spTgt>
                                        </p:tgtEl>
                                      </p:cBhvr>
                                    </p:animEffect>
                                  </p:childTnLst>
                                </p:cTn>
                              </p:par>
                            </p:childTnLst>
                          </p:cTn>
                        </p:par>
                        <p:par>
                          <p:cTn id="20" fill="hold">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animEffect transition="in" filter="wipe(left)">
                                      <p:cBhvr>
                                        <p:cTn id="23" dur="2000"/>
                                        <p:tgtEl>
                                          <p:spTgt spid="19459">
                                            <p:txEl>
                                              <p:pRg st="3" end="3"/>
                                            </p:txEl>
                                          </p:spTgt>
                                        </p:tgtEl>
                                      </p:cBhvr>
                                    </p:animEffect>
                                  </p:childTnLst>
                                </p:cTn>
                              </p:par>
                            </p:childTnLst>
                          </p:cTn>
                        </p:par>
                        <p:par>
                          <p:cTn id="24" fill="hold">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wipe(left)">
                                      <p:cBhvr>
                                        <p:cTn id="27" dur="20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04206" y="0"/>
            <a:ext cx="8229600" cy="993775"/>
          </a:xfrm>
        </p:spPr>
        <p:txBody>
          <a:bodyPr/>
          <a:lstStyle/>
          <a:p>
            <a:r>
              <a:rPr lang="ru-RU" sz="5400" b="1" kern="1200" dirty="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rPr>
              <a:t>Синопское</a:t>
            </a:r>
            <a:r>
              <a:rPr lang="ru-RU" b="1" dirty="0">
                <a:solidFill>
                  <a:schemeClr val="hlink"/>
                </a:solidFill>
              </a:rPr>
              <a:t> </a:t>
            </a:r>
            <a:r>
              <a:rPr lang="ru-RU" sz="5400" b="1" kern="1200" dirty="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rPr>
              <a:t>сражение</a:t>
            </a:r>
          </a:p>
        </p:txBody>
      </p:sp>
      <p:sp>
        <p:nvSpPr>
          <p:cNvPr id="21507" name="Rectangle 3"/>
          <p:cNvSpPr>
            <a:spLocks noGrp="1" noChangeArrowheads="1"/>
          </p:cNvSpPr>
          <p:nvPr>
            <p:ph type="body" idx="1"/>
          </p:nvPr>
        </p:nvSpPr>
        <p:spPr>
          <a:xfrm>
            <a:off x="5004048" y="1341438"/>
            <a:ext cx="3816424" cy="4895874"/>
          </a:xfrm>
        </p:spPr>
        <p:txBody>
          <a:bodyPr/>
          <a:lstStyle/>
          <a:p>
            <a:pPr marL="0" indent="0" algn="just">
              <a:lnSpc>
                <a:spcPct val="150000"/>
              </a:lnSpc>
              <a:buNone/>
            </a:pPr>
            <a:r>
              <a:rPr lang="ru-RU" sz="1600" b="1" dirty="0">
                <a:latin typeface="Times New Roman" pitchFamily="18" charset="0"/>
              </a:rPr>
              <a:t>    </a:t>
            </a:r>
            <a:r>
              <a:rPr lang="ru-RU" sz="1600" dirty="0">
                <a:latin typeface="Bookman Old Style"/>
              </a:rPr>
              <a:t>Синопское сражение произошло 30 ноября 1853 года между Россией и Османской империей в Черном море. Это одно из первый сражений Крымской войны, после которой Англия и Франция объявили войну России. Позднее стало известно, что в английские средства массовой информации просочилась лживая информация о том, что русские расстреливали турецких моряков тонущих в воде, после крушения их кораблей. </a:t>
            </a:r>
          </a:p>
        </p:txBody>
      </p:sp>
      <p:sp>
        <p:nvSpPr>
          <p:cNvPr id="21516" name="Rectangle 12" descr="battle-of-sinop-1"/>
          <p:cNvSpPr>
            <a:spLocks noChangeArrowheads="1"/>
          </p:cNvSpPr>
          <p:nvPr/>
        </p:nvSpPr>
        <p:spPr bwMode="auto">
          <a:xfrm>
            <a:off x="395536" y="1196752"/>
            <a:ext cx="3672408" cy="2520280"/>
          </a:xfrm>
          <a:prstGeom prst="rect">
            <a:avLst/>
          </a:prstGeom>
          <a:blipFill dpi="0" rotWithShape="1">
            <a:blip r:embed="rId3"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p:spPr>
        <p:txBody>
          <a:bodyPr wrap="none" anchor="ctr"/>
          <a:lstStyle/>
          <a:p>
            <a:endParaRPr lang="ru-RU"/>
          </a:p>
        </p:txBody>
      </p:sp>
      <p:sp>
        <p:nvSpPr>
          <p:cNvPr id="5" name="Rectangle 12" descr="battle-of-sinop-1"/>
          <p:cNvSpPr>
            <a:spLocks noChangeArrowheads="1"/>
          </p:cNvSpPr>
          <p:nvPr/>
        </p:nvSpPr>
        <p:spPr bwMode="auto">
          <a:xfrm>
            <a:off x="395536" y="3933056"/>
            <a:ext cx="3672408" cy="2520280"/>
          </a:xfrm>
          <a:prstGeom prst="rect">
            <a:avLst/>
          </a:prstGeom>
          <a:blipFill dpi="0" rotWithShape="1">
            <a:blip r:embed="rId4"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p:spPr>
        <p:txBody>
          <a:bodyPr wrap="none" anchor="ctr"/>
          <a:lstStyle/>
          <a:p>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1"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strips(downRight)">
                                      <p:cBhvr>
                                        <p:cTn id="7" dur="2000"/>
                                        <p:tgtEl>
                                          <p:spTgt spid="2150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wipe(left)">
                                      <p:cBhvr>
                                        <p:cTn id="11" dur="2000"/>
                                        <p:tgtEl>
                                          <p:spTgt spid="21507">
                                            <p:txEl>
                                              <p:pRg st="0" end="0"/>
                                            </p:txEl>
                                          </p:spTgt>
                                        </p:tgtEl>
                                      </p:cBhvr>
                                    </p:animEffect>
                                  </p:childTnLst>
                                </p:cTn>
                              </p:par>
                            </p:childTnLst>
                          </p:cTn>
                        </p:par>
                        <p:par>
                          <p:cTn id="12" fill="hold">
                            <p:stCondLst>
                              <p:cond delay="4000"/>
                            </p:stCondLst>
                            <p:childTnLst>
                              <p:par>
                                <p:cTn id="13" presetID="5" presetClass="entr" presetSubtype="10" fill="hold" grpId="1" nodeType="afterEffect">
                                  <p:stCondLst>
                                    <p:cond delay="0"/>
                                  </p:stCondLst>
                                  <p:childTnLst>
                                    <p:set>
                                      <p:cBhvr>
                                        <p:cTn id="14" dur="1" fill="hold">
                                          <p:stCondLst>
                                            <p:cond delay="0"/>
                                          </p:stCondLst>
                                        </p:cTn>
                                        <p:tgtEl>
                                          <p:spTgt spid="21516"/>
                                        </p:tgtEl>
                                        <p:attrNameLst>
                                          <p:attrName>style.visibility</p:attrName>
                                        </p:attrNameLst>
                                      </p:cBhvr>
                                      <p:to>
                                        <p:strVal val="visible"/>
                                      </p:to>
                                    </p:set>
                                    <p:animEffect transition="in" filter="checkerboard(across)">
                                      <p:cBhvr>
                                        <p:cTn id="15" dur="2000"/>
                                        <p:tgtEl>
                                          <p:spTgt spid="21516"/>
                                        </p:tgtEl>
                                      </p:cBhvr>
                                    </p:animEffect>
                                  </p:childTnLst>
                                </p:cTn>
                              </p:par>
                            </p:childTnLst>
                          </p:cTn>
                        </p:par>
                        <p:par>
                          <p:cTn id="16" fill="hold">
                            <p:stCondLst>
                              <p:cond delay="60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1"/>
      <p:bldP spid="21507" grpId="0" build="p"/>
      <p:bldP spid="21516" grpId="1"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4355976" y="260647"/>
            <a:ext cx="4608512" cy="5905929"/>
          </a:xfrm>
        </p:spPr>
        <p:txBody>
          <a:bodyPr>
            <a:noAutofit/>
          </a:bodyPr>
          <a:lstStyle/>
          <a:p>
            <a:pPr marL="0" indent="0" algn="just">
              <a:lnSpc>
                <a:spcPct val="150000"/>
              </a:lnSpc>
              <a:buFontTx/>
              <a:buNone/>
              <a:tabLst>
                <a:tab pos="0" algn="l"/>
              </a:tabLst>
            </a:pPr>
            <a:r>
              <a:rPr lang="ru-RU" sz="1600" dirty="0" smtClean="0">
                <a:latin typeface="Bookman Old Style"/>
              </a:rPr>
              <a:t>	  Турецкие </a:t>
            </a:r>
            <a:r>
              <a:rPr lang="ru-RU" sz="1600" dirty="0">
                <a:latin typeface="Bookman Old Style"/>
              </a:rPr>
              <a:t>войска насчитывали 16 кораблей (ни единого линейного корабля), что в общей сложности давало чуть больше 500 орудий. Российские военные силы состояли из 8 кораблей (из которых 6 были линейными), что в пушечном эквиваленте приравнивается к числу 720. Среди этих линкоров </a:t>
            </a:r>
            <a:r>
              <a:rPr lang="ru-RU" sz="1600" dirty="0" smtClean="0">
                <a:latin typeface="Bookman Old Style"/>
              </a:rPr>
              <a:t>были</a:t>
            </a:r>
            <a:endParaRPr lang="ru-RU" sz="1600" dirty="0">
              <a:latin typeface="Bookman Old Style"/>
            </a:endParaRPr>
          </a:p>
        </p:txBody>
      </p:sp>
      <p:sp>
        <p:nvSpPr>
          <p:cNvPr id="25608" name="Rectangle 8" descr="Aspose"/>
          <p:cNvSpPr>
            <a:spLocks noChangeArrowheads="1"/>
          </p:cNvSpPr>
          <p:nvPr/>
        </p:nvSpPr>
        <p:spPr bwMode="auto">
          <a:xfrm>
            <a:off x="905873" y="407264"/>
            <a:ext cx="2737756" cy="3021736"/>
          </a:xfrm>
          <a:prstGeom prst="rect">
            <a:avLst/>
          </a:prstGeom>
          <a:blipFill dpi="0" rotWithShape="1">
            <a:blip r:embed="rId3"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p:spPr>
        <p:txBody>
          <a:bodyPr wrap="none" anchor="ctr"/>
          <a:lstStyle/>
          <a:p>
            <a:endParaRPr lang="ru-RU"/>
          </a:p>
        </p:txBody>
      </p:sp>
      <p:sp>
        <p:nvSpPr>
          <p:cNvPr id="2" name="Прямоугольник 1"/>
          <p:cNvSpPr/>
          <p:nvPr/>
        </p:nvSpPr>
        <p:spPr>
          <a:xfrm>
            <a:off x="322076" y="3429000"/>
            <a:ext cx="5258036" cy="3046988"/>
          </a:xfrm>
          <a:prstGeom prst="rect">
            <a:avLst/>
          </a:prstGeom>
        </p:spPr>
        <p:txBody>
          <a:bodyPr wrap="square">
            <a:spAutoFit/>
          </a:bodyPr>
          <a:lstStyle/>
          <a:p>
            <a:pPr algn="just">
              <a:lnSpc>
                <a:spcPct val="150000"/>
              </a:lnSpc>
            </a:pPr>
            <a:r>
              <a:rPr lang="ru-RU" sz="1600" dirty="0">
                <a:latin typeface="Bookman Old Style"/>
              </a:rPr>
              <a:t>«Париж» и «Великий князь Константин» — усовершенствованные копии корабля «Двенадцать апостолов». Сам вице-адмирал </a:t>
            </a:r>
            <a:r>
              <a:rPr lang="ru-RU" sz="1600" dirty="0">
                <a:latin typeface="Bookman Old Style"/>
                <a:hlinkClick r:id="rId4" action="ppaction://hlinksldjump"/>
              </a:rPr>
              <a:t>Нахимов </a:t>
            </a:r>
            <a:r>
              <a:rPr lang="ru-RU" sz="1600" dirty="0">
                <a:latin typeface="Bookman Old Style"/>
              </a:rPr>
              <a:t>находился на корабле «Императрица Мария». </a:t>
            </a:r>
          </a:p>
          <a:p>
            <a:pPr algn="just">
              <a:lnSpc>
                <a:spcPct val="150000"/>
              </a:lnSpc>
            </a:pPr>
            <a:r>
              <a:rPr lang="ru-RU" sz="1600" dirty="0" smtClean="0">
                <a:latin typeface="Bookman Old Style"/>
              </a:rPr>
              <a:t>Командиром </a:t>
            </a:r>
            <a:r>
              <a:rPr lang="ru-RU" sz="1600" dirty="0">
                <a:latin typeface="Bookman Old Style"/>
              </a:rPr>
              <a:t>флота Османской империи был Осман-паша. Кроме корабельных орудий, на стороне Турции была ещё артиллерия береговой охраны, которая состояла из 38 орудий. </a:t>
            </a:r>
          </a:p>
        </p:txBody>
      </p:sp>
      <p:sp>
        <p:nvSpPr>
          <p:cNvPr id="5" name="Rectangle 8" descr="Aspose"/>
          <p:cNvSpPr>
            <a:spLocks noChangeArrowheads="1"/>
          </p:cNvSpPr>
          <p:nvPr/>
        </p:nvSpPr>
        <p:spPr bwMode="auto">
          <a:xfrm>
            <a:off x="5850705" y="3451323"/>
            <a:ext cx="2969767" cy="3290045"/>
          </a:xfrm>
          <a:prstGeom prst="rect">
            <a:avLst/>
          </a:prstGeom>
          <a:blipFill dpi="0" rotWithShape="1">
            <a:blip r:embed="rId5"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p:spPr>
        <p:txBody>
          <a:bodyPr wrap="none" anchor="ctr"/>
          <a:lstStyle/>
          <a:p>
            <a:endParaRPr lang="ru-RU"/>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left)">
                                      <p:cBhvr>
                                        <p:cTn id="7" dur="2000"/>
                                        <p:tgtEl>
                                          <p:spTgt spid="2560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4000"/>
                            </p:stCondLst>
                            <p:childTnLst>
                              <p:par>
                                <p:cTn id="13" presetID="5" presetClass="entr" presetSubtype="10" fill="hold" grpId="0" nodeType="afterEffect">
                                  <p:stCondLst>
                                    <p:cond delay="0"/>
                                  </p:stCondLst>
                                  <p:childTnLst>
                                    <p:set>
                                      <p:cBhvr>
                                        <p:cTn id="14" dur="1" fill="hold">
                                          <p:stCondLst>
                                            <p:cond delay="0"/>
                                          </p:stCondLst>
                                        </p:cTn>
                                        <p:tgtEl>
                                          <p:spTgt spid="25608"/>
                                        </p:tgtEl>
                                        <p:attrNameLst>
                                          <p:attrName>style.visibility</p:attrName>
                                        </p:attrNameLst>
                                      </p:cBhvr>
                                      <p:to>
                                        <p:strVal val="visible"/>
                                      </p:to>
                                    </p:set>
                                    <p:animEffect transition="in" filter="checkerboard(across)">
                                      <p:cBhvr>
                                        <p:cTn id="15" dur="2000"/>
                                        <p:tgtEl>
                                          <p:spTgt spid="25608"/>
                                        </p:tgtEl>
                                      </p:cBhvr>
                                    </p:animEffect>
                                  </p:childTnLst>
                                </p:cTn>
                              </p:par>
                            </p:childTnLst>
                          </p:cTn>
                        </p:par>
                        <p:par>
                          <p:cTn id="16" fill="hold">
                            <p:stCondLst>
                              <p:cond delay="60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8" grpId="0" animBg="1"/>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179512" y="69237"/>
            <a:ext cx="4968552" cy="3960440"/>
          </a:xfrm>
        </p:spPr>
        <p:txBody>
          <a:bodyPr>
            <a:normAutofit lnSpcReduction="10000"/>
          </a:bodyPr>
          <a:lstStyle/>
          <a:p>
            <a:pPr marL="0" indent="0" algn="just">
              <a:lnSpc>
                <a:spcPct val="150000"/>
              </a:lnSpc>
              <a:buFontTx/>
              <a:buNone/>
              <a:tabLst>
                <a:tab pos="5387975" algn="l"/>
              </a:tabLst>
            </a:pPr>
            <a:r>
              <a:rPr lang="ru-RU" sz="1600" dirty="0" smtClean="0">
                <a:latin typeface="Bookman Old Style"/>
              </a:rPr>
              <a:t>   Всё </a:t>
            </a:r>
            <a:r>
              <a:rPr lang="ru-RU" sz="1600" dirty="0">
                <a:latin typeface="Bookman Old Style"/>
              </a:rPr>
              <a:t>началось с того, что во время морского дежурства, русские патрульные корабли (3 линейных корабля) обнаружили турецкие морские силы в </a:t>
            </a:r>
            <a:r>
              <a:rPr lang="ru-RU" sz="1600" dirty="0" err="1">
                <a:latin typeface="Bookman Old Style"/>
              </a:rPr>
              <a:t>Синопской</a:t>
            </a:r>
            <a:r>
              <a:rPr lang="ru-RU" sz="1600" dirty="0">
                <a:latin typeface="Bookman Old Style"/>
              </a:rPr>
              <a:t> бухте, перед которыми ставилась задача переброски своих войск на Кавказ, а именно в Поти и Сухуми. Командующий российскими кораблями, вице-адмирал Нахимов, приказал немедленно блокировать выход из бухты и вызвать дополнительные силы из Севастополя</a:t>
            </a:r>
            <a:r>
              <a:rPr lang="ru-RU" sz="1600" dirty="0" smtClean="0">
                <a:latin typeface="Bookman Old Style"/>
              </a:rPr>
              <a:t>.</a:t>
            </a:r>
          </a:p>
        </p:txBody>
      </p:sp>
      <p:sp>
        <p:nvSpPr>
          <p:cNvPr id="2" name="Прямоугольник 1"/>
          <p:cNvSpPr/>
          <p:nvPr/>
        </p:nvSpPr>
        <p:spPr>
          <a:xfrm>
            <a:off x="3953524" y="3645024"/>
            <a:ext cx="5040560" cy="3046988"/>
          </a:xfrm>
          <a:prstGeom prst="rect">
            <a:avLst/>
          </a:prstGeom>
        </p:spPr>
        <p:txBody>
          <a:bodyPr wrap="square">
            <a:spAutoFit/>
          </a:bodyPr>
          <a:lstStyle/>
          <a:p>
            <a:pPr algn="just">
              <a:lnSpc>
                <a:spcPct val="150000"/>
              </a:lnSpc>
            </a:pPr>
            <a:r>
              <a:rPr lang="ru-RU" sz="1600" dirty="0">
                <a:latin typeface="Bookman Old Style"/>
              </a:rPr>
              <a:t> </a:t>
            </a:r>
            <a:r>
              <a:rPr lang="ru-RU" sz="1600" dirty="0" smtClean="0">
                <a:latin typeface="Bookman Old Style"/>
              </a:rPr>
              <a:t>  Через </a:t>
            </a:r>
            <a:r>
              <a:rPr lang="ru-RU" sz="1600" dirty="0">
                <a:latin typeface="Bookman Old Style"/>
              </a:rPr>
              <a:t>неделю к эскадре Нахимова присоединилась эскадра контр-адмирала Ф. М. Новосильского, состоявшая из трех линейных кораблей и фрегата.</a:t>
            </a:r>
          </a:p>
          <a:p>
            <a:pPr algn="just">
              <a:lnSpc>
                <a:spcPct val="150000"/>
              </a:lnSpc>
            </a:pPr>
            <a:r>
              <a:rPr lang="ru-RU" sz="1600" dirty="0">
                <a:latin typeface="Bookman Old Style"/>
              </a:rPr>
              <a:t>Нахимов не мог допустить, чтобы турецкие корабли вышли из бухты в море, где они могли соединиться с англо-французской эскадрой, и решил начать атаку 18 ноября. </a:t>
            </a:r>
          </a:p>
        </p:txBody>
      </p:sp>
      <p:pic>
        <p:nvPicPr>
          <p:cNvPr id="3" name="начало.mp4">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5346787" y="188640"/>
            <a:ext cx="3608401" cy="295232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5" name="синопский бой.mp4">
            <a:hlinkClick r:id="" action="ppaction://media"/>
          </p:cNvPr>
          <p:cNvPicPr>
            <a:picLocks noChangeAspect="1"/>
          </p:cNvPicPr>
          <p:nvPr>
            <a:videoFile r:link="rId2"/>
            <p:extLst>
              <p:ext uri="{DAA4B4D4-6D71-4841-9C94-3DE7FCFB9230}">
                <p14:media xmlns="" xmlns:p14="http://schemas.microsoft.com/office/powerpoint/2010/main" r:embed="rId7"/>
              </p:ext>
            </p:extLst>
          </p:nvPr>
        </p:nvPicPr>
        <p:blipFill>
          <a:blip r:embed="rId8" cstate="print"/>
          <a:stretch>
            <a:fillRect/>
          </a:stretch>
        </p:blipFill>
        <p:spPr>
          <a:xfrm>
            <a:off x="355104" y="3998168"/>
            <a:ext cx="3352800" cy="27432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wipe(left)">
                                      <p:cBhvr>
                                        <p:cTn id="7" dur="2000"/>
                                        <p:tgtEl>
                                          <p:spTgt spid="23555">
                                            <p:txEl>
                                              <p:pRg st="0" end="0"/>
                                            </p:txEl>
                                          </p:spTgt>
                                        </p:tgtEl>
                                      </p:cBhvr>
                                    </p:animEffect>
                                  </p:childTnLst>
                                </p:cTn>
                              </p:par>
                            </p:childTnLst>
                          </p:cTn>
                        </p:par>
                        <p:par>
                          <p:cTn id="8" fill="hold">
                            <p:stCondLst>
                              <p:cond delay="2000"/>
                            </p:stCondLst>
                            <p:childTnLst>
                              <p:par>
                                <p:cTn id="9" presetID="2" presetClass="mediacall" presetSubtype="0" fill="hold" nodeType="afterEffect">
                                  <p:stCondLst>
                                    <p:cond delay="0"/>
                                  </p:stCondLst>
                                  <p:childTnLst>
                                    <p:cmd type="call" cmd="togglePause">
                                      <p:cBhvr>
                                        <p:cTn id="10" dur="1" fill="hold"/>
                                        <p:tgtEl>
                                          <p:spTgt spid="3"/>
                                        </p:tgtEl>
                                      </p:cBhvr>
                                    </p:cmd>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4000"/>
                            </p:stCondLst>
                            <p:childTnLst>
                              <p:par>
                                <p:cTn id="16" presetID="2" presetClass="mediacall" presetSubtype="0" fill="hold" nodeType="afterEffect">
                                  <p:stCondLst>
                                    <p:cond delay="38700"/>
                                  </p:stCondLst>
                                  <p:childTnLst>
                                    <p:cmd type="call" cmd="togglePause">
                                      <p:cBhvr>
                                        <p:cTn id="1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
                </p:tgtEl>
              </p:cMediaNode>
            </p:video>
            <p:video>
              <p:cMediaNode vol="80000">
                <p:cTn id="19" fill="hold" display="0">
                  <p:stCondLst>
                    <p:cond delay="indefinite"/>
                  </p:stCondLst>
                </p:cTn>
                <p:tgtEl>
                  <p:spTgt spid="5"/>
                </p:tgtEl>
              </p:cMediaNode>
            </p:video>
          </p:childTnLst>
        </p:cTn>
      </p:par>
    </p:tnLst>
    <p:bldLst>
      <p:bldP spid="23555"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51395" y="463719"/>
            <a:ext cx="4392613" cy="2749257"/>
          </a:xfrm>
        </p:spPr>
        <p:txBody>
          <a:bodyPr/>
          <a:lstStyle/>
          <a:p>
            <a:pPr marL="0" indent="0" algn="just">
              <a:lnSpc>
                <a:spcPct val="150000"/>
              </a:lnSpc>
              <a:buFontTx/>
              <a:buNone/>
              <a:tabLst>
                <a:tab pos="5387975" algn="l"/>
              </a:tabLst>
            </a:pPr>
            <a:r>
              <a:rPr lang="ru-RU" sz="1600" dirty="0" smtClean="0">
                <a:latin typeface="Bookman Old Style"/>
              </a:rPr>
              <a:t>  Русские </a:t>
            </a:r>
            <a:r>
              <a:rPr lang="ru-RU" sz="1600" dirty="0">
                <a:latin typeface="Bookman Old Style"/>
              </a:rPr>
              <a:t>корабли быстро прорвались сквозь заградительный огонь береговых батарей и турецких кораблей и двумя колоннами вошли в бухту. Встав на якоря со </a:t>
            </a:r>
            <a:r>
              <a:rPr lang="ru-RU" sz="1600" dirty="0" err="1">
                <a:latin typeface="Bookman Old Style"/>
              </a:rPr>
              <a:t>шпрингами</a:t>
            </a:r>
            <a:r>
              <a:rPr lang="ru-RU" sz="1600" dirty="0">
                <a:latin typeface="Bookman Old Style"/>
              </a:rPr>
              <a:t>, линейные корабли и фрегаты открыли сильный огонь по противнику с расстояния 300-350 м. </a:t>
            </a:r>
          </a:p>
        </p:txBody>
      </p:sp>
      <p:sp>
        <p:nvSpPr>
          <p:cNvPr id="5" name="Rectangle 3"/>
          <p:cNvSpPr txBox="1">
            <a:spLocks noChangeArrowheads="1"/>
          </p:cNvSpPr>
          <p:nvPr/>
        </p:nvSpPr>
        <p:spPr bwMode="auto">
          <a:xfrm>
            <a:off x="179512" y="3645024"/>
            <a:ext cx="8604448" cy="30963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50000"/>
              </a:lnSpc>
              <a:buNone/>
            </a:pPr>
            <a:r>
              <a:rPr lang="ru-RU" sz="1600" dirty="0" smtClean="0">
                <a:latin typeface="Bookman Old Style"/>
              </a:rPr>
              <a:t>   В </a:t>
            </a:r>
            <a:r>
              <a:rPr lang="ru-RU" sz="1600" dirty="0">
                <a:latin typeface="Bookman Old Style"/>
              </a:rPr>
              <a:t>результате блестящего командования Нахимова, героизму и выучке русских офицеров и матросов, уже через 2,5 часа были уничтожены все турецкие корабли и береговые батареи. Сам Осман-паша был взят в плен, а вместе с ним командиры двух кораблей и около 200 человек, убиты и ранены были около 4 тысяч человек. Русские в этом сражении не потеряли ни одного корабля. Синопское сражение показало превосходство русского флота над турецким и английским, а также подвело итог многовековому развитию парусного флота. </a:t>
            </a:r>
          </a:p>
        </p:txBody>
      </p:sp>
      <p:pic>
        <p:nvPicPr>
          <p:cNvPr id="6" name="син. сраж конец.mp4">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4932040" y="404663"/>
            <a:ext cx="3851920" cy="3151571"/>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 xmlns:p14="http://schemas.microsoft.com/office/powerpoint/2010/main" val="165750851"/>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wipe(left)">
                                      <p:cBhvr>
                                        <p:cTn id="7" dur="2000"/>
                                        <p:tgtEl>
                                          <p:spTgt spid="23555">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2000"/>
                                        <p:tgtEl>
                                          <p:spTgt spid="5">
                                            <p:txEl>
                                              <p:pRg st="0" end="0"/>
                                            </p:txEl>
                                          </p:spTgt>
                                        </p:tgtEl>
                                      </p:cBhvr>
                                    </p:animEffect>
                                  </p:childTnLst>
                                </p:cTn>
                              </p:par>
                            </p:childTnLst>
                          </p:cTn>
                        </p:par>
                        <p:par>
                          <p:cTn id="12" fill="hold">
                            <p:stCondLst>
                              <p:cond delay="4000"/>
                            </p:stCondLst>
                            <p:childTnLst>
                              <p:par>
                                <p:cTn id="13" presetID="2" presetClass="mediacall" presetSubtype="0" fill="hold" nodeType="afterEffect">
                                  <p:stCondLst>
                                    <p:cond delay="6000"/>
                                  </p:stCondLst>
                                  <p:childTnLst>
                                    <p:cmd type="call" cmd="togglePause">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23555"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179512" y="2900589"/>
            <a:ext cx="5430993" cy="2976683"/>
          </a:xfrm>
        </p:spPr>
        <p:txBody>
          <a:bodyPr/>
          <a:lstStyle/>
          <a:p>
            <a:pPr marL="0" indent="0" algn="just">
              <a:lnSpc>
                <a:spcPct val="150000"/>
              </a:lnSpc>
              <a:buNone/>
            </a:pPr>
            <a:r>
              <a:rPr lang="ru-RU" sz="1600" kern="1200" dirty="0" smtClean="0">
                <a:latin typeface="Bookman Old Style"/>
              </a:rPr>
              <a:t>Русский </a:t>
            </a:r>
            <a:r>
              <a:rPr lang="ru-RU" sz="1600" kern="1200" dirty="0">
                <a:latin typeface="Bookman Old Style"/>
              </a:rPr>
              <a:t>флот обеспечил себе победу при Синопе благодаря смелости и решительности тактического замысла сражения, искусному развертыванию сил и быстрому занятию кораблями назначенных огневых позиций, правильному выбору дистанции боя, с которой эффективно действовала артиллерия всех калибров. В этом сражении впервые </a:t>
            </a:r>
            <a:r>
              <a:rPr lang="ru-RU" sz="1600" kern="1200" dirty="0" smtClean="0">
                <a:latin typeface="Bookman Old Style"/>
              </a:rPr>
              <a:t>широко</a:t>
            </a:r>
            <a:endParaRPr lang="ru-RU" sz="1600" kern="1200" dirty="0">
              <a:latin typeface="Bookman Old Style"/>
            </a:endParaRPr>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45649" y="309339"/>
            <a:ext cx="3419475" cy="2350889"/>
          </a:xfrm>
          <a:prstGeom prst="rect">
            <a:avLst/>
          </a:prstGeom>
          <a:blipFill dpi="0" rotWithShape="1">
            <a:blip r:embed="rId4"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a:extLs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5776842" y="3284984"/>
            <a:ext cx="3187646" cy="2350889"/>
          </a:xfrm>
          <a:prstGeom prst="rect">
            <a:avLst/>
          </a:prstGeom>
          <a:blipFill dpi="0" rotWithShape="1">
            <a:blip r:embed="rId4"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3"/>
          <p:cNvSpPr txBox="1">
            <a:spLocks noChangeArrowheads="1"/>
          </p:cNvSpPr>
          <p:nvPr/>
        </p:nvSpPr>
        <p:spPr bwMode="auto">
          <a:xfrm>
            <a:off x="3779912" y="44624"/>
            <a:ext cx="5246816" cy="29523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50000"/>
              </a:lnSpc>
              <a:buFontTx/>
              <a:buNone/>
            </a:pPr>
            <a:r>
              <a:rPr lang="ru-RU" sz="1600" dirty="0"/>
              <a:t> </a:t>
            </a:r>
            <a:r>
              <a:rPr lang="ru-RU" sz="1600" dirty="0">
                <a:latin typeface="Bookman Old Style"/>
              </a:rPr>
              <a:t>Выдающаяся победа русского флота в </a:t>
            </a:r>
            <a:r>
              <a:rPr lang="ru-RU" sz="1600" dirty="0" err="1">
                <a:latin typeface="Bookman Old Style"/>
              </a:rPr>
              <a:t>Синопском</a:t>
            </a:r>
            <a:r>
              <a:rPr lang="ru-RU" sz="1600" dirty="0">
                <a:latin typeface="Bookman Old Style"/>
              </a:rPr>
              <a:t> сражении оказала большое влияние на последующий ход войны. Уничтожение неприятельской эскадры — основного ядра турецкого флота сорвало подготовляющийся турками десант на Кавказское побережье и лишило Турцию возможности вести боевые действия на Черном море.</a:t>
            </a:r>
            <a:endParaRPr lang="ru-RU" sz="1600" kern="1200" dirty="0">
              <a:latin typeface="Bookman Old Style"/>
            </a:endParaRPr>
          </a:p>
        </p:txBody>
      </p:sp>
      <p:sp>
        <p:nvSpPr>
          <p:cNvPr id="6" name="Прямоугольник 5"/>
          <p:cNvSpPr/>
          <p:nvPr/>
        </p:nvSpPr>
        <p:spPr>
          <a:xfrm>
            <a:off x="179512" y="5877272"/>
            <a:ext cx="8820472" cy="788421"/>
          </a:xfrm>
          <a:prstGeom prst="rect">
            <a:avLst/>
          </a:prstGeom>
        </p:spPr>
        <p:txBody>
          <a:bodyPr wrap="square">
            <a:spAutoFit/>
          </a:bodyPr>
          <a:lstStyle/>
          <a:p>
            <a:pPr>
              <a:lnSpc>
                <a:spcPct val="150000"/>
              </a:lnSpc>
            </a:pPr>
            <a:r>
              <a:rPr lang="ru-RU" sz="1600" dirty="0" smtClean="0">
                <a:latin typeface="Bookman Old Style"/>
              </a:rPr>
              <a:t>использовалась </a:t>
            </a:r>
            <a:r>
              <a:rPr lang="ru-RU" sz="1600" dirty="0" err="1" smtClean="0">
                <a:latin typeface="Bookman Old Style"/>
              </a:rPr>
              <a:t>бомбическая</a:t>
            </a:r>
            <a:r>
              <a:rPr lang="ru-RU" sz="1600" dirty="0" smtClean="0">
                <a:latin typeface="Bookman Old Style"/>
              </a:rPr>
              <a:t> артиллерия, сыгравшая решающую роль в быстром уничтожении деревянных кораблей противника</a:t>
            </a:r>
            <a:endParaRPr lang="ru-RU" sz="1600" dirty="0"/>
          </a:p>
        </p:txBody>
      </p:sp>
    </p:spTree>
    <p:extLst>
      <p:ext uri="{BB962C8B-B14F-4D97-AF65-F5344CB8AC3E}">
        <p14:creationId xmlns="" xmlns:p14="http://schemas.microsoft.com/office/powerpoint/2010/main" val="1563440012"/>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animEffect transition="in" filter="wipe(left)">
                                      <p:cBhvr>
                                        <p:cTn id="11" dur="2000"/>
                                        <p:tgtEl>
                                          <p:spTgt spid="23555">
                                            <p:txEl>
                                              <p:pRg st="0" end="0"/>
                                            </p:txEl>
                                          </p:spTgt>
                                        </p:tgtEl>
                                      </p:cBhvr>
                                    </p:animEffect>
                                  </p:childTnLst>
                                </p:cTn>
                              </p:par>
                            </p:childTnLst>
                          </p:cTn>
                        </p:par>
                        <p:par>
                          <p:cTn id="12" fill="hold">
                            <p:stCondLst>
                              <p:cond delay="4000"/>
                            </p:stCondLst>
                            <p:childTnLst>
                              <p:par>
                                <p:cTn id="13" presetID="5" presetClass="entr" presetSubtype="1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checkerboard(across)">
                                      <p:cBhvr>
                                        <p:cTn id="15" dur="2000"/>
                                        <p:tgtEl>
                                          <p:spTgt spid="5122"/>
                                        </p:tgtEl>
                                      </p:cBhvr>
                                    </p:animEffect>
                                  </p:childTnLst>
                                </p:cTn>
                              </p:par>
                            </p:childTnLst>
                          </p:cTn>
                        </p:par>
                        <p:par>
                          <p:cTn id="16" fill="hold">
                            <p:stCondLst>
                              <p:cond delay="60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Объект 2"/>
          <p:cNvSpPr>
            <a:spLocks noGrp="1"/>
          </p:cNvSpPr>
          <p:nvPr>
            <p:ph idx="1"/>
          </p:nvPr>
        </p:nvSpPr>
        <p:spPr>
          <a:xfrm>
            <a:off x="278403" y="4341686"/>
            <a:ext cx="6093797" cy="2903738"/>
          </a:xfrm>
        </p:spPr>
        <p:txBody>
          <a:bodyPr/>
          <a:lstStyle/>
          <a:p>
            <a:pPr marL="0" indent="0" algn="just">
              <a:lnSpc>
                <a:spcPct val="150000"/>
              </a:lnSpc>
              <a:buNone/>
            </a:pPr>
            <a:r>
              <a:rPr lang="ru-RU" sz="1600" kern="1200" dirty="0" smtClean="0">
                <a:latin typeface="Bookman Old Style"/>
              </a:rPr>
              <a:t>За </a:t>
            </a:r>
            <a:r>
              <a:rPr lang="ru-RU" sz="1600" kern="1200" dirty="0">
                <a:latin typeface="Bookman Old Style"/>
              </a:rPr>
              <a:t>победу при Синопе Николай </a:t>
            </a:r>
            <a:r>
              <a:rPr lang="en-US" sz="1600" kern="1200" dirty="0">
                <a:latin typeface="Bookman Old Style"/>
              </a:rPr>
              <a:t>I</a:t>
            </a:r>
            <a:r>
              <a:rPr lang="ru-RU" sz="1600" kern="1200" dirty="0">
                <a:latin typeface="Bookman Old Style"/>
              </a:rPr>
              <a:t> удостоил вице-адмирала Нахимова ордена святого Георгия 2-й степени, написав в именном рескрипте: "Истреблением турецкой эскадры вы украсили летопись русского флота новою победою, которая навсегда останется памятной в морской истории". </a:t>
            </a:r>
          </a:p>
          <a:p>
            <a:endParaRPr lang="ru-RU" sz="1600" dirty="0"/>
          </a:p>
        </p:txBody>
      </p:sp>
      <p:pic>
        <p:nvPicPr>
          <p:cNvPr id="6147" name="Picture 3" descr="C:\Users\Таня\Desktop\синопское сражение\орден1.jpg"/>
          <p:cNvPicPr>
            <a:picLocks noChangeAspect="1" noChangeArrowheads="1"/>
          </p:cNvPicPr>
          <p:nvPr/>
        </p:nvPicPr>
        <p:blipFill>
          <a:blip r:embed="rId2" cstate="print">
            <a:clrChange>
              <a:clrFrom>
                <a:srgbClr val="CBCBCB"/>
              </a:clrFrom>
              <a:clrTo>
                <a:srgbClr val="CBCBCB">
                  <a:alpha val="0"/>
                </a:srgbClr>
              </a:clrTo>
            </a:clrChange>
            <a:extLst>
              <a:ext uri="{BEBA8EAE-BF5A-486C-A8C5-ECC9F3942E4B}">
                <a14:imgProps xmlns="" xmlns:a14="http://schemas.microsoft.com/office/drawing/2010/main">
                  <a14:imgLayer r:embed="rId3">
                    <a14:imgEffect>
                      <a14:backgroundRemoval t="10000" b="90000" l="10000" r="90000">
                        <a14:foregroundMark x1="29167" y1="22833" x2="29167" y2="22833"/>
                        <a14:foregroundMark x1="52333" y1="42667" x2="52333" y2="42667"/>
                        <a14:backgroundMark x1="18167" y1="13833" x2="18167" y2="13833"/>
                        <a14:backgroundMark x1="71667" y1="6000" x2="71667" y2="6000"/>
                        <a14:backgroundMark x1="95333" y1="96833" x2="95333" y2="96833"/>
                        <a14:backgroundMark x1="3000" y1="93167" x2="3000" y2="9316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156176" y="3855886"/>
            <a:ext cx="2987824" cy="2987824"/>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8403" y="404664"/>
            <a:ext cx="3414713" cy="290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Объект 2"/>
          <p:cNvSpPr txBox="1">
            <a:spLocks/>
          </p:cNvSpPr>
          <p:nvPr/>
        </p:nvSpPr>
        <p:spPr bwMode="auto">
          <a:xfrm>
            <a:off x="3707904" y="260648"/>
            <a:ext cx="5112568" cy="38884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50000"/>
              </a:lnSpc>
              <a:buNone/>
            </a:pPr>
            <a:r>
              <a:rPr lang="ru-RU" sz="1600" dirty="0"/>
              <a:t> </a:t>
            </a:r>
            <a:r>
              <a:rPr lang="ru-RU" sz="1600" dirty="0">
                <a:latin typeface="Bookman Old Style"/>
              </a:rPr>
              <a:t>Важнейшей причиной победы являлась высокая боевая подготовка личного состава русской эскадры, особенно командиров кораблей и комендоров, от которых непосредственно зависели искусство маневрирования и точность ведения артиллерийского огня. Взаимная поддержка кораблей и непрерывное управление силами в бою со стороны адмирала Нахимова также во многом способствовали успеху русской эскадры.</a:t>
            </a:r>
            <a:endParaRPr lang="ru-RU" sz="1600" kern="0" dirty="0"/>
          </a:p>
        </p:txBody>
      </p:sp>
    </p:spTree>
    <p:extLst>
      <p:ext uri="{BB962C8B-B14F-4D97-AF65-F5344CB8AC3E}">
        <p14:creationId xmlns="" xmlns:p14="http://schemas.microsoft.com/office/powerpoint/2010/main" val="2355184471"/>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childTnLst>
                          </p:cTn>
                        </p:par>
                        <p:par>
                          <p:cTn id="12" fill="hold">
                            <p:stCondLst>
                              <p:cond delay="4000"/>
                            </p:stCondLst>
                            <p:childTnLst>
                              <p:par>
                                <p:cTn id="13" presetID="5" presetClass="entr" presetSubtype="10" fill="hold" nodeType="after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checkerboard(across)">
                                      <p:cBhvr>
                                        <p:cTn id="15" dur="2000"/>
                                        <p:tgtEl>
                                          <p:spTgt spid="6148"/>
                                        </p:tgtEl>
                                      </p:cBhvr>
                                    </p:animEffect>
                                  </p:childTnLst>
                                </p:cTn>
                              </p:par>
                            </p:childTnLst>
                          </p:cTn>
                        </p:par>
                        <p:par>
                          <p:cTn id="16" fill="hold">
                            <p:stCondLst>
                              <p:cond delay="6000"/>
                            </p:stCondLst>
                            <p:childTnLst>
                              <p:par>
                                <p:cTn id="17" presetID="5" presetClass="entr" presetSubtype="10" fill="hold" nodeType="after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checkerboard(across)">
                                      <p:cBhvr>
                                        <p:cTn id="19"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293096"/>
            <a:ext cx="8373616" cy="2260908"/>
          </a:xfrm>
        </p:spPr>
        <p:txBody>
          <a:bodyPr/>
          <a:lstStyle/>
          <a:p>
            <a:pPr marL="0" indent="0" algn="just">
              <a:lnSpc>
                <a:spcPct val="150000"/>
              </a:lnSpc>
              <a:buNone/>
              <a:tabLst>
                <a:tab pos="5387975" algn="l"/>
              </a:tabLst>
            </a:pPr>
            <a:r>
              <a:rPr lang="ru-RU" sz="1600" dirty="0" smtClean="0">
                <a:latin typeface="Bookman Old Style"/>
              </a:rPr>
              <a:t>Участник </a:t>
            </a:r>
            <a:r>
              <a:rPr lang="ru-RU" sz="1600" dirty="0">
                <a:latin typeface="Bookman Old Style"/>
              </a:rPr>
              <a:t>второго Азовского похода (1696) и Керченского похода  (1699). В 1700-1706 возглавлял Адмиралтейский приказ, был Азовским губернатором, основал Таганрог, заведовал постройкой флота в Воронеже, перестройкой Азова, постройкой верфи в основанном им </a:t>
            </a:r>
            <a:r>
              <a:rPr lang="ru-RU" sz="1600" dirty="0" err="1">
                <a:latin typeface="Bookman Old Style"/>
              </a:rPr>
              <a:t>Таврове</a:t>
            </a:r>
            <a:r>
              <a:rPr lang="ru-RU" sz="1600" dirty="0">
                <a:latin typeface="Bookman Old Style"/>
              </a:rPr>
              <a:t> и пушечного завода в Липцах. С 1706 управлял Оружейным, Ямским приказами и Монетным двором. </a:t>
            </a:r>
          </a:p>
        </p:txBody>
      </p:sp>
      <p:sp>
        <p:nvSpPr>
          <p:cNvPr id="4" name="Объект 2"/>
          <p:cNvSpPr txBox="1">
            <a:spLocks/>
          </p:cNvSpPr>
          <p:nvPr/>
        </p:nvSpPr>
        <p:spPr bwMode="auto">
          <a:xfrm>
            <a:off x="3654969" y="476672"/>
            <a:ext cx="5133256" cy="35283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50000"/>
              </a:lnSpc>
              <a:buFontTx/>
              <a:buNone/>
              <a:tabLst>
                <a:tab pos="5387975" algn="l"/>
              </a:tabLst>
            </a:pPr>
            <a:r>
              <a:rPr lang="ru-RU" sz="2000" b="1" dirty="0">
                <a:solidFill>
                  <a:schemeClr val="accent2">
                    <a:lumMod val="75000"/>
                  </a:schemeClr>
                </a:solidFill>
                <a:latin typeface="Bookman Old Style"/>
              </a:rPr>
              <a:t>Апраксин Федор Матвеевич </a:t>
            </a:r>
            <a:endParaRPr lang="ru-RU" sz="2000" b="1" dirty="0" smtClean="0">
              <a:solidFill>
                <a:schemeClr val="accent2">
                  <a:lumMod val="75000"/>
                </a:schemeClr>
              </a:solidFill>
              <a:latin typeface="Bookman Old Style"/>
            </a:endParaRPr>
          </a:p>
          <a:p>
            <a:pPr marL="0" indent="0" algn="just">
              <a:lnSpc>
                <a:spcPct val="150000"/>
              </a:lnSpc>
              <a:buFontTx/>
              <a:buNone/>
              <a:tabLst>
                <a:tab pos="5387975" algn="l"/>
              </a:tabLst>
            </a:pPr>
            <a:r>
              <a:rPr lang="ru-RU" sz="1600" dirty="0" smtClean="0">
                <a:latin typeface="Bookman Old Style"/>
              </a:rPr>
              <a:t>(</a:t>
            </a:r>
            <a:r>
              <a:rPr lang="ru-RU" sz="1600" dirty="0">
                <a:latin typeface="Bookman Old Style"/>
              </a:rPr>
              <a:t>27.11.(7.12).1661-10(21).11.1728, Москва), военно-морской деятель, генерал-адмирал (1708) русского флота, один из ближайших сподвижников Петра I. В 1693 в звании стольника находился с царем в Архангельске и тогда же назначен двинским воеводой и губернатором Архангельска, руководил постройкой первого казенного торгового корабля на        </a:t>
            </a:r>
            <a:r>
              <a:rPr lang="ru-RU" sz="1600" dirty="0" err="1">
                <a:latin typeface="Bookman Old Style"/>
              </a:rPr>
              <a:t>Соломбальской</a:t>
            </a:r>
            <a:r>
              <a:rPr lang="ru-RU" sz="1600" dirty="0">
                <a:latin typeface="Bookman Old Style"/>
              </a:rPr>
              <a:t> верфи.</a:t>
            </a:r>
            <a:endParaRPr lang="ru-RU" sz="1600" kern="0" dirty="0">
              <a:latin typeface="Bookman Old Style"/>
            </a:endParaRP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621066" y="723029"/>
            <a:ext cx="2600857" cy="3282035"/>
          </a:xfrm>
          <a:prstGeom prst="rect">
            <a:avLst/>
          </a:prstGeom>
          <a:blipFill dpi="0" rotWithShape="1">
            <a:blip r:embed="rId3"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Управляющая кнопка: далее 1">
            <a:hlinkClick r:id="" action="ppaction://hlinkshowjump?jump=nextslide" highlightClick="1"/>
          </p:cNvPr>
          <p:cNvSpPr/>
          <p:nvPr/>
        </p:nvSpPr>
        <p:spPr>
          <a:xfrm>
            <a:off x="8316416" y="6309320"/>
            <a:ext cx="471809"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4290788135"/>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2000"/>
                                        <p:tgtEl>
                                          <p:spTgt spid="3">
                                            <p:txEl>
                                              <p:pRg st="0" end="0"/>
                                            </p:txEl>
                                          </p:spTgt>
                                        </p:tgtEl>
                                      </p:cBhvr>
                                    </p:animEffect>
                                  </p:childTnLst>
                                </p:cTn>
                              </p:par>
                            </p:childTnLst>
                          </p:cTn>
                        </p:par>
                        <p:par>
                          <p:cTn id="11" fill="hold">
                            <p:stCondLst>
                              <p:cond delay="2000"/>
                            </p:stCondLst>
                            <p:childTnLst>
                              <p:par>
                                <p:cTn id="12" presetID="5" presetClass="entr" presetSubtype="10"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checkerboard(across)">
                                      <p:cBhvr>
                                        <p:cTn id="14"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12968" cy="4752528"/>
          </a:xfrm>
        </p:spPr>
        <p:txBody>
          <a:bodyPr/>
          <a:lstStyle/>
          <a:p>
            <a:pPr>
              <a:lnSpc>
                <a:spcPct val="150000"/>
              </a:lnSpc>
            </a:pPr>
            <a:r>
              <a:rPr lang="ru-RU" sz="1200" dirty="0" smtClean="0">
                <a:latin typeface="Times New Roman" pitchFamily="18" charset="0"/>
                <a:cs typeface="Times New Roman" pitchFamily="18" charset="0"/>
              </a:rPr>
              <a:t>Цели:</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1.   </a:t>
            </a:r>
            <a:r>
              <a:rPr lang="ru-RU" sz="1200" dirty="0" smtClean="0">
                <a:latin typeface="Times New Roman" pitchFamily="18" charset="0"/>
                <a:cs typeface="Times New Roman" pitchFamily="18" charset="0"/>
              </a:rPr>
              <a:t>  проверка и закрепление знаний учащихся о днях воинской славы России;</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2.     подготовка школьников к выполнению конституционного долга по защите Отечества;</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3.     формирование чувства гордости и уважения к историческому прошлому Родины и Вооруженным силам России.</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    Вступительное слово учителя.</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У каждого народа есть свои заветные страницы истории, свои героические имена, которые никогда не будут забыты. Победы русского оружия над врагами Отечества всегда отмечались в России, чтобы сохранить в памяти ратные подвиги предков. Русской Православной Церковью были установлены специальные «</a:t>
            </a:r>
            <a:r>
              <a:rPr lang="ru-RU" sz="1200" dirty="0" err="1" smtClean="0">
                <a:latin typeface="Times New Roman" pitchFamily="18" charset="0"/>
                <a:cs typeface="Times New Roman" pitchFamily="18" charset="0"/>
              </a:rPr>
              <a:t>викториальные</a:t>
            </a:r>
            <a:r>
              <a:rPr lang="ru-RU" sz="1200" dirty="0" smtClean="0">
                <a:latin typeface="Times New Roman" pitchFamily="18" charset="0"/>
                <a:cs typeface="Times New Roman" pitchFamily="18" charset="0"/>
              </a:rPr>
              <a:t> дни» (от Виктория – в римской мифология богиня победы). Это были дни, когда российское общество воздавало дань воинскому подвигу, славе и доблести своих защитников, а служилые люди глубже ощущали свою сопричастность к славным делам наших предков</a:t>
            </a:r>
            <a:r>
              <a:rPr lang="ru-RU" sz="1200" dirty="0" smtClean="0">
                <a:latin typeface="Times New Roman" pitchFamily="18" charset="0"/>
                <a:cs typeface="Times New Roman" pitchFamily="18" charset="0"/>
              </a:rPr>
              <a:t>.</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 Возрождая одну из лучших российских традиций, 10 февраля 1995 года Государственная Дума РФ приняла закон «О Днях воинской славы (победных днях) России», который был 13 марта того же года подписан президентом РФ. В список вошла часть </a:t>
            </a:r>
            <a:r>
              <a:rPr lang="ru-RU" sz="1200" dirty="0" err="1" smtClean="0">
                <a:latin typeface="Times New Roman" pitchFamily="18" charset="0"/>
                <a:cs typeface="Times New Roman" pitchFamily="18" charset="0"/>
              </a:rPr>
              <a:t>викториальных</a:t>
            </a:r>
            <a:r>
              <a:rPr lang="ru-RU" sz="1200" dirty="0" smtClean="0">
                <a:latin typeface="Times New Roman" pitchFamily="18" charset="0"/>
                <a:cs typeface="Times New Roman" pitchFamily="18" charset="0"/>
              </a:rPr>
              <a:t> дней и наиболее выдающиеся события военной истории России – Советского Союза. Во все века героизм, мужество воинов, мощь и слава русского оружия были неотъемлемой частью величия Российского государства. Днями воинской славы России являются дни славных побед, которые сыграли решающую роль в истории страны и в которых российские войска снискали себе почёт и уважение современников и благодарную память потомков </a:t>
            </a:r>
            <a:br>
              <a:rPr lang="ru-RU" sz="1200" dirty="0" smtClean="0">
                <a:latin typeface="Times New Roman" pitchFamily="18" charset="0"/>
                <a:cs typeface="Times New Roman" pitchFamily="18" charset="0"/>
              </a:rPr>
            </a:br>
            <a:r>
              <a:rPr lang="ru-RU" dirty="0" smtClean="0"/>
              <a:t/>
            </a:r>
            <a:br>
              <a:rPr lang="ru-RU" dirty="0" smtClean="0"/>
            </a:br>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6048672"/>
          </a:xfrm>
        </p:spPr>
        <p:txBody>
          <a:bodyPr/>
          <a:lstStyle/>
          <a:p>
            <a:pPr marL="0" indent="0" algn="just">
              <a:lnSpc>
                <a:spcPct val="150000"/>
              </a:lnSpc>
              <a:buNone/>
            </a:pPr>
            <a:r>
              <a:rPr lang="ru-RU" sz="1600" dirty="0"/>
              <a:t> </a:t>
            </a:r>
            <a:r>
              <a:rPr lang="ru-RU" sz="1600" dirty="0" smtClean="0"/>
              <a:t>  </a:t>
            </a:r>
            <a:r>
              <a:rPr lang="ru-RU" sz="1600" dirty="0" smtClean="0">
                <a:latin typeface="Bookman Old Style"/>
              </a:rPr>
              <a:t>В </a:t>
            </a:r>
            <a:r>
              <a:rPr lang="ru-RU" sz="1600" dirty="0">
                <a:latin typeface="Bookman Old Style"/>
              </a:rPr>
              <a:t>1708 командовал корабельным флотом на Балтике и русскими войсками в </a:t>
            </a:r>
            <a:r>
              <a:rPr lang="ru-RU" sz="1600" dirty="0" err="1">
                <a:latin typeface="Bookman Old Style"/>
              </a:rPr>
              <a:t>Ингерманландии</a:t>
            </a:r>
            <a:r>
              <a:rPr lang="ru-RU" sz="1600" dirty="0">
                <a:latin typeface="Bookman Old Style"/>
              </a:rPr>
              <a:t>, разбил шведов в Ижорской земле у </a:t>
            </a:r>
            <a:r>
              <a:rPr lang="ru-RU" sz="1600" dirty="0" err="1">
                <a:latin typeface="Bookman Old Style"/>
              </a:rPr>
              <a:t>Ракобора</a:t>
            </a:r>
            <a:r>
              <a:rPr lang="ru-RU" sz="1600" dirty="0">
                <a:latin typeface="Bookman Old Style"/>
              </a:rPr>
              <a:t> и в </a:t>
            </a:r>
            <a:r>
              <a:rPr lang="ru-RU" sz="1600" dirty="0" err="1">
                <a:latin typeface="Bookman Old Style"/>
              </a:rPr>
              <a:t>Копорском</a:t>
            </a:r>
            <a:r>
              <a:rPr lang="ru-RU" sz="1600" dirty="0">
                <a:latin typeface="Bookman Old Style"/>
              </a:rPr>
              <a:t> заливе. В 1709 вновь руководил строительством кораблей в Воронеже. В 1710 командовал корпусом, который ранней весной перешел по льду Финского залива из Кронштадта и овладел сильно укрепленной шведской крепостью Выборг</a:t>
            </a:r>
          </a:p>
          <a:p>
            <a:pPr marL="0" indent="0" algn="just">
              <a:lnSpc>
                <a:spcPct val="150000"/>
              </a:lnSpc>
              <a:buNone/>
            </a:pPr>
            <a:r>
              <a:rPr lang="ru-RU" sz="1600" dirty="0" smtClean="0"/>
              <a:t>   С </a:t>
            </a:r>
            <a:r>
              <a:rPr lang="ru-RU" sz="1600" dirty="0"/>
              <a:t>1711 Апраксин командует Азовским флотом, управляет </a:t>
            </a:r>
            <a:r>
              <a:rPr lang="ru-RU" sz="1600" dirty="0" err="1"/>
              <a:t>Эстляндией</a:t>
            </a:r>
            <a:r>
              <a:rPr lang="ru-RU" sz="1600" dirty="0"/>
              <a:t>, </a:t>
            </a:r>
            <a:r>
              <a:rPr lang="ru-RU" sz="1600" dirty="0" err="1"/>
              <a:t>Ингерманландией</a:t>
            </a:r>
            <a:r>
              <a:rPr lang="ru-RU" sz="1600" dirty="0"/>
              <a:t> и Карелией, возглавляет находившиеся там морские и сухопутные силы (1712). В 1713-1714, командуя корпусом, овладел территорией Финляндии, а галерный флот под его руководством - приморскими пунктами, что лишило шведов последних баз в Финском заливе. В </a:t>
            </a:r>
            <a:r>
              <a:rPr lang="ru-RU" sz="1600" dirty="0" err="1"/>
              <a:t>Гангутском</a:t>
            </a:r>
            <a:r>
              <a:rPr lang="ru-RU" sz="1600" dirty="0"/>
              <a:t> сражении 1714 галерный флот во главе с Апраксиным разгромил флот Швеции. В 1715 он руководит крейсерскими операциями русского флота в Финском заливе. С 1717 президент Адмиралтейств-коллегий, сенатор. Во главе корабельного флота вновь проводит крейсерские операции в Финском заливе, командуя галерным флотом, высадил десант на оба берега пролива </a:t>
            </a:r>
            <a:r>
              <a:rPr lang="ru-RU" sz="1600" dirty="0" err="1"/>
              <a:t>Стокэунд</a:t>
            </a:r>
            <a:r>
              <a:rPr lang="ru-RU" sz="1600" dirty="0"/>
              <a:t>, который разгромил шведские войска. </a:t>
            </a:r>
          </a:p>
        </p:txBody>
      </p:sp>
      <p:sp>
        <p:nvSpPr>
          <p:cNvPr id="4" name="Управляющая кнопка: назад 3">
            <a:hlinkClick r:id="rId2" action="ppaction://hlinksldjump" highlightClick="1"/>
          </p:cNvPr>
          <p:cNvSpPr/>
          <p:nvPr/>
        </p:nvSpPr>
        <p:spPr>
          <a:xfrm>
            <a:off x="8244408" y="6381328"/>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926291269"/>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Текст 4"/>
          <p:cNvSpPr>
            <a:spLocks noGrp="1"/>
          </p:cNvSpPr>
          <p:nvPr>
            <p:ph type="body" sz="half" idx="3"/>
          </p:nvPr>
        </p:nvSpPr>
        <p:spPr>
          <a:xfrm>
            <a:off x="4702091" y="332657"/>
            <a:ext cx="4038600" cy="3888432"/>
          </a:xfrm>
        </p:spPr>
        <p:txBody>
          <a:bodyPr/>
          <a:lstStyle/>
          <a:p>
            <a:pPr marL="0" indent="0">
              <a:buNone/>
            </a:pPr>
            <a:r>
              <a:rPr lang="ru-RU" sz="2000" b="1" dirty="0">
                <a:solidFill>
                  <a:schemeClr val="accent2">
                    <a:lumMod val="75000"/>
                  </a:schemeClr>
                </a:solidFill>
              </a:rPr>
              <a:t>Павел Степанович Нахимов</a:t>
            </a:r>
          </a:p>
          <a:p>
            <a:pPr marL="0" indent="0" algn="just">
              <a:lnSpc>
                <a:spcPct val="150000"/>
              </a:lnSpc>
              <a:buNone/>
              <a:tabLst>
                <a:tab pos="5387975" algn="l"/>
              </a:tabLst>
            </a:pPr>
            <a:r>
              <a:rPr lang="ru-RU" sz="1600" kern="1200" dirty="0">
                <a:latin typeface="Bookman Old Style"/>
              </a:rPr>
              <a:t>Нахимов Павел Степанович (1802, с. Городок Смоленской губ.- 1855, Севастополь) - флотоводец, герой Крымской войны. Род. в дворянской семье. В 1815 был зачислен в Морской кадетский корпус. С этого времени "морская служба была для Нахимова не важнейшим делом жизни, каким она была, например, для его </a:t>
            </a:r>
            <a:r>
              <a:rPr lang="ru-RU" sz="1600" kern="1200" dirty="0" smtClean="0">
                <a:latin typeface="Bookman Old Style"/>
              </a:rPr>
              <a:t>учителя</a:t>
            </a:r>
            <a:endParaRPr lang="ru-RU" sz="1600" kern="1200" dirty="0">
              <a:latin typeface="Bookman Old Style"/>
            </a:endParaRPr>
          </a:p>
        </p:txBody>
      </p:sp>
      <p:sp>
        <p:nvSpPr>
          <p:cNvPr id="6" name="Текст 4"/>
          <p:cNvSpPr txBox="1">
            <a:spLocks/>
          </p:cNvSpPr>
          <p:nvPr/>
        </p:nvSpPr>
        <p:spPr bwMode="auto">
          <a:xfrm>
            <a:off x="467544" y="4293096"/>
            <a:ext cx="8280920" cy="23818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nSpc>
                <a:spcPct val="150000"/>
              </a:lnSpc>
              <a:buFontTx/>
              <a:buNone/>
            </a:pPr>
            <a:r>
              <a:rPr lang="ru-RU" sz="1600" dirty="0">
                <a:latin typeface="Bookman Old Style"/>
              </a:rPr>
              <a:t>Лазарева </a:t>
            </a:r>
            <a:r>
              <a:rPr lang="ru-RU" sz="1600" dirty="0" smtClean="0">
                <a:latin typeface="Bookman Old Style"/>
              </a:rPr>
              <a:t>В </a:t>
            </a:r>
            <a:r>
              <a:rPr lang="ru-RU" sz="1600" dirty="0">
                <a:latin typeface="Bookman Old Style"/>
              </a:rPr>
              <a:t>1818 был произведен в мичманы и начал службу на Балтийском флоте. В 1822-1825 совершил кругосветное плавание на фрегате "Крейсер". Боевое крещение принял в 1827, командуя батареей на корабле "Азов" в </a:t>
            </a:r>
            <a:r>
              <a:rPr lang="ru-RU" sz="1600" dirty="0" err="1">
                <a:latin typeface="Bookman Old Style"/>
              </a:rPr>
              <a:t>Наваринском</a:t>
            </a:r>
            <a:r>
              <a:rPr lang="ru-RU" sz="1600" dirty="0">
                <a:latin typeface="Bookman Old Style"/>
              </a:rPr>
              <a:t> сражении против турецкого флота. За храбрость получил Георгиевский крест и чин капитан-лейтенанта.</a:t>
            </a: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1043608" y="620688"/>
            <a:ext cx="2706687" cy="3348558"/>
          </a:xfrm>
          <a:prstGeom prst="rect">
            <a:avLst/>
          </a:prstGeom>
          <a:blipFill dpi="0" rotWithShape="1">
            <a:blip r:embed="rId3"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Управляющая кнопка: далее 6">
            <a:hlinkClick r:id="" action="ppaction://hlinkshowjump?jump=nextslide" highlightClick="1"/>
          </p:cNvPr>
          <p:cNvSpPr/>
          <p:nvPr/>
        </p:nvSpPr>
        <p:spPr>
          <a:xfrm>
            <a:off x="8100392" y="6237312"/>
            <a:ext cx="432048" cy="43764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2369450961"/>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2000"/>
                                        <p:tgtEl>
                                          <p:spTgt spid="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childTnLst>
                          </p:cTn>
                        </p:par>
                        <p:par>
                          <p:cTn id="14" fill="hold">
                            <p:stCondLst>
                              <p:cond delay="2000"/>
                            </p:stCondLst>
                            <p:childTnLst>
                              <p:par>
                                <p:cTn id="15" presetID="5" presetClass="entr" presetSubtype="10" fill="hold" nodeType="after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checkerboard(across)">
                                      <p:cBhvr>
                                        <p:cTn id="1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332656"/>
            <a:ext cx="8229600" cy="6048672"/>
          </a:xfrm>
        </p:spPr>
        <p:txBody>
          <a:bodyPr/>
          <a:lstStyle/>
          <a:p>
            <a:pPr marL="0" indent="0" algn="just">
              <a:lnSpc>
                <a:spcPct val="150000"/>
              </a:lnSpc>
              <a:buNone/>
              <a:tabLst>
                <a:tab pos="5387975" algn="l"/>
              </a:tabLst>
            </a:pPr>
            <a:r>
              <a:rPr lang="ru-RU" sz="1600" dirty="0" smtClean="0"/>
              <a:t>    </a:t>
            </a:r>
            <a:r>
              <a:rPr lang="ru-RU" sz="1600" kern="1200" dirty="0">
                <a:latin typeface="Bookman Old Style"/>
              </a:rPr>
              <a:t>В 1818 был произведен в мичманы и начал службу на Балтийском флоте. В 1822-1825 совершил кругосветное плавание на фрегате "Крейсер". Боевое крещение принял в 1827, командуя батареей на корабле "Азов" в </a:t>
            </a:r>
            <a:r>
              <a:rPr lang="ru-RU" sz="1600" kern="1200" dirty="0" err="1">
                <a:latin typeface="Bookman Old Style"/>
              </a:rPr>
              <a:t>Наваринском</a:t>
            </a:r>
            <a:r>
              <a:rPr lang="ru-RU" sz="1600" kern="1200" dirty="0">
                <a:latin typeface="Bookman Old Style"/>
              </a:rPr>
              <a:t> сражении против турецкого флота. За храбрость получил Георгиевский крест и чин капитан-лейтенанта. В 1832 стал командиром фрегата "Паллада". В 1836 командовал линейным кораблем "</a:t>
            </a:r>
            <a:r>
              <a:rPr lang="ru-RU" sz="1600" kern="1200" dirty="0" err="1">
                <a:latin typeface="Bookman Old Style"/>
              </a:rPr>
              <a:t>Силиетрия</a:t>
            </a:r>
            <a:r>
              <a:rPr lang="ru-RU" sz="1600" kern="1200" dirty="0">
                <a:latin typeface="Bookman Old Style"/>
              </a:rPr>
              <a:t>" на Черноморском флоте, выполняя ответственные задания. В 1845 произведен в контр-адмиралы и назначен командиром бригады кораблей. </a:t>
            </a:r>
            <a:r>
              <a:rPr lang="ru-RU" sz="1600" kern="1200" dirty="0" smtClean="0">
                <a:latin typeface="Bookman Old Style"/>
              </a:rPr>
              <a:t>В </a:t>
            </a:r>
            <a:r>
              <a:rPr lang="ru-RU" sz="1600" kern="1200" dirty="0">
                <a:latin typeface="Bookman Old Style"/>
              </a:rPr>
              <a:t>1852 был произведен в вице-адмиралы. В 1853 с началом Крымской войны Нахимов, командуя эскадрой, обнаружил и уничтожил турецкий флот в </a:t>
            </a:r>
            <a:r>
              <a:rPr lang="ru-RU" sz="1600" kern="1200" dirty="0" err="1">
                <a:latin typeface="Bookman Old Style"/>
              </a:rPr>
              <a:t>Синопской</a:t>
            </a:r>
            <a:r>
              <a:rPr lang="ru-RU" sz="1600" kern="1200" dirty="0">
                <a:latin typeface="Bookman Old Style"/>
              </a:rPr>
              <a:t> бухте, вписав последнюю страницу в военную историю рус. парусного флота. В дек. 1853 был назначен командующим эскадрой, защищавшей севастопольский рейд. </a:t>
            </a:r>
            <a:r>
              <a:rPr lang="ru-RU" sz="1600" kern="1200" dirty="0" smtClean="0">
                <a:latin typeface="Bookman Old Style"/>
              </a:rPr>
              <a:t>В </a:t>
            </a:r>
            <a:r>
              <a:rPr lang="ru-RU" sz="1600" kern="1200" dirty="0">
                <a:latin typeface="Bookman Old Style"/>
              </a:rPr>
              <a:t>февр. 1855 был назначен командиром Севастопольского порта и временным военным губернатором города. В марте был произведен в адмиралы. В июне был смертельно ранен на </a:t>
            </a:r>
            <a:r>
              <a:rPr lang="ru-RU" sz="1600" kern="1200" dirty="0" err="1">
                <a:latin typeface="Bookman Old Style"/>
              </a:rPr>
              <a:t>Корниловском</a:t>
            </a:r>
            <a:r>
              <a:rPr lang="ru-RU" sz="1600" kern="1200" dirty="0">
                <a:latin typeface="Bookman Old Style"/>
              </a:rPr>
              <a:t> бастионе Малахова кургана.</a:t>
            </a:r>
          </a:p>
          <a:p>
            <a:endParaRPr lang="ru-RU" dirty="0"/>
          </a:p>
        </p:txBody>
      </p:sp>
      <p:sp>
        <p:nvSpPr>
          <p:cNvPr id="5" name="Управляющая кнопка: назад 4">
            <a:hlinkClick r:id="rId2" action="ppaction://hlinksldjump" highlightClick="1"/>
          </p:cNvPr>
          <p:cNvSpPr/>
          <p:nvPr/>
        </p:nvSpPr>
        <p:spPr>
          <a:xfrm>
            <a:off x="8172400" y="6381328"/>
            <a:ext cx="576064"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637683830"/>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5400" b="1" kern="1200" dirty="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rPr>
              <a:t>Использованные материалы</a:t>
            </a:r>
          </a:p>
        </p:txBody>
      </p:sp>
      <p:sp>
        <p:nvSpPr>
          <p:cNvPr id="3" name="Объект 2"/>
          <p:cNvSpPr>
            <a:spLocks noGrp="1"/>
          </p:cNvSpPr>
          <p:nvPr>
            <p:ph idx="1"/>
          </p:nvPr>
        </p:nvSpPr>
        <p:spPr>
          <a:xfrm>
            <a:off x="395536" y="1844824"/>
            <a:ext cx="8229600" cy="4525963"/>
          </a:xfrm>
        </p:spPr>
        <p:txBody>
          <a:bodyPr/>
          <a:lstStyle/>
          <a:p>
            <a:pPr lvl="0"/>
            <a:r>
              <a:rPr lang="en-US" sz="2000" dirty="0">
                <a:latin typeface="Bookman Old Style"/>
                <a:ea typeface="Times New Roman" pitchFamily="18" charset="0"/>
                <a:cs typeface="Arial" pitchFamily="34" charset="0"/>
                <a:hlinkClick r:id="rId2"/>
              </a:rPr>
              <a:t>http://ru.wikipedia.org</a:t>
            </a:r>
            <a:r>
              <a:rPr lang="en-US" sz="2000" dirty="0">
                <a:latin typeface="Bookman Old Style"/>
                <a:ea typeface="Times New Roman" pitchFamily="18" charset="0"/>
                <a:cs typeface="Arial" pitchFamily="34" charset="0"/>
              </a:rPr>
              <a:t>  </a:t>
            </a:r>
            <a:endParaRPr lang="ru-RU" sz="2000" dirty="0">
              <a:cs typeface="Arial" pitchFamily="34" charset="0"/>
            </a:endParaRPr>
          </a:p>
          <a:p>
            <a:pPr lvl="0"/>
            <a:r>
              <a:rPr lang="ru-RU" sz="2000" dirty="0">
                <a:ea typeface="Times New Roman" pitchFamily="18" charset="0"/>
                <a:cs typeface="Arial" pitchFamily="34" charset="0"/>
                <a:hlinkClick r:id="rId3"/>
              </a:rPr>
              <a:t>http://www.randewy.ru/trad/gangut.html</a:t>
            </a:r>
            <a:endParaRPr lang="ru-RU" sz="2000" dirty="0">
              <a:cs typeface="Arial" pitchFamily="34" charset="0"/>
            </a:endParaRPr>
          </a:p>
          <a:p>
            <a:r>
              <a:rPr lang="ru-RU" sz="2000" dirty="0" smtClean="0"/>
              <a:t>Большая электронная энциклопедия  </a:t>
            </a:r>
            <a:r>
              <a:rPr lang="ru-RU" sz="2000" dirty="0" err="1" smtClean="0"/>
              <a:t>России.Флот</a:t>
            </a:r>
            <a:r>
              <a:rPr lang="ru-RU" sz="2000" dirty="0" smtClean="0"/>
              <a:t> России.</a:t>
            </a:r>
          </a:p>
          <a:p>
            <a:r>
              <a:rPr lang="ru-RU" sz="2000" dirty="0">
                <a:latin typeface="Bookman Old Style" pitchFamily="18" charset="0"/>
                <a:hlinkClick r:id="rId4"/>
              </a:rPr>
              <a:t>http://images.yandex.ru/</a:t>
            </a:r>
            <a:endParaRPr lang="ru-RU" sz="2000" dirty="0">
              <a:latin typeface="Bookman Old Style" pitchFamily="18" charset="0"/>
            </a:endParaRPr>
          </a:p>
          <a:p>
            <a:pPr lvl="0"/>
            <a:r>
              <a:rPr lang="ru-RU" sz="2000" dirty="0">
                <a:ea typeface="Times New Roman" pitchFamily="18" charset="0"/>
                <a:cs typeface="Arial" pitchFamily="34" charset="0"/>
                <a:hlinkClick r:id="rId5"/>
              </a:rPr>
              <a:t>http://</a:t>
            </a:r>
            <a:r>
              <a:rPr lang="en-US" sz="2000" dirty="0">
                <a:latin typeface="Bookman Old Style"/>
                <a:ea typeface="Times New Roman" pitchFamily="18" charset="0"/>
                <a:cs typeface="Arial" pitchFamily="34" charset="0"/>
                <a:hlinkClick r:id="rId5"/>
              </a:rPr>
              <a:t>video</a:t>
            </a:r>
            <a:r>
              <a:rPr lang="ru-RU" sz="2000" dirty="0">
                <a:ea typeface="Times New Roman" pitchFamily="18" charset="0"/>
                <a:cs typeface="Arial" pitchFamily="34" charset="0"/>
                <a:hlinkClick r:id="rId5"/>
              </a:rPr>
              <a:t>.</a:t>
            </a:r>
            <a:r>
              <a:rPr lang="en-US" sz="2000" dirty="0">
                <a:latin typeface="Bookman Old Style"/>
                <a:ea typeface="Times New Roman" pitchFamily="18" charset="0"/>
                <a:cs typeface="Arial" pitchFamily="34" charset="0"/>
                <a:hlinkClick r:id="rId5"/>
              </a:rPr>
              <a:t>mail</a:t>
            </a:r>
            <a:r>
              <a:rPr lang="ru-RU" sz="2000" dirty="0">
                <a:ea typeface="Times New Roman" pitchFamily="18" charset="0"/>
                <a:cs typeface="Arial" pitchFamily="34" charset="0"/>
                <a:hlinkClick r:id="rId5"/>
              </a:rPr>
              <a:t>.</a:t>
            </a:r>
            <a:r>
              <a:rPr lang="en-US" sz="2000" dirty="0" err="1">
                <a:latin typeface="Bookman Old Style"/>
                <a:ea typeface="Times New Roman" pitchFamily="18" charset="0"/>
                <a:cs typeface="Arial" pitchFamily="34" charset="0"/>
                <a:hlinkClick r:id="rId5"/>
              </a:rPr>
              <a:t>ru</a:t>
            </a:r>
            <a:r>
              <a:rPr lang="ru-RU" sz="2000" dirty="0">
                <a:ea typeface="Times New Roman" pitchFamily="18" charset="0"/>
                <a:cs typeface="Arial" pitchFamily="34" charset="0"/>
                <a:hlinkClick r:id="rId5"/>
              </a:rPr>
              <a:t>/</a:t>
            </a:r>
            <a:r>
              <a:rPr lang="en-US" sz="2000" dirty="0" err="1">
                <a:latin typeface="Bookman Old Style"/>
                <a:ea typeface="Times New Roman" pitchFamily="18" charset="0"/>
                <a:cs typeface="Arial" pitchFamily="34" charset="0"/>
                <a:hlinkClick r:id="rId5"/>
              </a:rPr>
              <a:t>indox</a:t>
            </a:r>
            <a:r>
              <a:rPr lang="ru-RU" sz="2000" dirty="0">
                <a:ea typeface="Times New Roman" pitchFamily="18" charset="0"/>
                <a:cs typeface="Arial" pitchFamily="34" charset="0"/>
                <a:hlinkClick r:id="rId5"/>
              </a:rPr>
              <a:t>/</a:t>
            </a:r>
            <a:r>
              <a:rPr lang="en-US" sz="2000" dirty="0" err="1">
                <a:latin typeface="Bookman Old Style"/>
                <a:ea typeface="Times New Roman" pitchFamily="18" charset="0"/>
                <a:cs typeface="Arial" pitchFamily="34" charset="0"/>
                <a:hlinkClick r:id="rId5"/>
              </a:rPr>
              <a:t>lawrence</a:t>
            </a:r>
            <a:r>
              <a:rPr lang="ru-RU" sz="2000" dirty="0">
                <a:ea typeface="Times New Roman" pitchFamily="18" charset="0"/>
                <a:cs typeface="Arial" pitchFamily="34" charset="0"/>
                <a:hlinkClick r:id="rId5"/>
              </a:rPr>
              <a:t>2012/311/71/.</a:t>
            </a:r>
            <a:r>
              <a:rPr lang="ru-RU" sz="2000" dirty="0" err="1">
                <a:ea typeface="Times New Roman" pitchFamily="18" charset="0"/>
                <a:cs typeface="Arial" pitchFamily="34" charset="0"/>
                <a:hlinkClick r:id="rId5"/>
              </a:rPr>
              <a:t>html</a:t>
            </a:r>
            <a:endParaRPr lang="ru-RU" sz="2000" dirty="0">
              <a:cs typeface="Arial" pitchFamily="34" charset="0"/>
            </a:endParaRPr>
          </a:p>
          <a:p>
            <a:pPr lvl="0"/>
            <a:r>
              <a:rPr lang="ru-RU" sz="2000" dirty="0">
                <a:ea typeface="Times New Roman" pitchFamily="18" charset="0"/>
                <a:cs typeface="Arial" pitchFamily="34" charset="0"/>
                <a:hlinkClick r:id="rId6"/>
              </a:rPr>
              <a:t>http://war1960.narod.ru/nwtime/gangut.html</a:t>
            </a:r>
            <a:endParaRPr lang="ru-RU" sz="2000" dirty="0">
              <a:cs typeface="Arial" pitchFamily="34" charset="0"/>
            </a:endParaRPr>
          </a:p>
          <a:p>
            <a:endParaRPr lang="ru-RU" dirty="0"/>
          </a:p>
        </p:txBody>
      </p:sp>
    </p:spTree>
    <p:extLst>
      <p:ext uri="{BB962C8B-B14F-4D97-AF65-F5344CB8AC3E}">
        <p14:creationId xmlns="" xmlns:p14="http://schemas.microsoft.com/office/powerpoint/2010/main" val="526299069"/>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412776"/>
            <a:ext cx="8229600" cy="1143000"/>
          </a:xfrm>
        </p:spPr>
        <p:txBody>
          <a:bodyPr/>
          <a:lstStyle/>
          <a:p>
            <a:r>
              <a:rPr lang="ru-RU" sz="5400" b="1" kern="1200" dirty="0" smtClean="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rPr>
              <a:t>Спасибо за внимание</a:t>
            </a:r>
            <a:endParaRPr lang="ru-RU" sz="5400" b="1" kern="1200" dirty="0">
              <a:ln w="11430"/>
              <a:solidFill>
                <a:schemeClr val="accent2">
                  <a:lumMod val="75000"/>
                </a:schemeClr>
              </a:solidFill>
              <a:effectLst>
                <a:outerShdw blurRad="50800" dist="39000" dir="5460000" algn="tl">
                  <a:srgbClr val="000000">
                    <a:alpha val="38000"/>
                  </a:srgbClr>
                </a:outerShdw>
              </a:effectLst>
              <a:latin typeface="Bookman Old Style" pitchFamily="18" charset="0"/>
              <a:ea typeface="+mn-ea"/>
              <a:cs typeface="Arial" charset="0"/>
            </a:endParaRPr>
          </a:p>
        </p:txBody>
      </p:sp>
    </p:spTree>
    <p:extLst>
      <p:ext uri="{BB962C8B-B14F-4D97-AF65-F5344CB8AC3E}">
        <p14:creationId xmlns="" xmlns:p14="http://schemas.microsoft.com/office/powerpoint/2010/main" val="771944672"/>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157592" cy="4104456"/>
          </a:xfrm>
        </p:spPr>
        <p:txBody>
          <a:bodyPr/>
          <a:lstStyle/>
          <a:p>
            <a:pPr algn="l">
              <a:lnSpc>
                <a:spcPct val="150000"/>
              </a:lnSpc>
            </a:pPr>
            <a:r>
              <a:rPr lang="ru-RU" sz="1600" b="1" dirty="0" smtClean="0">
                <a:latin typeface="Times New Roman" pitchFamily="18" charset="0"/>
                <a:cs typeface="Times New Roman" pitchFamily="18" charset="0"/>
              </a:rPr>
              <a:t>  Возрождая </a:t>
            </a:r>
            <a:r>
              <a:rPr lang="ru-RU" sz="1600" b="1" dirty="0" smtClean="0">
                <a:latin typeface="Times New Roman" pitchFamily="18" charset="0"/>
                <a:cs typeface="Times New Roman" pitchFamily="18" charset="0"/>
              </a:rPr>
              <a:t>одну из лучших российских традиций, 10 февраля 1995 года Государственная Дума РФ приняла закон «О Днях воинской славы (победных днях) России», который был 13 марта того же года подписан президентом РФ. В список вошла часть </a:t>
            </a:r>
            <a:r>
              <a:rPr lang="ru-RU" sz="1600" b="1" dirty="0" err="1" smtClean="0">
                <a:latin typeface="Times New Roman" pitchFamily="18" charset="0"/>
                <a:cs typeface="Times New Roman" pitchFamily="18" charset="0"/>
              </a:rPr>
              <a:t>викториальных</a:t>
            </a:r>
            <a:r>
              <a:rPr lang="ru-RU" sz="1600" b="1" dirty="0" smtClean="0">
                <a:latin typeface="Times New Roman" pitchFamily="18" charset="0"/>
                <a:cs typeface="Times New Roman" pitchFamily="18" charset="0"/>
              </a:rPr>
              <a:t> дней и наиболее выдающиеся события военной истории России – Советского Союза. Во все века героизм, мужество воинов, мощь и слава русского оружия были неотъемлемой частью величия Российского государства. Днями воинской славы России являются дни славных побед, которые сыграли решающую роль в истории страны и в которых российские войска снискали себе почёт и уважение современников и благодарную память потомков.</a:t>
            </a:r>
            <a:endParaRPr lang="ru-RU" sz="16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87215" y="260648"/>
            <a:ext cx="8352928" cy="3960440"/>
          </a:xfrm>
        </p:spPr>
        <p:txBody>
          <a:bodyPr/>
          <a:lstStyle/>
          <a:p>
            <a:pPr indent="15875" algn="just">
              <a:lnSpc>
                <a:spcPct val="150000"/>
              </a:lnSpc>
              <a:buFontTx/>
              <a:buNone/>
            </a:pPr>
            <a:r>
              <a:rPr lang="ru-RU" sz="1600" dirty="0" smtClean="0">
                <a:latin typeface="Times New Roman" pitchFamily="18" charset="0"/>
              </a:rPr>
              <a:t>	</a:t>
            </a:r>
            <a:r>
              <a:rPr lang="ru-RU" sz="1600" dirty="0" smtClean="0">
                <a:latin typeface="Bookman Old Style"/>
              </a:rPr>
              <a:t>Гангутское сражение, состоявшееся 27 июля 1714 года между русским и шведским флотами, может и не впечатляет своими масштабами, но это была первая морская баталия, в которой молодой русский флот одержал полную победу над противником. По-сути, он только ещё зарождался, ведь дата его создания датируется 1696 годом. До этого Россия вообще не имела своих военных морских сил. А шведы на тот период времени были профессиональными моряками. Однако неопытные русские флотоводцы сумели разгромить просоленных "морских волков", что делает победу ещё более значимой. </a:t>
            </a:r>
            <a:endParaRPr lang="ru-RU" sz="1600" dirty="0">
              <a:latin typeface="Bookman Old Style"/>
            </a:endParaRPr>
          </a:p>
        </p:txBody>
      </p:sp>
      <p:sp>
        <p:nvSpPr>
          <p:cNvPr id="5127" name="Rectangle 7" descr="800px-Bogolyubov_SrazhPriGangCVMM"/>
          <p:cNvSpPr>
            <a:spLocks noChangeArrowheads="1"/>
          </p:cNvSpPr>
          <p:nvPr/>
        </p:nvSpPr>
        <p:spPr bwMode="auto">
          <a:xfrm>
            <a:off x="4139952" y="3933056"/>
            <a:ext cx="4500191" cy="2304926"/>
          </a:xfrm>
          <a:prstGeom prst="rect">
            <a:avLst/>
          </a:prstGeom>
          <a:blipFill dpi="0" rotWithShape="1">
            <a:blip r:embed="rId4"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p:spPr>
        <p:txBody>
          <a:bodyPr wrap="none" anchor="ctr"/>
          <a:lstStyle/>
          <a:p>
            <a:endParaRPr lang="ru-RU"/>
          </a:p>
        </p:txBody>
      </p:sp>
      <p:pic>
        <p:nvPicPr>
          <p:cNvPr id="2" name="музыка 2.mp4">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611560" y="5933182"/>
            <a:ext cx="609600" cy="60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left)">
                                      <p:cBhvr>
                                        <p:cTn id="7" dur="2000"/>
                                        <p:tgtEl>
                                          <p:spTgt spid="5123">
                                            <p:txEl>
                                              <p:pRg st="0" end="0"/>
                                            </p:txEl>
                                          </p:spTgt>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checkerboard(across)">
                                      <p:cBhvr>
                                        <p:cTn id="11" dur="2000"/>
                                        <p:tgtEl>
                                          <p:spTgt spid="5127"/>
                                        </p:tgtEl>
                                      </p:cBhvr>
                                    </p:animEffect>
                                  </p:childTnLst>
                                </p:cTn>
                              </p:par>
                              <p:par>
                                <p:cTn id="12" presetID="1" presetClass="mediacall" presetSubtype="0" fill="hold" nodeType="with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2" showWhenStopped="0">
                <p:cTn id="14" fill="hold" display="0">
                  <p:stCondLst>
                    <p:cond delay="indefinite"/>
                  </p:stCondLst>
                  <p:endCondLst>
                    <p:cond evt="onStopAudio" delay="0">
                      <p:tgtEl>
                        <p:sldTgt/>
                      </p:tgtEl>
                    </p:cond>
                  </p:endCondLst>
                </p:cTn>
                <p:tgtEl>
                  <p:spTgt spid="2"/>
                </p:tgtEl>
              </p:cMediaNode>
            </p:video>
          </p:childTnLst>
        </p:cTn>
      </p:par>
    </p:tnLst>
    <p:bldLst>
      <p:bldP spid="512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779912" y="44624"/>
            <a:ext cx="5184576" cy="3528392"/>
          </a:xfrm>
        </p:spPr>
        <p:txBody>
          <a:bodyPr/>
          <a:lstStyle/>
          <a:p>
            <a:pPr marL="85725" indent="273050" algn="just">
              <a:lnSpc>
                <a:spcPct val="150000"/>
              </a:lnSpc>
              <a:buFontTx/>
              <a:buNone/>
            </a:pPr>
            <a:r>
              <a:rPr lang="ru-RU" sz="1600" dirty="0">
                <a:latin typeface="Bookman Old Style"/>
              </a:rPr>
              <a:t> 1700-1721 годах шла Великая Северная война. Закончилась она победой России и подписанием </a:t>
            </a:r>
            <a:r>
              <a:rPr lang="ru-RU" sz="1600" dirty="0" err="1">
                <a:latin typeface="Bookman Old Style"/>
              </a:rPr>
              <a:t>Ништадтского</a:t>
            </a:r>
            <a:r>
              <a:rPr lang="ru-RU" sz="1600" dirty="0">
                <a:latin typeface="Bookman Old Style"/>
              </a:rPr>
              <a:t> мирного договора 30 августа 1721 года. Но чтобы наступил мир, России пришлось загубить 30 тыс. жизней. К этому надо добавить 90 тыс. раненых, среди которых было много покалеченных. Не в лучшем положении оказалась и Швеция. Убитых и раненых у неё насчитывалось 175 тыс. человек. Отсюда можно представить масштабы жестокой войны, унёсшей десятки тысяч человеческих жизней.</a:t>
            </a:r>
          </a:p>
        </p:txBody>
      </p:sp>
      <p:sp>
        <p:nvSpPr>
          <p:cNvPr id="7174" name="Rectangle 6" descr="gangut-battle-1"/>
          <p:cNvSpPr>
            <a:spLocks noChangeArrowheads="1"/>
          </p:cNvSpPr>
          <p:nvPr/>
        </p:nvSpPr>
        <p:spPr bwMode="auto">
          <a:xfrm>
            <a:off x="251520" y="332656"/>
            <a:ext cx="3482089" cy="3168352"/>
          </a:xfrm>
          <a:prstGeom prst="rect">
            <a:avLst/>
          </a:prstGeom>
          <a:blipFill dpi="0" rotWithShape="1">
            <a:blip r:embed="rId3"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p:spPr>
        <p:txBody>
          <a:bodyPr wrap="none" anchor="ctr"/>
          <a:lstStyle/>
          <a:p>
            <a:endParaRPr lang="ru-RU"/>
          </a:p>
        </p:txBody>
      </p:sp>
      <p:sp>
        <p:nvSpPr>
          <p:cNvPr id="7177" name="Rectangle 9"/>
          <p:cNvSpPr>
            <a:spLocks noChangeArrowheads="1"/>
          </p:cNvSpPr>
          <p:nvPr/>
        </p:nvSpPr>
        <p:spPr bwMode="auto">
          <a:xfrm>
            <a:off x="251520" y="4509120"/>
            <a:ext cx="8640960" cy="1655763"/>
          </a:xfrm>
          <a:prstGeom prst="rect">
            <a:avLst/>
          </a:prstGeom>
          <a:noFill/>
          <a:ln w="9525">
            <a:noFill/>
            <a:miter lim="800000"/>
            <a:headEnd/>
            <a:tailEnd/>
          </a:ln>
          <a:effectLst/>
        </p:spPr>
        <p:txBody>
          <a:bodyPr/>
          <a:lstStyle/>
          <a:p>
            <a:pPr marL="82550" indent="15875" algn="just">
              <a:lnSpc>
                <a:spcPct val="150000"/>
              </a:lnSpc>
              <a:spcBef>
                <a:spcPct val="20000"/>
              </a:spcBef>
              <a:tabLst>
                <a:tab pos="444500" algn="l"/>
              </a:tabLst>
            </a:pPr>
            <a:r>
              <a:rPr lang="ru-RU" sz="1600" dirty="0">
                <a:latin typeface="Bookman Old Style"/>
              </a:rPr>
              <a:t>К середине 1714 года южная и центральная часть Финляндии были оккупированы русскими войсками. Но если военное положение на суше складывалось довольно успешно для России, то на море господствовал шведский флот. Поэтому русским необходимо было перехватить пальму первенства и на морских просторах, иначе ни о какой победе и разговор идти не мог.</a:t>
            </a: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2000"/>
                                        <p:tgtEl>
                                          <p:spTgt spid="7171">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7177"/>
                                        </p:tgtEl>
                                        <p:attrNameLst>
                                          <p:attrName>style.visibility</p:attrName>
                                        </p:attrNameLst>
                                      </p:cBhvr>
                                      <p:to>
                                        <p:strVal val="visible"/>
                                      </p:to>
                                    </p:set>
                                    <p:animEffect transition="in" filter="wipe(left)">
                                      <p:cBhvr>
                                        <p:cTn id="11" dur="2000"/>
                                        <p:tgtEl>
                                          <p:spTgt spid="7177"/>
                                        </p:tgtEl>
                                      </p:cBhvr>
                                    </p:animEffect>
                                  </p:childTnLst>
                                </p:cTn>
                              </p:par>
                            </p:childTnLst>
                          </p:cTn>
                        </p:par>
                        <p:par>
                          <p:cTn id="12" fill="hold">
                            <p:stCondLst>
                              <p:cond delay="4000"/>
                            </p:stCondLst>
                            <p:childTnLst>
                              <p:par>
                                <p:cTn id="13" presetID="5" presetClass="entr" presetSubtype="10" fill="hold" grpId="0" nodeType="after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checkerboard(across)">
                                      <p:cBhvr>
                                        <p:cTn id="15"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1" build="p"/>
      <p:bldP spid="7174" grpId="0" animBg="1"/>
      <p:bldP spid="717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2" name="Rectangle 6"/>
          <p:cNvSpPr>
            <a:spLocks noGrp="1" noChangeArrowheads="1"/>
          </p:cNvSpPr>
          <p:nvPr>
            <p:ph type="body" sz="half" idx="2"/>
          </p:nvPr>
        </p:nvSpPr>
        <p:spPr>
          <a:xfrm>
            <a:off x="142222" y="188640"/>
            <a:ext cx="5040560" cy="4032448"/>
          </a:xfrm>
        </p:spPr>
        <p:txBody>
          <a:bodyPr>
            <a:normAutofit fontScale="92500"/>
          </a:bodyPr>
          <a:lstStyle/>
          <a:p>
            <a:pPr algn="just">
              <a:lnSpc>
                <a:spcPct val="150000"/>
              </a:lnSpc>
              <a:buNone/>
            </a:pPr>
            <a:r>
              <a:rPr lang="ru-RU" sz="1600" dirty="0" smtClean="0"/>
              <a:t>		</a:t>
            </a:r>
            <a:r>
              <a:rPr lang="ru-RU" sz="1600" dirty="0" smtClean="0">
                <a:latin typeface="Bookman Old Style"/>
              </a:rPr>
              <a:t>Крупнейшие </a:t>
            </a:r>
            <a:r>
              <a:rPr lang="ru-RU" sz="1600" dirty="0">
                <a:latin typeface="Bookman Old Style"/>
              </a:rPr>
              <a:t>морские сражения, во многом </a:t>
            </a:r>
            <a:r>
              <a:rPr lang="ru-RU" sz="1600" dirty="0" smtClean="0">
                <a:latin typeface="Bookman Old Style"/>
              </a:rPr>
              <a:t>определившие исход </a:t>
            </a:r>
            <a:r>
              <a:rPr lang="ru-RU" sz="1600" dirty="0">
                <a:latin typeface="Bookman Old Style"/>
              </a:rPr>
              <a:t>Северной войны, произошли в 1714 году. Шведские суда дошли до Гельсингфорса и </a:t>
            </a:r>
            <a:r>
              <a:rPr lang="ru-RU" sz="1600" dirty="0" err="1">
                <a:latin typeface="Bookman Old Style"/>
              </a:rPr>
              <a:t>Ревеля</a:t>
            </a:r>
            <a:r>
              <a:rPr lang="ru-RU" sz="1600" dirty="0">
                <a:latin typeface="Bookman Old Style"/>
              </a:rPr>
              <a:t>, заградив таким образом путь русским галерам, дошедшим до местечка </a:t>
            </a:r>
            <a:r>
              <a:rPr lang="ru-RU" sz="1600" dirty="0" err="1">
                <a:latin typeface="Bookman Old Style"/>
              </a:rPr>
              <a:t>Твереминне</a:t>
            </a:r>
            <a:r>
              <a:rPr lang="ru-RU" sz="1600" dirty="0">
                <a:latin typeface="Bookman Old Style"/>
              </a:rPr>
              <a:t>, находящегося близ Гангута, по восточную сторону полуострова. Для отвлечения неприятеля предполагалось сделать нападение на него нашим корабельным флотом, но это было очень </a:t>
            </a:r>
            <a:r>
              <a:rPr lang="ru-RU" sz="1600" dirty="0" smtClean="0">
                <a:latin typeface="Bookman Old Style"/>
              </a:rPr>
              <a:t>рискованным	</a:t>
            </a:r>
            <a:endParaRPr lang="ru-RU" sz="1600" dirty="0" smtClean="0">
              <a:latin typeface="Bookman Old Style"/>
              <a:cs typeface="Times New Roman" pitchFamily="18" charset="0"/>
            </a:endParaRPr>
          </a:p>
          <a:p>
            <a:pPr marL="82550" indent="15875" algn="just">
              <a:buFontTx/>
              <a:buNone/>
            </a:pPr>
            <a:endParaRPr lang="ru-RU" sz="1600" dirty="0" smtClean="0">
              <a:latin typeface="Times New Roman" pitchFamily="18" charset="0"/>
            </a:endParaRPr>
          </a:p>
        </p:txBody>
      </p:sp>
      <p:sp>
        <p:nvSpPr>
          <p:cNvPr id="7" name="Rectangle 6"/>
          <p:cNvSpPr txBox="1">
            <a:spLocks noChangeArrowheads="1"/>
          </p:cNvSpPr>
          <p:nvPr/>
        </p:nvSpPr>
        <p:spPr bwMode="auto">
          <a:xfrm>
            <a:off x="717390" y="4077072"/>
            <a:ext cx="7272808" cy="40324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1800">
                <a:solidFill>
                  <a:schemeClr val="tx1"/>
                </a:solidFill>
                <a:latin typeface="+mn-lt"/>
                <a:cs typeface="+mn-cs"/>
              </a:defRPr>
            </a:lvl4pPr>
            <a:lvl5pPr marL="2057400" indent="-228600" algn="l" rtl="0" fontAlgn="base">
              <a:spcBef>
                <a:spcPct val="20000"/>
              </a:spcBef>
              <a:spcAft>
                <a:spcPct val="0"/>
              </a:spcAft>
              <a:buChar char="»"/>
              <a:defRPr sz="1800">
                <a:solidFill>
                  <a:schemeClr val="tx1"/>
                </a:solidFill>
                <a:latin typeface="+mn-lt"/>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150000"/>
              </a:lnSpc>
              <a:buFontTx/>
              <a:buNone/>
            </a:pPr>
            <a:r>
              <a:rPr lang="ru-RU" sz="1600" kern="0" dirty="0" smtClean="0"/>
              <a:t>		</a:t>
            </a:r>
            <a:endParaRPr lang="ru-RU" sz="1600" kern="0" dirty="0" smtClean="0">
              <a:latin typeface="Times New Roman" pitchFamily="18" charset="0"/>
            </a:endParaRPr>
          </a:p>
        </p:txBody>
      </p:sp>
      <p:sp>
        <p:nvSpPr>
          <p:cNvPr id="10" name="Rectangle 6"/>
          <p:cNvSpPr txBox="1">
            <a:spLocks noChangeArrowheads="1"/>
          </p:cNvSpPr>
          <p:nvPr/>
        </p:nvSpPr>
        <p:spPr bwMode="auto">
          <a:xfrm>
            <a:off x="142222" y="4077072"/>
            <a:ext cx="8678250" cy="33843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1800">
                <a:solidFill>
                  <a:schemeClr val="tx1"/>
                </a:solidFill>
                <a:latin typeface="+mn-lt"/>
                <a:cs typeface="+mn-cs"/>
              </a:defRPr>
            </a:lvl4pPr>
            <a:lvl5pPr marL="2057400" indent="-228600" algn="l" rtl="0" fontAlgn="base">
              <a:spcBef>
                <a:spcPct val="20000"/>
              </a:spcBef>
              <a:spcAft>
                <a:spcPct val="0"/>
              </a:spcAft>
              <a:buChar char="»"/>
              <a:defRPr sz="1800">
                <a:solidFill>
                  <a:schemeClr val="tx1"/>
                </a:solidFill>
                <a:latin typeface="+mn-lt"/>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150000"/>
              </a:lnSpc>
              <a:buNone/>
            </a:pPr>
            <a:r>
              <a:rPr lang="ru-RU" sz="1600" kern="0" dirty="0" smtClean="0"/>
              <a:t>		</a:t>
            </a:r>
            <a:r>
              <a:rPr lang="ru-RU" sz="1600" dirty="0">
                <a:latin typeface="Bookman Old Style"/>
              </a:rPr>
              <a:t>Петр, прибывший из </a:t>
            </a:r>
            <a:r>
              <a:rPr lang="ru-RU" sz="1600" dirty="0" err="1">
                <a:latin typeface="Bookman Old Style"/>
              </a:rPr>
              <a:t>Ревеля</a:t>
            </a:r>
            <a:r>
              <a:rPr lang="ru-RU" sz="1600" dirty="0">
                <a:latin typeface="Bookman Old Style"/>
              </a:rPr>
              <a:t> и осмотревший весь полуостров, отыскал на нем низкий песчаный перешеек длиной примерно 2,5 км, на котором тотчас велел устраивать дорогу для перетаскивания галер на западную сторону полуострова. Но шведы, узнав об этом намерении, поставили у конца предполагаемой дороги отряд военных судов, приготовившийся выстрелами встретить перевозимые по этому пути галеры. </a:t>
            </a:r>
          </a:p>
          <a:p>
            <a:pPr algn="just">
              <a:lnSpc>
                <a:spcPct val="150000"/>
              </a:lnSpc>
              <a:buFontTx/>
              <a:buNone/>
            </a:pPr>
            <a:endParaRPr lang="ru-RU" sz="1600" kern="0" dirty="0" smtClean="0">
              <a:latin typeface="Times New Roman" pitchFamily="18" charset="0"/>
            </a:endParaRPr>
          </a:p>
        </p:txBody>
      </p:sp>
      <p:pic>
        <p:nvPicPr>
          <p:cNvPr id="3" name="перетаскивание галер.mp4">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5459899" y="548680"/>
            <a:ext cx="3352800" cy="27432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2" name="музыка 2.mp4">
            <a:hlinkClick r:id="" action="ppaction://media"/>
          </p:cNvPr>
          <p:cNvPicPr>
            <a:picLocks noChangeAspect="1"/>
          </p:cNvPicPr>
          <p:nvPr>
            <a:videoFile r:link="rId2"/>
            <p:extLst>
              <p:ext uri="{DAA4B4D4-6D71-4841-9C94-3DE7FCFB9230}">
                <p14:media xmlns="" xmlns:p14="http://schemas.microsoft.com/office/powerpoint/2010/main" r:embed="rId7"/>
              </p:ext>
            </p:extLst>
          </p:nvPr>
        </p:nvPicPr>
        <p:blipFill>
          <a:blip r:embed="rId8" cstate="print"/>
          <a:stretch>
            <a:fillRect/>
          </a:stretch>
        </p:blipFill>
        <p:spPr>
          <a:xfrm>
            <a:off x="251520" y="5638800"/>
            <a:ext cx="609600" cy="60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animEffect transition="in" filter="wipe(left)">
                                      <p:cBhvr>
                                        <p:cTn id="7" dur="2000"/>
                                        <p:tgtEl>
                                          <p:spTgt spid="9222">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2000"/>
                                        <p:tgtEl>
                                          <p:spTgt spid="7">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2000"/>
                                        <p:tgtEl>
                                          <p:spTgt spid="10">
                                            <p:txEl>
                                              <p:pRg st="0" end="0"/>
                                            </p:txEl>
                                          </p:spTgt>
                                        </p:tgtEl>
                                      </p:cBhvr>
                                    </p:animEffect>
                                  </p:childTnLst>
                                </p:cTn>
                              </p:par>
                            </p:childTnLst>
                          </p:cTn>
                        </p:par>
                        <p:par>
                          <p:cTn id="16" fill="hold">
                            <p:stCondLst>
                              <p:cond delay="6000"/>
                            </p:stCondLst>
                            <p:childTnLst>
                              <p:par>
                                <p:cTn id="17" presetID="2" presetClass="mediacall" presetSubtype="0" fill="hold" nodeType="afterEffect">
                                  <p:stCondLst>
                                    <p:cond delay="500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
                                      <p:cBhvr>
                                        <p:cTn id="24" dur="1" fill="hold"/>
                                        <p:tgtEl>
                                          <p:spTgt spid="2"/>
                                        </p:tgtEl>
                                      </p:cBhvr>
                                    </p:cmd>
                                  </p:childTnLst>
                                </p:cTn>
                              </p:par>
                            </p:childTnLst>
                          </p:cTn>
                        </p:par>
                      </p:childTnLst>
                    </p:cTn>
                  </p:par>
                </p:childTnLst>
              </p:cTn>
              <p:nextCondLst>
                <p:cond evt="onClick" delay="0">
                  <p:tgtEl>
                    <p:spTgt spid="2"/>
                  </p:tgtEl>
                </p:cond>
              </p:nextCondLst>
            </p:seq>
            <p:video>
              <p:cMediaNode vol="20755" numSld="2" showWhenStopped="0">
                <p:cTn id="25" fill="hold" display="0">
                  <p:stCondLst>
                    <p:cond delay="indefinite"/>
                  </p:stCondLst>
                  <p:endCondLst>
                    <p:cond evt="onStopAudio" delay="0">
                      <p:tgtEl>
                        <p:sldTgt/>
                      </p:tgtEl>
                    </p:cond>
                  </p:endCondLst>
                </p:cTn>
                <p:tgtEl>
                  <p:spTgt spid="2"/>
                </p:tgtEl>
              </p:cMediaNode>
            </p:video>
          </p:childTnLst>
        </p:cTn>
      </p:par>
    </p:tnLst>
    <p:bldLst>
      <p:bldP spid="9222" grpId="0" build="p"/>
      <p:bldP spid="7" grpId="0" build="p"/>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4139952" y="355596"/>
            <a:ext cx="4680520" cy="3456384"/>
          </a:xfrm>
        </p:spPr>
        <p:txBody>
          <a:bodyPr/>
          <a:lstStyle/>
          <a:p>
            <a:pPr marL="82550" indent="188913" algn="just">
              <a:lnSpc>
                <a:spcPct val="150000"/>
              </a:lnSpc>
              <a:buNone/>
            </a:pPr>
            <a:r>
              <a:rPr lang="ru-RU" sz="1600" dirty="0">
                <a:latin typeface="Bookman Old Style"/>
              </a:rPr>
              <a:t>Выгодная позиция, занятая шведами, останавливая дальнейшее движение нашего галерного флота, могла оказать весьма вредное влияние на успех всей кампании и принудить к отступлению армию, находящуюся в Финляндии под начальством М. М. Голицына. На помощь русским явился счастливый случай, которым они сумели воспользоваться. </a:t>
            </a:r>
          </a:p>
          <a:p>
            <a:pPr marL="82550" indent="188913" algn="just">
              <a:lnSpc>
                <a:spcPct val="80000"/>
              </a:lnSpc>
              <a:buFontTx/>
              <a:buNone/>
            </a:pPr>
            <a:endParaRPr lang="ru-RU" sz="1400" dirty="0">
              <a:latin typeface="Times New Roman" pitchFamily="18" charset="0"/>
            </a:endParaRPr>
          </a:p>
        </p:txBody>
      </p:sp>
      <p:sp>
        <p:nvSpPr>
          <p:cNvPr id="3" name="Rectangle 3"/>
          <p:cNvSpPr txBox="1">
            <a:spLocks noChangeArrowheads="1"/>
          </p:cNvSpPr>
          <p:nvPr/>
        </p:nvSpPr>
        <p:spPr bwMode="auto">
          <a:xfrm>
            <a:off x="323528" y="3789040"/>
            <a:ext cx="8712968" cy="26642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1800">
                <a:solidFill>
                  <a:schemeClr val="tx1"/>
                </a:solidFill>
                <a:latin typeface="+mn-lt"/>
                <a:cs typeface="+mn-cs"/>
              </a:defRPr>
            </a:lvl4pPr>
            <a:lvl5pPr marL="2057400" indent="-228600" algn="l" rtl="0" fontAlgn="base">
              <a:spcBef>
                <a:spcPct val="20000"/>
              </a:spcBef>
              <a:spcAft>
                <a:spcPct val="0"/>
              </a:spcAft>
              <a:buChar char="»"/>
              <a:defRPr sz="1800">
                <a:solidFill>
                  <a:schemeClr val="tx1"/>
                </a:solidFill>
                <a:latin typeface="+mn-lt"/>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lnSpc>
                <a:spcPct val="150000"/>
              </a:lnSpc>
              <a:buNone/>
            </a:pPr>
            <a:r>
              <a:rPr lang="ru-RU" sz="1600" dirty="0">
                <a:latin typeface="Bookman Old Style"/>
              </a:rPr>
              <a:t>После полудня 25 июля, услышав пальбу на шведском флоте, Петр сам отправился на ближайший к неприятелю островок узнать о причине пальбы и увидел, что </a:t>
            </a:r>
            <a:r>
              <a:rPr lang="ru-RU" sz="1600" dirty="0" smtClean="0">
                <a:latin typeface="Bookman Old Style"/>
              </a:rPr>
              <a:t>фрегат «</a:t>
            </a:r>
            <a:r>
              <a:rPr lang="ru-RU" sz="1600" dirty="0" err="1" smtClean="0">
                <a:latin typeface="Bookman Old Style"/>
              </a:rPr>
              <a:t>Элефант</a:t>
            </a:r>
            <a:r>
              <a:rPr lang="ru-RU" sz="1600" dirty="0" smtClean="0">
                <a:latin typeface="Bookman Old Style"/>
              </a:rPr>
              <a:t>» и 6 галер отделились </a:t>
            </a:r>
            <a:r>
              <a:rPr lang="ru-RU" sz="1600" dirty="0">
                <a:latin typeface="Bookman Old Style"/>
              </a:rPr>
              <a:t>от флота и, по всей вероятности, идут в </a:t>
            </a:r>
            <a:r>
              <a:rPr lang="ru-RU" sz="1600" dirty="0" err="1">
                <a:latin typeface="Bookman Old Style"/>
              </a:rPr>
              <a:t>Твереминне</a:t>
            </a:r>
            <a:r>
              <a:rPr lang="ru-RU" sz="1600" dirty="0">
                <a:latin typeface="Bookman Old Style"/>
              </a:rPr>
              <a:t>, чтобы запереть там наш галерный флот. Ввиду такой страшной опасности, Петр на собравшемся военном совете настоял, чтобы тотчас приблизить галеры к Гангуту и часть их послать в обход шведского флота. </a:t>
            </a:r>
          </a:p>
        </p:txBody>
      </p:sp>
      <p:pic>
        <p:nvPicPr>
          <p:cNvPr id="2" name="отправка на перехват.mp4">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724571" y="548680"/>
            <a:ext cx="3352800" cy="27432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left)">
                                      <p:cBhvr>
                                        <p:cTn id="7" dur="2000"/>
                                        <p:tgtEl>
                                          <p:spTgt spid="9219">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p:stCondLst>
                              <p:cond delay="4000"/>
                            </p:stCondLst>
                            <p:childTnLst>
                              <p:par>
                                <p:cTn id="13" presetID="2" presetClass="mediacall" presetSubtype="0" fill="hold" nodeType="afterEffect">
                                  <p:stCondLst>
                                    <p:cond delay="350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9219" grpId="0"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61631" y="1844824"/>
            <a:ext cx="8640960" cy="4608512"/>
          </a:xfrm>
        </p:spPr>
        <p:txBody>
          <a:bodyPr/>
          <a:lstStyle/>
          <a:p>
            <a:pPr marL="85725" indent="0" algn="just">
              <a:lnSpc>
                <a:spcPct val="150000"/>
              </a:lnSpc>
              <a:buNone/>
            </a:pPr>
            <a:r>
              <a:rPr lang="ru-RU" sz="1600" kern="1200" dirty="0">
                <a:latin typeface="Bookman Old Style"/>
              </a:rPr>
              <a:t>    Утром 26 июля, воспользовавшись штилем, удерживающим на месте корабли неприятеля, 20 русских галер под командою </a:t>
            </a:r>
            <a:r>
              <a:rPr lang="ru-RU" sz="1600" kern="1200" dirty="0" err="1">
                <a:latin typeface="Bookman Old Style"/>
              </a:rPr>
              <a:t>Змаевича</a:t>
            </a:r>
            <a:r>
              <a:rPr lang="ru-RU" sz="1600" kern="1200" dirty="0">
                <a:latin typeface="Bookman Old Style"/>
              </a:rPr>
              <a:t> двинулись к шведскому флоту и благополучно обошли его со стороны моря, на расстоянии пушечного выстрела. Вслед за ними, таким же образом и так же безвредно, прошли еще 15 галер. Всем галерам, обогнувшим Гангут, велено было немедленно идти и запереть отряд шведских судов, ожидающий спуска на воду перетаскиваемых по устраиваемой дороге галер. Между тем, шведский адмирал поспешил воротить отделившийся от его флота отряд и растянул линию кораблей до того места, по которому прошли наши галеры. Но, опасаясь обхода со стороны моря, он отодвинул корабли от берега и оставил здесь свободный проход, которым русские не замедлили воспользоваться. </a:t>
            </a:r>
          </a:p>
          <a:p>
            <a:pPr marL="85725" indent="0" algn="just">
              <a:lnSpc>
                <a:spcPct val="150000"/>
              </a:lnSpc>
              <a:buFontTx/>
              <a:buNone/>
            </a:pPr>
            <a:endParaRPr lang="ru-RU" sz="1600" dirty="0">
              <a:latin typeface="Times New Roman" pitchFamily="18" charset="0"/>
            </a:endParaRPr>
          </a:p>
        </p:txBody>
      </p:sp>
      <p:sp>
        <p:nvSpPr>
          <p:cNvPr id="2" name="Прямоугольник 1"/>
          <p:cNvSpPr/>
          <p:nvPr/>
        </p:nvSpPr>
        <p:spPr>
          <a:xfrm>
            <a:off x="827584" y="90498"/>
            <a:ext cx="7509054"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chemeClr val="accent2">
                    <a:lumMod val="75000"/>
                  </a:schemeClr>
                </a:solidFill>
                <a:effectLst>
                  <a:outerShdw blurRad="50800" dist="39000" dir="5460000" algn="tl">
                    <a:srgbClr val="000000">
                      <a:alpha val="38000"/>
                    </a:srgbClr>
                  </a:outerShdw>
                </a:effectLst>
                <a:latin typeface="Bookman Old Style" pitchFamily="18" charset="0"/>
              </a:rPr>
              <a:t>Гангутское сражение</a:t>
            </a:r>
            <a:endParaRPr lang="ru-RU" sz="5400" b="1" cap="none" spc="0" dirty="0">
              <a:ln w="11430"/>
              <a:solidFill>
                <a:schemeClr val="accent2">
                  <a:lumMod val="75000"/>
                </a:schemeClr>
              </a:solidFill>
              <a:effectLst>
                <a:outerShdw blurRad="50800" dist="39000" dir="5460000" algn="tl">
                  <a:srgbClr val="000000">
                    <a:alpha val="38000"/>
                  </a:srgbClr>
                </a:outerShdw>
              </a:effectLst>
            </a:endParaRPr>
          </a:p>
        </p:txBody>
      </p:sp>
      <p:pic>
        <p:nvPicPr>
          <p:cNvPr id="3" name="музыка 2.mp4">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36200" y="5638800"/>
            <a:ext cx="609600" cy="60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18" presetClass="entr" presetSubtype="6"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strips(downRight)">
                                      <p:cBhvr>
                                        <p:cTn id="9" dur="2000"/>
                                        <p:tgtEl>
                                          <p:spTgt spid="2">
                                            <p:txEl>
                                              <p:pRg st="0" end="0"/>
                                            </p:txEl>
                                          </p:spTgt>
                                        </p:tgtEl>
                                      </p:cBhvr>
                                    </p:animEffec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Effect transition="in" filter="wipe(left)">
                                      <p:cBhvr>
                                        <p:cTn id="13" dur="20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numSld="2" showWhenStopped="0">
                <p:cTn id="14" fill="hold" display="0">
                  <p:stCondLst>
                    <p:cond delay="indefinite"/>
                  </p:stCondLst>
                  <p:endCondLst>
                    <p:cond evt="onStopAudio" delay="0">
                      <p:tgtEl>
                        <p:sldTgt/>
                      </p:tgtEl>
                    </p:cond>
                  </p:endCondLst>
                </p:cTn>
                <p:tgtEl>
                  <p:spTgt spid="3"/>
                </p:tgtEl>
              </p:cMediaNode>
            </p:video>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81" name="Rectangle 17"/>
          <p:cNvSpPr>
            <a:spLocks noGrp="1" noChangeArrowheads="1"/>
          </p:cNvSpPr>
          <p:nvPr>
            <p:ph sz="quarter" idx="2"/>
          </p:nvPr>
        </p:nvSpPr>
        <p:spPr>
          <a:xfrm>
            <a:off x="679447" y="4416186"/>
            <a:ext cx="8207375" cy="2187575"/>
          </a:xfrm>
        </p:spPr>
        <p:txBody>
          <a:bodyPr/>
          <a:lstStyle/>
          <a:p>
            <a:pPr algn="just"/>
            <a:endParaRPr lang="ru-RU" sz="1600" dirty="0">
              <a:latin typeface="Times New Roman" pitchFamily="18" charset="0"/>
            </a:endParaRPr>
          </a:p>
          <a:p>
            <a:endParaRPr lang="ru-RU" sz="1600" dirty="0">
              <a:latin typeface="Times New Roman" pitchFamily="18" charset="0"/>
            </a:endParaRPr>
          </a:p>
        </p:txBody>
      </p:sp>
      <p:sp>
        <p:nvSpPr>
          <p:cNvPr id="11267" name="Rectangle 3"/>
          <p:cNvSpPr>
            <a:spLocks noGrp="1" noChangeArrowheads="1"/>
          </p:cNvSpPr>
          <p:nvPr>
            <p:ph type="body" sz="half" idx="3"/>
          </p:nvPr>
        </p:nvSpPr>
        <p:spPr>
          <a:xfrm>
            <a:off x="4932040" y="296998"/>
            <a:ext cx="4038600" cy="4247877"/>
          </a:xfrm>
        </p:spPr>
        <p:txBody>
          <a:bodyPr/>
          <a:lstStyle/>
          <a:p>
            <a:pPr marL="85725" indent="273050" algn="just">
              <a:lnSpc>
                <a:spcPct val="150000"/>
              </a:lnSpc>
              <a:buNone/>
            </a:pPr>
            <a:r>
              <a:rPr lang="ru-RU" sz="1600" dirty="0">
                <a:latin typeface="Bookman Old Style"/>
              </a:rPr>
              <a:t>Утром 27 июля, при совершенном штиле, в стройном порядке, следуя одна за другой, двинулись все остальные наши галеры, держась так близко к берегу, как только позволяла глубина. Авангард вел генерал </a:t>
            </a:r>
            <a:r>
              <a:rPr lang="ru-RU" sz="1600" dirty="0" err="1">
                <a:latin typeface="Bookman Old Style"/>
              </a:rPr>
              <a:t>Вейде</a:t>
            </a:r>
            <a:r>
              <a:rPr lang="ru-RU" sz="1600" dirty="0">
                <a:latin typeface="Bookman Old Style"/>
              </a:rPr>
              <a:t>, </a:t>
            </a:r>
            <a:r>
              <a:rPr lang="ru-RU" sz="1600" dirty="0" err="1">
                <a:latin typeface="Bookman Old Style"/>
              </a:rPr>
              <a:t>кордебаталию</a:t>
            </a:r>
            <a:r>
              <a:rPr lang="ru-RU" sz="1600" dirty="0">
                <a:latin typeface="Bookman Old Style"/>
              </a:rPr>
              <a:t> сам </a:t>
            </a:r>
            <a:r>
              <a:rPr lang="ru-RU" sz="1600" dirty="0">
                <a:latin typeface="Bookman Old Style"/>
                <a:hlinkClick r:id="rId3" action="ppaction://hlinksldjump"/>
              </a:rPr>
              <a:t>Апраксин,</a:t>
            </a:r>
            <a:r>
              <a:rPr lang="ru-RU" sz="1600" dirty="0">
                <a:latin typeface="Bookman Old Style"/>
              </a:rPr>
              <a:t> а в </a:t>
            </a:r>
            <a:r>
              <a:rPr lang="ru-RU" sz="1600" dirty="0" err="1">
                <a:latin typeface="Bookman Old Style"/>
              </a:rPr>
              <a:t>ариергарде</a:t>
            </a:r>
            <a:r>
              <a:rPr lang="ru-RU" sz="1600" dirty="0">
                <a:latin typeface="Bookman Old Style"/>
              </a:rPr>
              <a:t> шел Голицын. Ближайшие к берегу шведские суда спешили сняться с якоря и на буксире приблизиться к берегу. </a:t>
            </a:r>
            <a:endParaRPr lang="ru-RU" sz="1600" dirty="0">
              <a:latin typeface="Times New Roman" pitchFamily="18" charset="0"/>
            </a:endParaRPr>
          </a:p>
        </p:txBody>
      </p:sp>
      <p:sp>
        <p:nvSpPr>
          <p:cNvPr id="2" name="Прямоугольник 1"/>
          <p:cNvSpPr/>
          <p:nvPr/>
        </p:nvSpPr>
        <p:spPr>
          <a:xfrm>
            <a:off x="323528" y="5099700"/>
            <a:ext cx="8417658" cy="1569660"/>
          </a:xfrm>
          <a:prstGeom prst="rect">
            <a:avLst/>
          </a:prstGeom>
        </p:spPr>
        <p:txBody>
          <a:bodyPr wrap="square">
            <a:spAutoFit/>
          </a:bodyPr>
          <a:lstStyle/>
          <a:p>
            <a:pPr algn="just">
              <a:lnSpc>
                <a:spcPct val="150000"/>
              </a:lnSpc>
            </a:pPr>
            <a:r>
              <a:rPr lang="ru-RU" sz="1600" dirty="0">
                <a:latin typeface="Bookman Old Style"/>
              </a:rPr>
              <a:t>Жестокая пальба открылась по нашим галерам, но все они, </a:t>
            </a:r>
            <a:r>
              <a:rPr lang="ru-RU" sz="1600" dirty="0" smtClean="0">
                <a:latin typeface="Bookman Old Style"/>
              </a:rPr>
              <a:t>успешно </a:t>
            </a:r>
            <a:r>
              <a:rPr lang="ru-RU" sz="1600" dirty="0">
                <a:latin typeface="Bookman Old Style"/>
              </a:rPr>
              <a:t>обогнули мыс и, присоединившись к отряду </a:t>
            </a:r>
            <a:r>
              <a:rPr lang="ru-RU" sz="1600" dirty="0" err="1">
                <a:latin typeface="Bookman Old Style"/>
              </a:rPr>
              <a:t>Змаевича</a:t>
            </a:r>
            <a:r>
              <a:rPr lang="ru-RU" sz="1600" dirty="0">
                <a:latin typeface="Bookman Old Style"/>
              </a:rPr>
              <a:t>, в свою очередь, атаковали стоявшие у строившейся дороги шведские суда, бывшие под начальством </a:t>
            </a:r>
            <a:r>
              <a:rPr lang="ru-RU" sz="1600" dirty="0" err="1">
                <a:latin typeface="Bookman Old Style"/>
              </a:rPr>
              <a:t>шаутбенахта</a:t>
            </a:r>
            <a:r>
              <a:rPr lang="ru-RU" sz="1600" dirty="0">
                <a:latin typeface="Bookman Old Style"/>
              </a:rPr>
              <a:t> </a:t>
            </a:r>
            <a:r>
              <a:rPr lang="ru-RU" sz="1600" dirty="0" err="1">
                <a:latin typeface="Bookman Old Style"/>
              </a:rPr>
              <a:t>Эреншельда</a:t>
            </a:r>
            <a:r>
              <a:rPr lang="ru-RU" sz="1600" dirty="0">
                <a:latin typeface="Bookman Old Style"/>
              </a:rPr>
              <a:t>. </a:t>
            </a:r>
          </a:p>
        </p:txBody>
      </p:sp>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93318" y="620688"/>
            <a:ext cx="3951317" cy="3274905"/>
          </a:xfrm>
          <a:prstGeom prst="rect">
            <a:avLst/>
          </a:prstGeom>
          <a:blipFill dpi="0" rotWithShape="1">
            <a:blip r:embed="rId5" cstate="print"/>
            <a:srcRect/>
            <a:stretch>
              <a:fillRect/>
            </a:stretch>
          </a:blipFill>
          <a:ln w="57150" cmpd="thinThick">
            <a:solidFill>
              <a:schemeClr val="accent2">
                <a:lumMod val="40000"/>
                <a:lumOff val="60000"/>
              </a:schemeClr>
            </a:solidFill>
            <a:round/>
            <a:headEnd/>
            <a:tailEnd/>
          </a:ln>
          <a:effectLst/>
          <a:scene3d>
            <a:camera prst="obliqueTopLeft"/>
            <a:lightRig rig="threePt" dir="t"/>
          </a:scene3d>
          <a:sp3d>
            <a:bevelT prst="angle"/>
          </a:sp3d>
          <a:extLs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left)">
                                      <p:cBhvr>
                                        <p:cTn id="7" dur="2000"/>
                                        <p:tgtEl>
                                          <p:spTgt spid="11267">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4000"/>
                            </p:stCondLst>
                            <p:childTnLst>
                              <p:par>
                                <p:cTn id="13" presetID="5" presetClass="entr" presetSubtype="1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2" grpId="0"/>
    </p:bld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2021</TotalTime>
  <Words>1957</Words>
  <Application>Microsoft Office PowerPoint</Application>
  <PresentationFormat>Экран (4:3)</PresentationFormat>
  <Paragraphs>76</Paragraphs>
  <Slides>24</Slides>
  <Notes>15</Notes>
  <HiddenSlides>0</HiddenSlides>
  <MMClips>12</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Оформление по умолчанию</vt:lpstr>
      <vt:lpstr>Слайд 1</vt:lpstr>
      <vt:lpstr>Цели: 1.     проверка и закрепление знаний учащихся о днях воинской славы России; 2.     подготовка школьников к выполнению конституционного долга по защите Отечества; 3.     формирование чувства гордости и уважения к историческому прошлому Родины и Вооруженным силам России.     Вступительное слово учителя. У каждого народа есть свои заветные страницы истории, свои героические имена, которые никогда не будут забыты. Победы русского оружия над врагами Отечества всегда отмечались в России, чтобы сохранить в памяти ратные подвиги предков. Русской Православной Церковью были установлены специальные «викториальные дни» (от Виктория – в римской мифология богиня победы). Это были дни, когда российское общество воздавало дань воинскому подвигу, славе и доблести своих защитников, а служилые люди глубже ощущали свою сопричастность к славным делам наших предков.  Возрождая одну из лучших российских традиций, 10 февраля 1995 года Государственная Дума РФ приняла закон «О Днях воинской славы (победных днях) России», который был 13 марта того же года подписан президентом РФ. В список вошла часть викториальных дней и наиболее выдающиеся события военной истории России – Советского Союза. Во все века героизм, мужество воинов, мощь и слава русского оружия были неотъемлемой частью величия Российского государства. Днями воинской славы России являются дни славных побед, которые сыграли решающую роль в истории страны и в которых российские войска снискали себе почёт и уважение современников и благодарную память потомков   </vt:lpstr>
      <vt:lpstr>  Возрождая одну из лучших российских традиций, 10 февраля 1995 года Государственная Дума РФ приняла закон «О Днях воинской славы (победных днях) России», который был 13 марта того же года подписан президентом РФ. В список вошла часть викториальных дней и наиболее выдающиеся события военной истории России – Советского Союза. Во все века героизм, мужество воинов, мощь и слава русского оружия были неотъемлемой частью величия Российского государства. Днями воинской славы России являются дни славных побед, которые сыграли решающую роль в истории страны и в которых российские войска снискали себе почёт и уважение современников и благодарную память потомков.</vt:lpstr>
      <vt:lpstr>Слайд 4</vt:lpstr>
      <vt:lpstr>Слайд 5</vt:lpstr>
      <vt:lpstr>Слайд 6</vt:lpstr>
      <vt:lpstr>Слайд 7</vt:lpstr>
      <vt:lpstr>Слайд 8</vt:lpstr>
      <vt:lpstr>Слайд 9</vt:lpstr>
      <vt:lpstr>Слайд 10</vt:lpstr>
      <vt:lpstr>Слайд 11</vt:lpstr>
      <vt:lpstr>Итоги Гангутского сражения</vt:lpstr>
      <vt:lpstr>Синопское сражение</vt:lpstr>
      <vt:lpstr>Слайд 14</vt:lpstr>
      <vt:lpstr>Слайд 15</vt:lpstr>
      <vt:lpstr>Слайд 16</vt:lpstr>
      <vt:lpstr>Слайд 17</vt:lpstr>
      <vt:lpstr>Слайд 18</vt:lpstr>
      <vt:lpstr>Слайд 19</vt:lpstr>
      <vt:lpstr>Слайд 20</vt:lpstr>
      <vt:lpstr>Слайд 21</vt:lpstr>
      <vt:lpstr>Слайд 22</vt:lpstr>
      <vt:lpstr>Использованные материалы</vt:lpstr>
      <vt:lpstr>Спасибо за внимание</vt:lpstr>
    </vt:vector>
  </TitlesOfParts>
  <Company>ШКОЛА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Таня</cp:lastModifiedBy>
  <cp:revision>53</cp:revision>
  <dcterms:created xsi:type="dcterms:W3CDTF">2014-03-18T15:16:27Z</dcterms:created>
  <dcterms:modified xsi:type="dcterms:W3CDTF">2015-03-05T20:32:40Z</dcterms:modified>
</cp:coreProperties>
</file>