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2" r:id="rId1"/>
  </p:sldMasterIdLst>
  <p:notesMasterIdLst>
    <p:notesMasterId r:id="rId18"/>
  </p:notes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4" autoAdjust="0"/>
    <p:restoredTop sz="94660"/>
  </p:normalViewPr>
  <p:slideViewPr>
    <p:cSldViewPr snapToGrid="0">
      <p:cViewPr varScale="1">
        <p:scale>
          <a:sx n="83" d="100"/>
          <a:sy n="83" d="100"/>
        </p:scale>
        <p:origin x="235"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861958-D0D3-4317-A252-5C09311CFFE7}" type="datetimeFigureOut">
              <a:rPr lang="ru-RU" smtClean="0"/>
              <a:t>24.02.2020</a:t>
            </a:fld>
            <a:endParaRPr lang="ru-RU"/>
          </a:p>
        </p:txBody>
      </p:sp>
      <p:sp>
        <p:nvSpPr>
          <p:cNvPr id="4" name="Образ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a:p>
        </p:txBody>
      </p:sp>
      <p:sp>
        <p:nvSpPr>
          <p:cNvPr id="5" name="Замет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6" name="Нижний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7" name="Номер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B364ED-A5CB-4D35-B544-605220BF9399}" type="slidenum">
              <a:rPr lang="ru-RU" smtClean="0"/>
              <a:t>‹#›</a:t>
            </a:fld>
            <a:endParaRPr lang="ru-RU"/>
          </a:p>
        </p:txBody>
      </p:sp>
    </p:spTree>
    <p:extLst>
      <p:ext uri="{BB962C8B-B14F-4D97-AF65-F5344CB8AC3E}">
        <p14:creationId xmlns:p14="http://schemas.microsoft.com/office/powerpoint/2010/main" val="1031458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ru-RU" smtClean="0"/>
              <a:t>Образец заголовка</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u-RU" smtClean="0"/>
              <a:t>Образец подзаголовка</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smtClean="0"/>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16444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ru-RU" smtClean="0"/>
              <a:t>Образец заголовка</a:t>
            </a:r>
            <a:endParaRPr lang="en-US" dirty="0"/>
          </a:p>
        </p:txBody>
      </p:sp>
      <p:sp>
        <p:nvSpPr>
          <p:cNvPr id="3" name="Content Placeholder 2"/>
          <p:cNvSpPr>
            <a:spLocks noGrp="1"/>
          </p:cNvSpPr>
          <p:nvPr>
            <p:ph idx="1"/>
          </p:nvPr>
        </p:nvSpPr>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26753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ru-RU" smtClean="0"/>
              <a:t>Образец заголовка</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u-RU" smtClean="0"/>
              <a:t>Образец текста</a:t>
            </a:r>
          </a:p>
        </p:txBody>
      </p:sp>
      <p:sp>
        <p:nvSpPr>
          <p:cNvPr id="4" name="Date Placeholder 3"/>
          <p:cNvSpPr>
            <a:spLocks noGrp="1"/>
          </p:cNvSpPr>
          <p:nvPr>
            <p:ph type="dt" sz="half" idx="10"/>
          </p:nvPr>
        </p:nvSpPr>
        <p:spPr/>
        <p:txBody>
          <a:bodyPr/>
          <a:lstStyle/>
          <a:p>
            <a:fld id="{30578ACC-22D6-47C1-A373-4FD133E34F3C}" type="datetimeFigureOut">
              <a:rPr lang="en-US" smtClean="0"/>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53746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ru-RU" smtClean="0"/>
              <a:t>Образец заголовка</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t>2/24/2020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58897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ru-RU" smtClean="0"/>
              <a:t>Образец заголовка</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4" name="Content Placeholder 3"/>
          <p:cNvSpPr>
            <a:spLocks noGrp="1"/>
          </p:cNvSpPr>
          <p:nvPr>
            <p:ph sz="half" idx="2"/>
          </p:nvPr>
        </p:nvSpPr>
        <p:spPr>
          <a:xfrm>
            <a:off x="680322" y="3030008"/>
            <a:ext cx="4698355" cy="2906179"/>
          </a:xfrm>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6" name="Content Placeholder 5"/>
          <p:cNvSpPr>
            <a:spLocks noGrp="1"/>
          </p:cNvSpPr>
          <p:nvPr>
            <p:ph sz="quarter" idx="4"/>
          </p:nvPr>
        </p:nvSpPr>
        <p:spPr>
          <a:xfrm>
            <a:off x="5594123" y="3030008"/>
            <a:ext cx="4700059" cy="2906179"/>
          </a:xfrm>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t>2/24/2020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48974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ru-RU" smtClean="0"/>
              <a:t>Образец заголовка</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t>2/24/2020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155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smtClean="0"/>
              <a:t>2/24/2020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6646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ru-RU" smtClean="0"/>
              <a:t>Образец заголовка</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smtClean="0"/>
              <a:t>Образец текста</a:t>
            </a:r>
          </a:p>
        </p:txBody>
      </p:sp>
      <p:sp>
        <p:nvSpPr>
          <p:cNvPr id="5" name="Date Placeholder 4"/>
          <p:cNvSpPr>
            <a:spLocks noGrp="1"/>
          </p:cNvSpPr>
          <p:nvPr>
            <p:ph type="dt" sz="half" idx="10"/>
          </p:nvPr>
        </p:nvSpPr>
        <p:spPr/>
        <p:txBody>
          <a:bodyPr/>
          <a:lstStyle/>
          <a:p>
            <a:fld id="{E331444B-B92B-4E27-8C94-BB93EAF5CB18}" type="datetimeFigureOut">
              <a:rPr lang="en-US" smtClean="0"/>
              <a:t>2/24/2020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33362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ru-RU" smtClean="0"/>
              <a:t>Образец заголовка</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u-RU" smtClean="0"/>
              <a:t>Вставка рисунка</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smtClean="0"/>
              <a:t>Образец текста</a:t>
            </a:r>
          </a:p>
        </p:txBody>
      </p:sp>
      <p:sp>
        <p:nvSpPr>
          <p:cNvPr id="5" name="Date Placeholder 4"/>
          <p:cNvSpPr>
            <a:spLocks noGrp="1"/>
          </p:cNvSpPr>
          <p:nvPr>
            <p:ph type="dt" sz="half" idx="10"/>
          </p:nvPr>
        </p:nvSpPr>
        <p:spPr/>
        <p:txBody>
          <a:bodyPr/>
          <a:lstStyle/>
          <a:p>
            <a:fld id="{363EFA5E-FA76-400D-B3DC-F0BA90E6D107}" type="datetimeFigureOut">
              <a:rPr lang="en-US" smtClean="0"/>
              <a:t>2/24/2020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89700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Панорамная фотография с подписью">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ru-RU" smtClean="0"/>
              <a:t>Образец заголовка</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u-RU" smtClean="0"/>
              <a:t>Вставка рисунка</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smtClean="0"/>
              <a:t>Образец текста</a:t>
            </a:r>
          </a:p>
        </p:txBody>
      </p:sp>
      <p:sp>
        <p:nvSpPr>
          <p:cNvPr id="5" name="Date Placeholder 4"/>
          <p:cNvSpPr>
            <a:spLocks noGrp="1"/>
          </p:cNvSpPr>
          <p:nvPr>
            <p:ph type="dt" sz="half" idx="10"/>
          </p:nvPr>
        </p:nvSpPr>
        <p:spPr/>
        <p:txBody>
          <a:bodyPr/>
          <a:lstStyle/>
          <a:p>
            <a:fld id="{9D6E9DEC-419B-4CC5-A080-3B06BD5A8291}" type="datetimeFigureOut">
              <a:rPr lang="en-US" smtClean="0"/>
              <a:t>2/24/2020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252552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Заголовок и подпись">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ru-RU" smtClean="0"/>
              <a:t>Образец заголовка</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smtClean="0"/>
              <a:t>Образец текста</a:t>
            </a:r>
          </a:p>
        </p:txBody>
      </p:sp>
      <p:sp>
        <p:nvSpPr>
          <p:cNvPr id="5" name="Date Placeholder 4"/>
          <p:cNvSpPr>
            <a:spLocks noGrp="1"/>
          </p:cNvSpPr>
          <p:nvPr>
            <p:ph type="dt" sz="half" idx="10"/>
          </p:nvPr>
        </p:nvSpPr>
        <p:spPr/>
        <p:txBody>
          <a:bodyPr/>
          <a:lstStyle/>
          <a:p>
            <a:fld id="{9D6E9DEC-419B-4CC5-A080-3B06BD5A8291}" type="datetimeFigureOut">
              <a:rPr lang="en-US" smtClean="0"/>
              <a:t>2/24/2020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1760734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Цитата с подписью">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ru-RU" smtClean="0"/>
              <a:t>Образец заголовка</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smtClean="0"/>
              <a:t>Образец текста</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smtClean="0"/>
              <a:t>Образец текста</a:t>
            </a:r>
          </a:p>
        </p:txBody>
      </p:sp>
      <p:sp>
        <p:nvSpPr>
          <p:cNvPr id="5" name="Date Placeholder 4"/>
          <p:cNvSpPr>
            <a:spLocks noGrp="1"/>
          </p:cNvSpPr>
          <p:nvPr>
            <p:ph type="dt" sz="half" idx="10"/>
          </p:nvPr>
        </p:nvSpPr>
        <p:spPr/>
        <p:txBody>
          <a:bodyPr/>
          <a:lstStyle/>
          <a:p>
            <a:fld id="{9D6E9DEC-419B-4CC5-A080-3B06BD5A8291}" type="datetimeFigureOut">
              <a:rPr lang="en-US" smtClean="0"/>
              <a:t>2/24/2020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pPr/>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6995052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Карточка имени">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ru-RU" smtClean="0"/>
              <a:t>Образец заголовка</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smtClean="0"/>
              <a:t>Образец текста</a:t>
            </a:r>
          </a:p>
        </p:txBody>
      </p:sp>
      <p:sp>
        <p:nvSpPr>
          <p:cNvPr id="5" name="Date Placeholder 4"/>
          <p:cNvSpPr>
            <a:spLocks noGrp="1"/>
          </p:cNvSpPr>
          <p:nvPr>
            <p:ph type="dt" sz="half" idx="10"/>
          </p:nvPr>
        </p:nvSpPr>
        <p:spPr/>
        <p:txBody>
          <a:bodyPr/>
          <a:lstStyle/>
          <a:p>
            <a:fld id="{9D6E9DEC-419B-4CC5-A080-3B06BD5A8291}" type="datetimeFigureOut">
              <a:rPr lang="en-US" smtClean="0"/>
              <a:t>2/24/2020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367770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Три колонки">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ru-RU" smtClean="0"/>
              <a:t>Образец заголовка</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3" name="Date Placeholder 2"/>
          <p:cNvSpPr>
            <a:spLocks noGrp="1"/>
          </p:cNvSpPr>
          <p:nvPr>
            <p:ph type="dt" sz="half" idx="10"/>
          </p:nvPr>
        </p:nvSpPr>
        <p:spPr/>
        <p:txBody>
          <a:bodyPr/>
          <a:lstStyle/>
          <a:p>
            <a:fld id="{9D6E9DEC-419B-4CC5-A080-3B06BD5A8291}" type="datetimeFigureOut">
              <a:rPr lang="en-US" smtClean="0"/>
              <a:t>2/24/2020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6989665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Столбец с тремя рисунками">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ru-RU" smtClean="0"/>
              <a:t>Образец заголовка</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smtClean="0"/>
              <a:t>Вставка рисунка</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smtClean="0"/>
              <a:t>Вставка рисунка</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smtClean="0"/>
              <a:t>Вставка рисунка</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3" name="Date Placeholder 2"/>
          <p:cNvSpPr>
            <a:spLocks noGrp="1"/>
          </p:cNvSpPr>
          <p:nvPr>
            <p:ph type="dt" sz="half" idx="10"/>
          </p:nvPr>
        </p:nvSpPr>
        <p:spPr/>
        <p:txBody>
          <a:bodyPr/>
          <a:lstStyle/>
          <a:p>
            <a:fld id="{9D6E9DEC-419B-4CC5-A080-3B06BD5A8291}" type="datetimeFigureOut">
              <a:rPr lang="en-US" smtClean="0"/>
              <a:t>2/24/2020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5504569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ru-RU" smtClean="0"/>
              <a:t>Образец заголовка</a:t>
            </a:r>
            <a:endParaRPr lang="en-US" dirty="0"/>
          </a:p>
        </p:txBody>
      </p:sp>
      <p:sp>
        <p:nvSpPr>
          <p:cNvPr id="3" name="Vertical Text Placeholder 2"/>
          <p:cNvSpPr>
            <a:spLocks noGrp="1"/>
          </p:cNvSpPr>
          <p:nvPr>
            <p:ph type="body" orient="vert" idx="1"/>
          </p:nvPr>
        </p:nvSpPr>
        <p:spPr/>
        <p:txBody>
          <a:bodyPr vert="eaVe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47702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ru-RU" smtClean="0"/>
              <a:t>Образец заголовка</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smtClean="0"/>
              <a:t>2/24/2020</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00579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ru-RU" smtClean="0"/>
              <a:t>Образец заголовка</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smtClean="0"/>
              <a:t>2/24/2020</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49088251"/>
      </p:ext>
    </p:extLst>
  </p:cSld>
  <p:clrMap bg1="dk1" tx1="lt1" bg2="dk2" tx2="lt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9" Type="http://schemas.microsoft.com/office/2007/relationships/hdphoto" Target="../media/hdphoto1.wdp"/></Relationships>
</file>

<file path=ppt/slides/_rels/slide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Подзаголовок 2"/>
          <p:cNvSpPr>
            <a:spLocks noGrp="1"/>
          </p:cNvSpPr>
          <p:nvPr>
            <p:ph type="subTitle" idx="1"/>
          </p:nvPr>
        </p:nvSpPr>
        <p:spPr>
          <a:xfrm>
            <a:off x="1625600" y="646202"/>
            <a:ext cx="10213473" cy="1117687"/>
          </a:xfrm>
        </p:spPr>
        <p:txBody>
          <a:bodyPr>
            <a:noAutofit/>
          </a:bodyPr>
          <a:lstStyle/>
          <a:p>
            <a:r>
              <a:rPr lang="ru-RU" sz="1600" dirty="0"/>
              <a:t> Акуленко Артем Дмитриевич</a:t>
            </a:r>
          </a:p>
          <a:p>
            <a:r>
              <a:rPr lang="ru-RU" sz="1600" dirty="0" smtClean="0"/>
              <a:t>Руководитель</a:t>
            </a:r>
            <a:r>
              <a:rPr lang="ru-RU" sz="1600" dirty="0"/>
              <a:t>: </a:t>
            </a:r>
            <a:r>
              <a:rPr lang="ru-RU" sz="1600" dirty="0" err="1"/>
              <a:t>Тышковская</a:t>
            </a:r>
            <a:r>
              <a:rPr lang="ru-RU" sz="1600" dirty="0"/>
              <a:t> Ирина Алексеевна</a:t>
            </a:r>
          </a:p>
          <a:p>
            <a:r>
              <a:rPr lang="ru-RU" sz="1600" dirty="0"/>
              <a:t>                                                                                учитель русского языка и  литературы</a:t>
            </a:r>
          </a:p>
          <a:p>
            <a:r>
              <a:rPr lang="ru-RU" sz="1600" dirty="0"/>
              <a:t>                                                                                                                      </a:t>
            </a:r>
            <a:endParaRPr lang="ru-RU" sz="1600" dirty="0" smtClean="0"/>
          </a:p>
          <a:p>
            <a:endParaRPr lang="ru-RU" sz="1600" dirty="0"/>
          </a:p>
          <a:p>
            <a:endParaRPr lang="ru-RU" sz="1600" dirty="0" smtClean="0"/>
          </a:p>
          <a:p>
            <a:endParaRPr lang="ru-RU" sz="1600" dirty="0"/>
          </a:p>
          <a:p>
            <a:endParaRPr lang="ru-RU" sz="1600" dirty="0" smtClean="0"/>
          </a:p>
          <a:p>
            <a:endParaRPr lang="ru-RU" sz="1600" dirty="0"/>
          </a:p>
          <a:p>
            <a:endParaRPr lang="ru-RU" sz="1600" dirty="0" smtClean="0"/>
          </a:p>
          <a:p>
            <a:r>
              <a:rPr lang="ru-RU" sz="1600" dirty="0" smtClean="0"/>
              <a:t> </a:t>
            </a:r>
          </a:p>
          <a:p>
            <a:r>
              <a:rPr lang="ru-RU" sz="1600" dirty="0" smtClean="0"/>
              <a:t> </a:t>
            </a:r>
            <a:r>
              <a:rPr lang="ru-RU" sz="1600" dirty="0"/>
              <a:t>Страна: Россия</a:t>
            </a:r>
          </a:p>
          <a:p>
            <a:r>
              <a:rPr lang="ru-RU" sz="1600" dirty="0"/>
              <a:t>                                                                                                               Московская область</a:t>
            </a:r>
          </a:p>
          <a:p>
            <a:r>
              <a:rPr lang="ru-RU" sz="1600" dirty="0"/>
              <a:t>                                                                                       Наро-фоминский городской округ</a:t>
            </a:r>
          </a:p>
          <a:p>
            <a:r>
              <a:rPr lang="ru-RU" sz="1600" dirty="0"/>
              <a:t>                                                                                                        поселок Новая Ольховка</a:t>
            </a:r>
          </a:p>
          <a:p>
            <a:r>
              <a:rPr lang="ru-RU" sz="1600" dirty="0"/>
              <a:t>                                                                                              МБОУ Ново-Ольховская СОШ</a:t>
            </a:r>
          </a:p>
          <a:p>
            <a:r>
              <a:rPr lang="ru-RU" sz="1600" dirty="0"/>
              <a:t>                                                                                                                                      6 класс</a:t>
            </a:r>
          </a:p>
          <a:p>
            <a:endParaRPr lang="ru-RU" sz="1600" dirty="0"/>
          </a:p>
        </p:txBody>
      </p:sp>
      <p:pic>
        <p:nvPicPr>
          <p:cNvPr id="4" name="Рисунок 3"/>
          <p:cNvPicPr>
            <a:picLocks noChangeAspect="1"/>
          </p:cNvPicPr>
          <p:nvPr/>
        </p:nvPicPr>
        <p:blipFill>
          <a:blip r:embed="rId2"/>
          <a:stretch>
            <a:fillRect/>
          </a:stretch>
        </p:blipFill>
        <p:spPr>
          <a:xfrm>
            <a:off x="625248" y="1129170"/>
            <a:ext cx="5761219" cy="384081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5" name="Прямоугольник 4"/>
          <p:cNvSpPr/>
          <p:nvPr/>
        </p:nvSpPr>
        <p:spPr>
          <a:xfrm>
            <a:off x="5458120" y="2939055"/>
            <a:ext cx="6645427" cy="1200329"/>
          </a:xfrm>
          <a:prstGeom prst="rect">
            <a:avLst/>
          </a:prstGeom>
          <a:noFill/>
        </p:spPr>
        <p:txBody>
          <a:bodyPr wrap="square" lIns="91440" tIns="45720" rIns="91440" bIns="45720">
            <a:spAutoFit/>
          </a:bodyPr>
          <a:lstStyle/>
          <a:p>
            <a:pPr algn="ctr"/>
            <a:r>
              <a:rPr lang="ru-RU" sz="3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«Мы родом не из детства- из войны!»</a:t>
            </a:r>
          </a:p>
        </p:txBody>
      </p:sp>
    </p:spTree>
    <p:extLst>
      <p:ext uri="{BB962C8B-B14F-4D97-AF65-F5344CB8AC3E}">
        <p14:creationId xmlns:p14="http://schemas.microsoft.com/office/powerpoint/2010/main" val="19553470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00789" y="1347538"/>
            <a:ext cx="10533648" cy="4969042"/>
          </a:xfrm>
        </p:spPr>
        <p:txBody>
          <a:bodyPr>
            <a:noAutofit/>
          </a:bodyPr>
          <a:lstStyle/>
          <a:p>
            <a:r>
              <a:rPr lang="ru-RU" sz="2000" dirty="0" smtClean="0"/>
              <a:t>Сравнивая своё безоблачное детство с детством детей военной поры, я хочу показать своим одноклассникам , что война – это страшное зло, которое принесло много страданий не только взрослому населению нашей страны, но и детям.</a:t>
            </a:r>
            <a:r>
              <a:rPr lang="en-US" sz="2000" dirty="0" smtClean="0"/>
              <a:t/>
            </a:r>
            <a:br>
              <a:rPr lang="en-US" sz="2000" dirty="0" smtClean="0"/>
            </a:br>
            <a:r>
              <a:rPr lang="en-US" sz="2000" dirty="0" smtClean="0"/>
              <a:t/>
            </a:r>
            <a:br>
              <a:rPr lang="en-US" sz="2000" dirty="0" smtClean="0"/>
            </a:br>
            <a:r>
              <a:rPr lang="en-US" sz="2000" dirty="0" smtClean="0"/>
              <a:t>                                              </a:t>
            </a:r>
            <a:r>
              <a:rPr lang="ru-RU" sz="28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Цель исследования: </a:t>
            </a:r>
            <a:br>
              <a:rPr lang="ru-RU" sz="28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r>
              <a:rPr lang="en-US" sz="2000" dirty="0" smtClean="0"/>
              <a:t/>
            </a:r>
            <a:br>
              <a:rPr lang="en-US" sz="2000" dirty="0" smtClean="0"/>
            </a:br>
            <a:r>
              <a:rPr lang="ru-RU" sz="2000" dirty="0"/>
              <a:t>И</a:t>
            </a:r>
            <a:r>
              <a:rPr lang="ru-RU" sz="2000" dirty="0" smtClean="0"/>
              <a:t>зучить документы нашего государства о  статусе «Дети войны» и «Несовершеннолетние узники фашизма», исследовать литературу, которая касается детей военного времени. Поговорить с родственниками, которые в детстве пережили немецкую оккупацию. Доказать на   их примере, что они так и не узнали настоящего счастливого детства, но преодолев все трудности стали хорошими людьми, которые трудились на благо нашей Родины. Именно  эти люди являются для нашего поколения образцом для подражания.</a:t>
            </a:r>
            <a:br>
              <a:rPr lang="ru-RU" sz="2000" dirty="0" smtClean="0"/>
            </a:br>
            <a:r>
              <a:rPr lang="ru-RU" sz="2000" dirty="0" smtClean="0"/>
              <a:t>Ради того, чтобы никогда не повторялась эта Война, надо рассказывать о них, надо сохранять « Память поколений».</a:t>
            </a:r>
            <a:br>
              <a:rPr lang="ru-RU" sz="2000" dirty="0" smtClean="0"/>
            </a:br>
            <a:endParaRPr lang="ru-RU" sz="2000" dirty="0"/>
          </a:p>
        </p:txBody>
      </p:sp>
      <p:sp>
        <p:nvSpPr>
          <p:cNvPr id="4" name="Прямоугольник 3"/>
          <p:cNvSpPr/>
          <p:nvPr/>
        </p:nvSpPr>
        <p:spPr>
          <a:xfrm>
            <a:off x="240632" y="691816"/>
            <a:ext cx="9667373" cy="954107"/>
          </a:xfrm>
          <a:prstGeom prst="rect">
            <a:avLst/>
          </a:prstGeom>
          <a:noFill/>
        </p:spPr>
        <p:txBody>
          <a:bodyPr wrap="square" lIns="91440" tIns="45720" rIns="91440" bIns="45720">
            <a:spAutoFit/>
          </a:bodyPr>
          <a:lstStyle/>
          <a:p>
            <a:pPr algn="ctr"/>
            <a:r>
              <a:rPr lang="en-US" sz="28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ru-RU" sz="28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Проблема исследования.</a:t>
            </a:r>
            <a:br>
              <a:rPr lang="ru-RU" sz="28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endParaRPr lang="ru-RU" sz="28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3868668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680321" y="276726"/>
            <a:ext cx="9997705" cy="6063916"/>
          </a:xfrm>
        </p:spPr>
        <p:txBody>
          <a:bodyPr>
            <a:normAutofit/>
          </a:bodyPr>
          <a:lstStyle/>
          <a:p>
            <a:r>
              <a:rPr lang="ru-RU" sz="28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Объект </a:t>
            </a:r>
            <a:r>
              <a:rPr lang="ru-RU" sz="28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исследования:</a:t>
            </a:r>
            <a:r>
              <a:rPr lang="ru-RU" sz="28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r>
            <a:br>
              <a:rPr lang="ru-RU" sz="28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r>
              <a:rPr lang="ru-RU" dirty="0"/>
              <a:t/>
            </a:r>
            <a:br>
              <a:rPr lang="ru-RU" dirty="0"/>
            </a:br>
            <a:r>
              <a:rPr lang="ru-RU" sz="2200" dirty="0"/>
              <a:t>События Великой Отечественной войны периода оккупации на территории Брянской и Калужской области</a:t>
            </a:r>
            <a:r>
              <a:rPr lang="ru-RU" sz="2200" dirty="0" smtClean="0"/>
              <a:t>.</a:t>
            </a:r>
            <a:br>
              <a:rPr lang="ru-RU" sz="2200" dirty="0" smtClean="0"/>
            </a:br>
            <a:r>
              <a:rPr lang="ru-RU" dirty="0"/>
              <a:t/>
            </a:r>
            <a:br>
              <a:rPr lang="ru-RU" dirty="0"/>
            </a:br>
            <a:r>
              <a:rPr lang="ru-RU" dirty="0" smtClean="0"/>
              <a:t>                  </a:t>
            </a:r>
            <a:r>
              <a:rPr lang="ru-RU" sz="28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Предмет </a:t>
            </a:r>
            <a:r>
              <a:rPr lang="ru-RU" sz="28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исследования:</a:t>
            </a:r>
            <a:r>
              <a:rPr lang="ru-RU"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r>
            <a:br>
              <a:rPr lang="ru-RU"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r>
              <a:rPr lang="ru-RU" dirty="0"/>
              <a:t/>
            </a:r>
            <a:br>
              <a:rPr lang="ru-RU" dirty="0"/>
            </a:br>
            <a:r>
              <a:rPr lang="ru-RU" sz="2000" dirty="0"/>
              <a:t>Изучить условия жизни детей военного времени  в период оккупации и  их вклад в дело борьбы с фашизмом.</a:t>
            </a:r>
            <a:br>
              <a:rPr lang="ru-RU" sz="2000" dirty="0"/>
            </a:br>
            <a:r>
              <a:rPr lang="ru-RU" sz="2000" dirty="0" smtClean="0"/>
              <a:t> </a:t>
            </a:r>
            <a:endParaRPr lang="ru-RU" sz="2000" dirty="0"/>
          </a:p>
        </p:txBody>
      </p:sp>
    </p:spTree>
    <p:extLst>
      <p:ext uri="{BB962C8B-B14F-4D97-AF65-F5344CB8AC3E}">
        <p14:creationId xmlns:p14="http://schemas.microsoft.com/office/powerpoint/2010/main" val="17677728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680321" y="366963"/>
            <a:ext cx="9613861" cy="1467203"/>
          </a:xfrm>
        </p:spPr>
        <p:txBody>
          <a:bodyPr>
            <a:normAutofit fontScale="90000"/>
          </a:bodyPr>
          <a:lstStyle/>
          <a:p>
            <a:r>
              <a:rPr lang="ru-RU" sz="28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br>
              <a:rPr lang="ru-RU" sz="28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r>
              <a:rPr lang="ru-RU" sz="28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r>
            <a:br>
              <a:rPr lang="ru-RU" sz="28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r>
              <a:rPr lang="ru-RU" sz="28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Задачи </a:t>
            </a:r>
            <a:r>
              <a:rPr lang="ru-RU" sz="28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работы:</a:t>
            </a:r>
            <a:br>
              <a:rPr lang="ru-RU" sz="28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endParaRPr lang="ru-RU" sz="2800" dirty="0"/>
          </a:p>
        </p:txBody>
      </p:sp>
      <p:sp>
        <p:nvSpPr>
          <p:cNvPr id="3" name="Объект 2"/>
          <p:cNvSpPr>
            <a:spLocks noGrp="1"/>
          </p:cNvSpPr>
          <p:nvPr>
            <p:ph idx="1"/>
          </p:nvPr>
        </p:nvSpPr>
        <p:spPr>
          <a:xfrm>
            <a:off x="680321" y="2947737"/>
            <a:ext cx="9979658" cy="2988452"/>
          </a:xfrm>
        </p:spPr>
        <p:txBody>
          <a:bodyPr/>
          <a:lstStyle/>
          <a:p>
            <a:r>
              <a:rPr lang="ru-RU" sz="2000" dirty="0" smtClean="0"/>
              <a:t>Изучить </a:t>
            </a:r>
            <a:r>
              <a:rPr lang="ru-RU" sz="2000" dirty="0"/>
              <a:t>материалы семейного архива, художественную литературу 0 детях войны.</a:t>
            </a:r>
          </a:p>
          <a:p>
            <a:r>
              <a:rPr lang="ru-RU" sz="2000" dirty="0" smtClean="0"/>
              <a:t> </a:t>
            </a:r>
            <a:r>
              <a:rPr lang="ru-RU" sz="2000" dirty="0"/>
              <a:t>Взять интервью у людей, которые в годы войны были детьми.</a:t>
            </a:r>
          </a:p>
          <a:p>
            <a:r>
              <a:rPr lang="ru-RU" sz="2000" dirty="0" smtClean="0"/>
              <a:t>Рассказать </a:t>
            </a:r>
            <a:r>
              <a:rPr lang="ru-RU" sz="2000" dirty="0"/>
              <a:t>одноклассникам о жизни детей в оккупационный период.</a:t>
            </a:r>
          </a:p>
          <a:p>
            <a:r>
              <a:rPr lang="ru-RU" sz="2000" dirty="0" smtClean="0"/>
              <a:t>Научить </a:t>
            </a:r>
            <a:r>
              <a:rPr lang="ru-RU" sz="2000" dirty="0"/>
              <a:t>уважать и почитать старшее поколение, прошедшее ужасы войны.</a:t>
            </a:r>
          </a:p>
          <a:p>
            <a:endParaRPr lang="ru-RU" dirty="0"/>
          </a:p>
        </p:txBody>
      </p:sp>
    </p:spTree>
    <p:extLst>
      <p:ext uri="{BB962C8B-B14F-4D97-AF65-F5344CB8AC3E}">
        <p14:creationId xmlns:p14="http://schemas.microsoft.com/office/powerpoint/2010/main" val="27787879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Объект 3"/>
          <p:cNvPicPr>
            <a:picLocks noGrp="1" noChangeAspect="1"/>
          </p:cNvPicPr>
          <p:nvPr>
            <p:ph idx="1"/>
          </p:nvPr>
        </p:nvPicPr>
        <p:blipFill>
          <a:blip r:embed="rId2"/>
          <a:stretch>
            <a:fillRect/>
          </a:stretch>
        </p:blipFill>
        <p:spPr>
          <a:xfrm>
            <a:off x="801207" y="2458314"/>
            <a:ext cx="5894367" cy="379946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Заголовок 1"/>
          <p:cNvSpPr>
            <a:spLocks noGrp="1"/>
          </p:cNvSpPr>
          <p:nvPr>
            <p:ph type="title"/>
          </p:nvPr>
        </p:nvSpPr>
        <p:spPr>
          <a:xfrm>
            <a:off x="360948" y="691816"/>
            <a:ext cx="10527631" cy="1509963"/>
          </a:xfrm>
        </p:spPr>
        <p:txBody>
          <a:bodyPr>
            <a:normAutofit fontScale="90000"/>
          </a:bodyPr>
          <a:lstStyle/>
          <a:p>
            <a:r>
              <a:rPr lang="ru-RU"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Исследование документов РФ о статусе </a:t>
            </a:r>
            <a:br>
              <a:rPr lang="ru-RU"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r>
              <a:rPr lang="ru-RU"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«Дети войны» и  «Малолетние узники фашизма»</a:t>
            </a:r>
            <a:br>
              <a:rPr lang="ru-RU"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endParaRPr lang="ru-RU" dirty="0"/>
          </a:p>
        </p:txBody>
      </p:sp>
      <p:sp>
        <p:nvSpPr>
          <p:cNvPr id="12" name="Прямоугольник 11"/>
          <p:cNvSpPr/>
          <p:nvPr/>
        </p:nvSpPr>
        <p:spPr>
          <a:xfrm rot="470505">
            <a:off x="6324435" y="2563382"/>
            <a:ext cx="6096000" cy="3447098"/>
          </a:xfrm>
          <a:prstGeom prst="rect">
            <a:avLst/>
          </a:prstGeom>
        </p:spPr>
        <p:txBody>
          <a:bodyPr>
            <a:spAutoFit/>
          </a:bodyPr>
          <a:lstStyle/>
          <a:p>
            <a:pPr algn="ctr"/>
            <a:r>
              <a:rPr lang="ru-RU" sz="2000" i="1" dirty="0"/>
              <a:t>Играют дети всей земли в войну,</a:t>
            </a:r>
          </a:p>
          <a:p>
            <a:pPr algn="ctr"/>
            <a:r>
              <a:rPr lang="ru-RU" sz="2000" i="1" dirty="0"/>
              <a:t>Но разве о войне мечтают дети?</a:t>
            </a:r>
          </a:p>
          <a:p>
            <a:pPr algn="ctr"/>
            <a:r>
              <a:rPr lang="ru-RU" sz="2000" i="1" dirty="0"/>
              <a:t>Пусть только смех взрывает тишину</a:t>
            </a:r>
          </a:p>
          <a:p>
            <a:pPr algn="ctr"/>
            <a:r>
              <a:rPr lang="ru-RU" sz="2000" i="1" dirty="0"/>
              <a:t>На радостной безоблачной планете!</a:t>
            </a:r>
          </a:p>
          <a:p>
            <a:pPr algn="ctr"/>
            <a:r>
              <a:rPr lang="ru-RU" sz="2000" i="1" dirty="0"/>
              <a:t>Над вьюгами и стужами седыми</a:t>
            </a:r>
          </a:p>
          <a:p>
            <a:pPr algn="ctr"/>
            <a:r>
              <a:rPr lang="ru-RU" sz="2000" i="1" dirty="0"/>
              <a:t>Вновь торжествует юная весна</a:t>
            </a:r>
          </a:p>
          <a:p>
            <a:pPr algn="ctr"/>
            <a:r>
              <a:rPr lang="ru-RU" sz="2000" i="1" dirty="0"/>
              <a:t>И как огонь с водой</a:t>
            </a:r>
          </a:p>
          <a:p>
            <a:pPr algn="ctr"/>
            <a:r>
              <a:rPr lang="ru-RU" sz="2000" i="1" dirty="0"/>
              <a:t>Несовместимы,</a:t>
            </a:r>
          </a:p>
          <a:p>
            <a:pPr algn="ctr"/>
            <a:r>
              <a:rPr lang="ru-RU" sz="2000" i="1" dirty="0"/>
              <a:t>Несовместимы</a:t>
            </a:r>
          </a:p>
          <a:p>
            <a:pPr algn="ctr"/>
            <a:r>
              <a:rPr lang="ru-RU" sz="2000" i="1" dirty="0"/>
              <a:t>Дети и война!</a:t>
            </a:r>
          </a:p>
          <a:p>
            <a:endParaRPr lang="ru-RU" i="1" dirty="0"/>
          </a:p>
        </p:txBody>
      </p:sp>
    </p:spTree>
    <p:extLst>
      <p:ext uri="{BB962C8B-B14F-4D97-AF65-F5344CB8AC3E}">
        <p14:creationId xmlns:p14="http://schemas.microsoft.com/office/powerpoint/2010/main" val="40847397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73516" y="1066048"/>
            <a:ext cx="9613861" cy="6519861"/>
          </a:xfrm>
        </p:spPr>
        <p:txBody>
          <a:bodyPr>
            <a:noAutofit/>
          </a:bodyPr>
          <a:lstStyle/>
          <a:p>
            <a:r>
              <a:rPr lang="ru-RU" sz="1600" dirty="0" smtClean="0"/>
              <a:t>Настоящий </a:t>
            </a:r>
            <a:r>
              <a:rPr lang="ru-RU" sz="1600" dirty="0"/>
              <a:t>Федеральный закон устанавливает правовые гарантии социальной защиты детей войны в Российской Федерации в целях создания условий, обеспечивающих им достойную жизнь, активную деятельность, почет и уважение в обществе.</a:t>
            </a:r>
            <a:br>
              <a:rPr lang="ru-RU" sz="1600" dirty="0"/>
            </a:br>
            <a:r>
              <a:rPr lang="ru-RU" sz="1600" dirty="0"/>
              <a:t>Глава I. ОБЩИЕ ПОЛОЖЕНИЯ</a:t>
            </a:r>
            <a:br>
              <a:rPr lang="ru-RU" sz="1600" dirty="0"/>
            </a:br>
            <a:r>
              <a:rPr lang="ru-RU" sz="1600" dirty="0"/>
              <a:t>Статья 1. Категория детей войны</a:t>
            </a:r>
            <a:br>
              <a:rPr lang="ru-RU" sz="1600" dirty="0"/>
            </a:br>
            <a:r>
              <a:rPr lang="ru-RU" sz="1600" dirty="0" smtClean="0"/>
              <a:t>Статья </a:t>
            </a:r>
            <a:r>
              <a:rPr lang="ru-RU" sz="1600" dirty="0"/>
              <a:t>2. Государственная политика в отношении детей войны</a:t>
            </a:r>
            <a:br>
              <a:rPr lang="ru-RU" sz="1600" dirty="0"/>
            </a:br>
            <a:r>
              <a:rPr lang="ru-RU" sz="1600" dirty="0" smtClean="0"/>
              <a:t>Статья </a:t>
            </a:r>
            <a:r>
              <a:rPr lang="ru-RU" sz="1600" dirty="0"/>
              <a:t>3. Организационные основы реализации функций органов государственной власти по делам детей войны</a:t>
            </a:r>
            <a:br>
              <a:rPr lang="ru-RU" sz="1600" dirty="0"/>
            </a:br>
            <a:r>
              <a:rPr lang="ru-RU" sz="1600" dirty="0" smtClean="0"/>
              <a:t>Статья </a:t>
            </a:r>
            <a:r>
              <a:rPr lang="ru-RU" sz="1600" dirty="0"/>
              <a:t>4. Расходные обязательства по социальной защите и социальной поддержке детей войны</a:t>
            </a:r>
            <a:br>
              <a:rPr lang="ru-RU" sz="1600" dirty="0"/>
            </a:br>
            <a:r>
              <a:rPr lang="ru-RU" sz="1600" dirty="0" smtClean="0"/>
              <a:t>обязательствами </a:t>
            </a:r>
            <a:r>
              <a:rPr lang="ru-RU" sz="1600" dirty="0"/>
              <a:t>субъектов Российской Федерации.</a:t>
            </a:r>
            <a:br>
              <a:rPr lang="ru-RU" sz="1600" dirty="0"/>
            </a:br>
            <a:r>
              <a:rPr lang="ru-RU" sz="1600" dirty="0"/>
              <a:t>Статья 5. Законодательство Российской Федерации о детях войны</a:t>
            </a:r>
            <a:br>
              <a:rPr lang="ru-RU" sz="1600" dirty="0"/>
            </a:br>
            <a:r>
              <a:rPr lang="ru-RU" sz="1600" dirty="0" smtClean="0"/>
              <a:t>Статья </a:t>
            </a:r>
            <a:r>
              <a:rPr lang="ru-RU" sz="1600" dirty="0"/>
              <a:t>6. Сфера применения настоящего Федерального закона</a:t>
            </a:r>
            <a:br>
              <a:rPr lang="ru-RU" sz="1600" dirty="0"/>
            </a:br>
            <a:r>
              <a:rPr lang="ru-RU" sz="1600" dirty="0"/>
              <a:t>Настоящий Федеральный закон распространяется на граждан Российской Федерации, а также на постоянно проживающих на территории Российской Федерации, иностранных граждан, относящихся к категории детей войны, указанных в статье 1 настоящего Федерального закона. Меры социальной поддержки иностранных граждан, относящихся к категории детей войны, указанным в статье 7 настоящего Федерального закона, временно проживающих или временно пребывающих на территории Российской Федерации, определяются международными договорами Российской Федерации.</a:t>
            </a:r>
          </a:p>
        </p:txBody>
      </p:sp>
      <p:sp>
        <p:nvSpPr>
          <p:cNvPr id="4" name="Прямоугольник 3"/>
          <p:cNvSpPr/>
          <p:nvPr/>
        </p:nvSpPr>
        <p:spPr>
          <a:xfrm>
            <a:off x="586821" y="821650"/>
            <a:ext cx="9187249" cy="1200329"/>
          </a:xfrm>
          <a:prstGeom prst="rect">
            <a:avLst/>
          </a:prstGeom>
          <a:noFill/>
        </p:spPr>
        <p:txBody>
          <a:bodyPr wrap="square" lIns="91440" tIns="45720" rIns="91440" bIns="45720">
            <a:spAutoFit/>
          </a:bodyPr>
          <a:lstStyle/>
          <a:p>
            <a:pPr algn="ctr"/>
            <a:r>
              <a:rPr lang="ru-RU" sz="2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ПРОЕКТ ФЕДЕРАЛЬНЫЙ </a:t>
            </a:r>
            <a:r>
              <a:rPr lang="ru-RU" sz="2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ЗАКОН</a:t>
            </a:r>
            <a:br>
              <a:rPr lang="ru-RU" sz="2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r>
              <a:rPr lang="ru-RU" sz="2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«О </a:t>
            </a:r>
            <a:r>
              <a:rPr lang="ru-RU" sz="2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детях </a:t>
            </a:r>
            <a:r>
              <a:rPr lang="ru-RU" sz="2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войны»</a:t>
            </a:r>
            <a:r>
              <a:rPr lang="ru-RU" sz="2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r>
            <a:br>
              <a:rPr lang="ru-RU" sz="2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endParaRPr lang="ru-RU" sz="2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41127186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Прямоугольник 3"/>
          <p:cNvSpPr/>
          <p:nvPr/>
        </p:nvSpPr>
        <p:spPr>
          <a:xfrm>
            <a:off x="729900" y="966928"/>
            <a:ext cx="9514702" cy="523220"/>
          </a:xfrm>
          <a:prstGeom prst="rect">
            <a:avLst/>
          </a:prstGeom>
          <a:noFill/>
        </p:spPr>
        <p:txBody>
          <a:bodyPr wrap="square" lIns="91440" tIns="45720" rIns="91440" bIns="45720">
            <a:spAutoFit/>
          </a:bodyPr>
          <a:lstStyle/>
          <a:p>
            <a:pPr algn="ctr"/>
            <a:r>
              <a:rPr lang="ru-RU" sz="28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Исследование </a:t>
            </a:r>
            <a:r>
              <a:rPr lang="ru-RU" sz="28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произведений о военном детстве</a:t>
            </a:r>
            <a:r>
              <a:rPr lang="ru-RU" sz="28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p>
        </p:txBody>
      </p:sp>
      <p:sp>
        <p:nvSpPr>
          <p:cNvPr id="6" name="Прямоугольник 5"/>
          <p:cNvSpPr/>
          <p:nvPr/>
        </p:nvSpPr>
        <p:spPr>
          <a:xfrm>
            <a:off x="611659" y="3195936"/>
            <a:ext cx="4573951" cy="1569660"/>
          </a:xfrm>
          <a:prstGeom prst="rect">
            <a:avLst/>
          </a:prstGeom>
        </p:spPr>
        <p:txBody>
          <a:bodyPr wrap="square">
            <a:spAutoFit/>
          </a:bodyPr>
          <a:lstStyle/>
          <a:p>
            <a:r>
              <a:rPr lang="ru-RU" dirty="0"/>
              <a:t> </a:t>
            </a:r>
            <a:r>
              <a:rPr lang="ru-RU" sz="3200" i="1" dirty="0"/>
              <a:t>И память о войне </a:t>
            </a:r>
          </a:p>
          <a:p>
            <a:r>
              <a:rPr lang="ru-RU" sz="3200" i="1" dirty="0"/>
              <a:t>                                                                                                      Нам книга оживит.</a:t>
            </a:r>
          </a:p>
        </p:txBody>
      </p:sp>
      <p:pic>
        <p:nvPicPr>
          <p:cNvPr id="7" name="Рисунок 6"/>
          <p:cNvPicPr>
            <a:picLocks noChangeAspect="1"/>
          </p:cNvPicPr>
          <p:nvPr/>
        </p:nvPicPr>
        <p:blipFill>
          <a:blip r:embed="rId2"/>
          <a:stretch>
            <a:fillRect/>
          </a:stretch>
        </p:blipFill>
        <p:spPr>
          <a:xfrm>
            <a:off x="6242796" y="2438399"/>
            <a:ext cx="4445799" cy="3858853"/>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0877489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14389" y="576973"/>
            <a:ext cx="2422406" cy="944479"/>
          </a:xfrm>
        </p:spPr>
        <p:txBody>
          <a:bodyPr>
            <a:normAutofit/>
          </a:bodyPr>
          <a:lstStyle/>
          <a:p>
            <a:r>
              <a:rPr lang="ru-RU" sz="1800" dirty="0"/>
              <a:t>Юрий Герман </a:t>
            </a:r>
            <a:r>
              <a:rPr lang="ru-RU" sz="1800" dirty="0" smtClean="0"/>
              <a:t/>
            </a:r>
            <a:br>
              <a:rPr lang="ru-RU" sz="1800" dirty="0" smtClean="0"/>
            </a:br>
            <a:r>
              <a:rPr lang="ru-RU" sz="1800" dirty="0" smtClean="0"/>
              <a:t>«</a:t>
            </a:r>
            <a:r>
              <a:rPr lang="ru-RU" sz="1800" dirty="0"/>
              <a:t>Вот как это было».</a:t>
            </a:r>
          </a:p>
        </p:txBody>
      </p:sp>
      <p:pic>
        <p:nvPicPr>
          <p:cNvPr id="4" name="Рисунок 3"/>
          <p:cNvPicPr>
            <a:picLocks noChangeAspect="1"/>
          </p:cNvPicPr>
          <p:nvPr/>
        </p:nvPicPr>
        <p:blipFill>
          <a:blip r:embed="rId2"/>
          <a:stretch>
            <a:fillRect/>
          </a:stretch>
        </p:blipFill>
        <p:spPr>
          <a:xfrm>
            <a:off x="3722641" y="1521452"/>
            <a:ext cx="1944793" cy="2627604"/>
          </a:xfrm>
          <a:prstGeom prst="rect">
            <a:avLst/>
          </a:prstGeom>
        </p:spPr>
      </p:pic>
      <p:sp>
        <p:nvSpPr>
          <p:cNvPr id="5" name="Прямоугольник 4"/>
          <p:cNvSpPr/>
          <p:nvPr/>
        </p:nvSpPr>
        <p:spPr>
          <a:xfrm>
            <a:off x="288316" y="2855521"/>
            <a:ext cx="2209800" cy="1200329"/>
          </a:xfrm>
          <a:prstGeom prst="rect">
            <a:avLst/>
          </a:prstGeom>
        </p:spPr>
        <p:txBody>
          <a:bodyPr wrap="square">
            <a:spAutoFit/>
          </a:bodyPr>
          <a:lstStyle/>
          <a:p>
            <a:r>
              <a:rPr lang="ru-RU" dirty="0"/>
              <a:t>Станислав </a:t>
            </a:r>
            <a:r>
              <a:rPr lang="ru-RU" dirty="0" err="1"/>
              <a:t>Олефир</a:t>
            </a:r>
            <a:r>
              <a:rPr lang="ru-RU" dirty="0"/>
              <a:t> «Когда я был маленьким, у            </a:t>
            </a:r>
            <a:r>
              <a:rPr lang="ru-RU" dirty="0" smtClean="0"/>
              <a:t>                                                                                                  нас </a:t>
            </a:r>
            <a:r>
              <a:rPr lang="ru-RU" dirty="0"/>
              <a:t>была война».</a:t>
            </a:r>
          </a:p>
        </p:txBody>
      </p:sp>
      <p:pic>
        <p:nvPicPr>
          <p:cNvPr id="6" name="Рисунок 5"/>
          <p:cNvPicPr>
            <a:picLocks noChangeAspect="1"/>
          </p:cNvPicPr>
          <p:nvPr/>
        </p:nvPicPr>
        <p:blipFill>
          <a:blip r:embed="rId3"/>
          <a:stretch>
            <a:fillRect/>
          </a:stretch>
        </p:blipFill>
        <p:spPr>
          <a:xfrm>
            <a:off x="668040" y="365078"/>
            <a:ext cx="1634393" cy="2418286"/>
          </a:xfrm>
          <a:prstGeom prst="rect">
            <a:avLst/>
          </a:prstGeom>
        </p:spPr>
      </p:pic>
      <p:sp>
        <p:nvSpPr>
          <p:cNvPr id="9" name="Прямоугольник 8"/>
          <p:cNvSpPr/>
          <p:nvPr/>
        </p:nvSpPr>
        <p:spPr>
          <a:xfrm>
            <a:off x="6173968" y="3614203"/>
            <a:ext cx="3001879" cy="1477328"/>
          </a:xfrm>
          <a:prstGeom prst="rect">
            <a:avLst/>
          </a:prstGeom>
        </p:spPr>
        <p:txBody>
          <a:bodyPr wrap="square">
            <a:spAutoFit/>
          </a:bodyPr>
          <a:lstStyle/>
          <a:p>
            <a:pPr algn="ctr"/>
            <a:r>
              <a:rPr lang="ru-RU" dirty="0"/>
              <a:t> </a:t>
            </a:r>
            <a:r>
              <a:rPr lang="ru-RU" dirty="0" err="1"/>
              <a:t>Пожедаева</a:t>
            </a:r>
            <a:r>
              <a:rPr lang="ru-RU" dirty="0"/>
              <a:t> Людмила Васильевна. </a:t>
            </a:r>
            <a:endParaRPr lang="ru-RU" dirty="0" smtClean="0"/>
          </a:p>
          <a:p>
            <a:pPr algn="ctr"/>
            <a:r>
              <a:rPr lang="ru-RU" dirty="0" smtClean="0"/>
              <a:t>«</a:t>
            </a:r>
            <a:r>
              <a:rPr lang="ru-RU" dirty="0"/>
              <a:t>Война, блокада, я и </a:t>
            </a:r>
            <a:r>
              <a:rPr lang="ru-RU" dirty="0" smtClean="0"/>
              <a:t>                                    другие</a:t>
            </a:r>
            <a:r>
              <a:rPr lang="ru-RU" dirty="0"/>
              <a:t>. Мемуары ребенка войны».</a:t>
            </a:r>
          </a:p>
        </p:txBody>
      </p:sp>
      <p:pic>
        <p:nvPicPr>
          <p:cNvPr id="10" name="Рисунок 9"/>
          <p:cNvPicPr>
            <a:picLocks noChangeAspect="1"/>
          </p:cNvPicPr>
          <p:nvPr/>
        </p:nvPicPr>
        <p:blipFill>
          <a:blip r:embed="rId4"/>
          <a:stretch>
            <a:fillRect/>
          </a:stretch>
        </p:blipFill>
        <p:spPr>
          <a:xfrm>
            <a:off x="6873458" y="783069"/>
            <a:ext cx="1781744" cy="2672617"/>
          </a:xfrm>
          <a:prstGeom prst="rect">
            <a:avLst/>
          </a:prstGeom>
        </p:spPr>
      </p:pic>
      <p:pic>
        <p:nvPicPr>
          <p:cNvPr id="11" name="Рисунок 10"/>
          <p:cNvPicPr>
            <a:picLocks noChangeAspect="1"/>
          </p:cNvPicPr>
          <p:nvPr/>
        </p:nvPicPr>
        <p:blipFill>
          <a:blip r:embed="rId5"/>
          <a:stretch>
            <a:fillRect/>
          </a:stretch>
        </p:blipFill>
        <p:spPr>
          <a:xfrm>
            <a:off x="9003660" y="2329904"/>
            <a:ext cx="1322342" cy="2022963"/>
          </a:xfrm>
          <a:prstGeom prst="rect">
            <a:avLst/>
          </a:prstGeom>
        </p:spPr>
      </p:pic>
      <p:pic>
        <p:nvPicPr>
          <p:cNvPr id="12" name="Рисунок 11"/>
          <p:cNvPicPr>
            <a:picLocks noChangeAspect="1"/>
          </p:cNvPicPr>
          <p:nvPr/>
        </p:nvPicPr>
        <p:blipFill>
          <a:blip r:embed="rId6"/>
          <a:stretch>
            <a:fillRect/>
          </a:stretch>
        </p:blipFill>
        <p:spPr>
          <a:xfrm>
            <a:off x="10467272" y="365078"/>
            <a:ext cx="1542425" cy="2029174"/>
          </a:xfrm>
          <a:prstGeom prst="rect">
            <a:avLst/>
          </a:prstGeom>
        </p:spPr>
      </p:pic>
      <p:pic>
        <p:nvPicPr>
          <p:cNvPr id="13" name="Рисунок 12"/>
          <p:cNvPicPr>
            <a:picLocks noChangeAspect="1"/>
          </p:cNvPicPr>
          <p:nvPr/>
        </p:nvPicPr>
        <p:blipFill>
          <a:blip r:embed="rId7"/>
          <a:stretch>
            <a:fillRect/>
          </a:stretch>
        </p:blipFill>
        <p:spPr>
          <a:xfrm>
            <a:off x="9139810" y="4588661"/>
            <a:ext cx="2787271" cy="2202412"/>
          </a:xfrm>
          <a:prstGeom prst="rect">
            <a:avLst/>
          </a:prstGeom>
        </p:spPr>
      </p:pic>
      <p:sp>
        <p:nvSpPr>
          <p:cNvPr id="14" name="Прямоугольник 13"/>
          <p:cNvSpPr/>
          <p:nvPr/>
        </p:nvSpPr>
        <p:spPr>
          <a:xfrm>
            <a:off x="3534480" y="4825433"/>
            <a:ext cx="1660358" cy="1200329"/>
          </a:xfrm>
          <a:prstGeom prst="rect">
            <a:avLst/>
          </a:prstGeom>
        </p:spPr>
        <p:txBody>
          <a:bodyPr wrap="square">
            <a:spAutoFit/>
          </a:bodyPr>
          <a:lstStyle/>
          <a:p>
            <a:r>
              <a:rPr lang="ru-RU" dirty="0"/>
              <a:t>Светлана Алексиевич «Последние свидетели.»</a:t>
            </a:r>
          </a:p>
        </p:txBody>
      </p:sp>
      <p:pic>
        <p:nvPicPr>
          <p:cNvPr id="15" name="Рисунок 14"/>
          <p:cNvPicPr>
            <a:picLocks noChangeAspect="1"/>
          </p:cNvPicPr>
          <p:nvPr/>
        </p:nvPicPr>
        <p:blipFill rotWithShape="1">
          <a:blip r:embed="rId8">
            <a:extLst>
              <a:ext uri="{BEBA8EAE-BF5A-486C-A8C5-ECC9F3942E4B}">
                <a14:imgProps xmlns:a14="http://schemas.microsoft.com/office/drawing/2010/main">
                  <a14:imgLayer r:embed="rId9">
                    <a14:imgEffect>
                      <a14:saturation sat="400000"/>
                    </a14:imgEffect>
                  </a14:imgLayer>
                </a14:imgProps>
              </a:ext>
            </a:extLst>
          </a:blip>
          <a:srcRect l="24652" r="23733"/>
          <a:stretch/>
        </p:blipFill>
        <p:spPr>
          <a:xfrm>
            <a:off x="1752571" y="4204503"/>
            <a:ext cx="1532442" cy="2442191"/>
          </a:xfrm>
          <a:prstGeom prst="rect">
            <a:avLst/>
          </a:prstGeom>
          <a:pattFill prst="pct10">
            <a:fgClr>
              <a:schemeClr val="tx2"/>
            </a:fgClr>
            <a:bgClr>
              <a:schemeClr val="bg1"/>
            </a:bgClr>
          </a:pattFill>
        </p:spPr>
      </p:pic>
    </p:spTree>
    <p:extLst>
      <p:ext uri="{BB962C8B-B14F-4D97-AF65-F5344CB8AC3E}">
        <p14:creationId xmlns:p14="http://schemas.microsoft.com/office/powerpoint/2010/main" val="25172838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333247" y="2267953"/>
            <a:ext cx="4007682" cy="4048625"/>
          </a:xfrm>
        </p:spPr>
        <p:txBody>
          <a:bodyPr>
            <a:normAutofit/>
          </a:bodyPr>
          <a:lstStyle/>
          <a:p>
            <a:r>
              <a:rPr lang="ru-RU" sz="2000" dirty="0"/>
              <a:t>В целях сохранения исторической памяти и в ознаменование 75-летия Победы в Великой Отечественной войне 1941–1945 годов </a:t>
            </a:r>
            <a:r>
              <a:rPr lang="ru-RU" sz="2000" dirty="0" err="1"/>
              <a:t>В.В.Путин</a:t>
            </a:r>
            <a:r>
              <a:rPr lang="ru-RU" sz="2000" dirty="0"/>
              <a:t>  объявил провести в 2020 году в Российской Федерации Год памяти и </a:t>
            </a:r>
            <a:r>
              <a:rPr lang="ru-RU" sz="2000" dirty="0" err="1"/>
              <a:t>славы.В</a:t>
            </a:r>
            <a:r>
              <a:rPr lang="ru-RU" sz="2000" dirty="0"/>
              <a:t> нашей школе в рамках мероприятий, посвященных Году памяти и славы объявлена акция «Живая память поколений». Я решил внести свой вклад в это дело.</a:t>
            </a:r>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6467" y="2205681"/>
            <a:ext cx="6550188" cy="3928311"/>
          </a:xfrm>
        </p:spPr>
      </p:pic>
      <p:sp>
        <p:nvSpPr>
          <p:cNvPr id="6" name="Прямоугольник 5"/>
          <p:cNvSpPr/>
          <p:nvPr/>
        </p:nvSpPr>
        <p:spPr>
          <a:xfrm>
            <a:off x="-475249" y="651256"/>
            <a:ext cx="11670957" cy="1200329"/>
          </a:xfrm>
          <a:prstGeom prst="rect">
            <a:avLst/>
          </a:prstGeom>
          <a:noFill/>
        </p:spPr>
        <p:txBody>
          <a:bodyPr wrap="square" lIns="91440" tIns="45720" rIns="91440" bIns="45720">
            <a:spAutoFit/>
          </a:bodyPr>
          <a:lstStyle/>
          <a:p>
            <a:pPr algn="ctr"/>
            <a:r>
              <a:rPr lang="ru-RU" sz="2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Акция «Живая память поколений»- </a:t>
            </a:r>
            <a:endParaRPr lang="ru-RU" sz="2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a:p>
            <a:pPr algn="ctr"/>
            <a:r>
              <a:rPr lang="ru-RU" sz="2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сбор </a:t>
            </a:r>
            <a:r>
              <a:rPr lang="ru-RU" sz="2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информации, истории жизни «детей военного времени» </a:t>
            </a:r>
            <a:endParaRPr lang="ru-RU" sz="2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a:p>
            <a:pPr algn="ctr"/>
            <a:r>
              <a:rPr lang="ru-RU" sz="2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с </a:t>
            </a:r>
            <a:r>
              <a:rPr lang="ru-RU" sz="2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дальнейшей публикацией в СМИ и сети интернет.</a:t>
            </a:r>
          </a:p>
        </p:txBody>
      </p:sp>
    </p:spTree>
    <p:extLst>
      <p:ext uri="{BB962C8B-B14F-4D97-AF65-F5344CB8AC3E}">
        <p14:creationId xmlns:p14="http://schemas.microsoft.com/office/powerpoint/2010/main" val="35897367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Объект 3"/>
          <p:cNvPicPr>
            <a:picLocks noGrp="1" noChangeAspect="1"/>
          </p:cNvPicPr>
          <p:nvPr>
            <p:ph idx="1"/>
          </p:nvPr>
        </p:nvPicPr>
        <p:blipFill rotWithShape="1">
          <a:blip r:embed="rId2">
            <a:extLst>
              <a:ext uri="{28A0092B-C50C-407E-A947-70E740481C1C}">
                <a14:useLocalDpi xmlns:a14="http://schemas.microsoft.com/office/drawing/2010/main" val="0"/>
              </a:ext>
            </a:extLst>
          </a:blip>
          <a:srcRect l="6362" t="20846" r="6050" b="12379"/>
          <a:stretch/>
        </p:blipFill>
        <p:spPr>
          <a:xfrm>
            <a:off x="368340" y="508609"/>
            <a:ext cx="4596782" cy="5102009"/>
          </a:xfrm>
          <a:prstGeom prst="rect">
            <a:avLst/>
          </a:prstGeom>
          <a:ln>
            <a:noFill/>
          </a:ln>
          <a:effectLst>
            <a:softEdge rad="112500"/>
          </a:effectLst>
        </p:spPr>
      </p:pic>
      <p:pic>
        <p:nvPicPr>
          <p:cNvPr id="8" name="Рисунок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59328" y="126531"/>
            <a:ext cx="6148916" cy="4611688"/>
          </a:xfrm>
          <a:prstGeom prst="rect">
            <a:avLst/>
          </a:prstGeom>
          <a:ln>
            <a:noFill/>
          </a:ln>
          <a:effectLst>
            <a:softEdge rad="112500"/>
          </a:effectLst>
        </p:spPr>
      </p:pic>
      <p:sp>
        <p:nvSpPr>
          <p:cNvPr id="9" name="TextBox 8"/>
          <p:cNvSpPr txBox="1"/>
          <p:nvPr/>
        </p:nvSpPr>
        <p:spPr>
          <a:xfrm>
            <a:off x="6498454" y="4876161"/>
            <a:ext cx="4687410" cy="830997"/>
          </a:xfrm>
          <a:prstGeom prst="rect">
            <a:avLst/>
          </a:prstGeom>
          <a:noFill/>
        </p:spPr>
        <p:txBody>
          <a:bodyPr wrap="square" rtlCol="0">
            <a:spAutoFit/>
          </a:bodyPr>
          <a:lstStyle/>
          <a:p>
            <a:pPr algn="ctr"/>
            <a:r>
              <a:rPr lang="ru-RU" sz="2400" dirty="0" err="1" smtClean="0"/>
              <a:t>Козачук</a:t>
            </a:r>
            <a:r>
              <a:rPr lang="ru-RU" sz="2400" dirty="0" smtClean="0"/>
              <a:t> Галина </a:t>
            </a:r>
            <a:r>
              <a:rPr lang="ru-RU" sz="2400" dirty="0" err="1" smtClean="0"/>
              <a:t>Нестеровна</a:t>
            </a:r>
            <a:r>
              <a:rPr lang="ru-RU" sz="2400" dirty="0" smtClean="0"/>
              <a:t> и </a:t>
            </a:r>
          </a:p>
          <a:p>
            <a:pPr algn="ctr"/>
            <a:r>
              <a:rPr lang="ru-RU" sz="2400" dirty="0" smtClean="0"/>
              <a:t>Алексей Александрович</a:t>
            </a:r>
            <a:endParaRPr lang="ru-RU" sz="2400" dirty="0"/>
          </a:p>
        </p:txBody>
      </p:sp>
      <p:sp>
        <p:nvSpPr>
          <p:cNvPr id="11" name="Прямоугольник 10"/>
          <p:cNvSpPr/>
          <p:nvPr/>
        </p:nvSpPr>
        <p:spPr>
          <a:xfrm>
            <a:off x="115410" y="5538416"/>
            <a:ext cx="6383044" cy="830997"/>
          </a:xfrm>
          <a:prstGeom prst="rect">
            <a:avLst/>
          </a:prstGeom>
        </p:spPr>
        <p:txBody>
          <a:bodyPr wrap="square">
            <a:spAutoFit/>
          </a:bodyPr>
          <a:lstStyle/>
          <a:p>
            <a:r>
              <a:rPr lang="ru-RU" sz="2400" dirty="0"/>
              <a:t> В гостях у родители мой учительницы </a:t>
            </a:r>
            <a:endParaRPr lang="ru-RU" sz="2400" dirty="0" smtClean="0"/>
          </a:p>
          <a:p>
            <a:r>
              <a:rPr lang="ru-RU" sz="2400" dirty="0" smtClean="0"/>
              <a:t>     </a:t>
            </a:r>
            <a:r>
              <a:rPr lang="ru-RU" sz="2400" dirty="0" err="1" smtClean="0"/>
              <a:t>Тышковской</a:t>
            </a:r>
            <a:r>
              <a:rPr lang="ru-RU" sz="2400" dirty="0" smtClean="0"/>
              <a:t> </a:t>
            </a:r>
            <a:r>
              <a:rPr lang="ru-RU" sz="2400" dirty="0"/>
              <a:t>Ирины Алексеевны.</a:t>
            </a:r>
          </a:p>
        </p:txBody>
      </p:sp>
    </p:spTree>
    <p:extLst>
      <p:ext uri="{BB962C8B-B14F-4D97-AF65-F5344CB8AC3E}">
        <p14:creationId xmlns:p14="http://schemas.microsoft.com/office/powerpoint/2010/main" val="36619225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pic>
        <p:nvPicPr>
          <p:cNvPr id="4" name="Объект 3"/>
          <p:cNvPicPr>
            <a:picLocks noGrp="1" noChangeAspect="1"/>
          </p:cNvPicPr>
          <p:nvPr>
            <p:ph idx="1"/>
          </p:nvPr>
        </p:nvPicPr>
        <p:blipFill rotWithShape="1">
          <a:blip r:embed="rId2"/>
          <a:srcRect t="12634" r="4961" b="10441"/>
          <a:stretch/>
        </p:blipFill>
        <p:spPr>
          <a:xfrm>
            <a:off x="359598" y="343794"/>
            <a:ext cx="4478754" cy="5852290"/>
          </a:xfrm>
          <a:prstGeom prst="rect">
            <a:avLst/>
          </a:prstGeom>
          <a:ln>
            <a:noFill/>
          </a:ln>
          <a:effectLst>
            <a:softEdge rad="112500"/>
          </a:effectLst>
        </p:spPr>
      </p:pic>
      <p:pic>
        <p:nvPicPr>
          <p:cNvPr id="6" name="Рисунок 5"/>
          <p:cNvPicPr>
            <a:picLocks noChangeAspect="1"/>
          </p:cNvPicPr>
          <p:nvPr/>
        </p:nvPicPr>
        <p:blipFill>
          <a:blip r:embed="rId3"/>
          <a:stretch>
            <a:fillRect/>
          </a:stretch>
        </p:blipFill>
        <p:spPr>
          <a:xfrm>
            <a:off x="6535655" y="287633"/>
            <a:ext cx="4635038" cy="6186556"/>
          </a:xfrm>
          <a:prstGeom prst="rect">
            <a:avLst/>
          </a:prstGeom>
          <a:ln>
            <a:noFill/>
          </a:ln>
          <a:effectLst>
            <a:softEdge rad="112500"/>
          </a:effectLst>
        </p:spPr>
      </p:pic>
      <p:pic>
        <p:nvPicPr>
          <p:cNvPr id="5" name="Рисунок 4"/>
          <p:cNvPicPr>
            <a:picLocks noChangeAspect="1"/>
          </p:cNvPicPr>
          <p:nvPr/>
        </p:nvPicPr>
        <p:blipFill rotWithShape="1">
          <a:blip r:embed="rId4"/>
          <a:srcRect t="25281" b="22927"/>
          <a:stretch/>
        </p:blipFill>
        <p:spPr>
          <a:xfrm>
            <a:off x="3563159" y="774926"/>
            <a:ext cx="4249280" cy="1651379"/>
          </a:xfrm>
          <a:prstGeom prst="rect">
            <a:avLst/>
          </a:prstGeom>
          <a:ln>
            <a:noFill/>
          </a:ln>
          <a:effectLst>
            <a:softEdge rad="112500"/>
          </a:effectLst>
        </p:spPr>
      </p:pic>
    </p:spTree>
    <p:extLst>
      <p:ext uri="{BB962C8B-B14F-4D97-AF65-F5344CB8AC3E}">
        <p14:creationId xmlns:p14="http://schemas.microsoft.com/office/powerpoint/2010/main" val="9976300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pic>
        <p:nvPicPr>
          <p:cNvPr id="6" name="апрорпа">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191326" cy="6858000"/>
          </a:xfrm>
        </p:spPr>
      </p:pic>
    </p:spTree>
    <p:extLst>
      <p:ext uri="{BB962C8B-B14F-4D97-AF65-F5344CB8AC3E}">
        <p14:creationId xmlns:p14="http://schemas.microsoft.com/office/powerpoint/2010/main" val="10678863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with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Рисунок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6000" y="88255"/>
            <a:ext cx="3698426" cy="6574980"/>
          </a:xfrm>
          <a:prstGeom prst="rect">
            <a:avLst/>
          </a:prstGeom>
          <a:ln>
            <a:noFill/>
          </a:ln>
          <a:effectLst>
            <a:softEdge rad="112500"/>
          </a:effectLst>
        </p:spPr>
      </p:pic>
      <p:pic>
        <p:nvPicPr>
          <p:cNvPr id="4" name="Объект 3"/>
          <p:cNvPicPr>
            <a:picLocks noGrp="1" noChangeAspect="1"/>
          </p:cNvPicPr>
          <p:nvPr>
            <p:ph idx="1"/>
          </p:nvPr>
        </p:nvPicPr>
        <p:blipFill rotWithShape="1">
          <a:blip r:embed="rId3">
            <a:extLst>
              <a:ext uri="{28A0092B-C50C-407E-A947-70E740481C1C}">
                <a14:useLocalDpi xmlns:a14="http://schemas.microsoft.com/office/drawing/2010/main" val="0"/>
              </a:ext>
            </a:extLst>
          </a:blip>
          <a:srcRect t="23761"/>
          <a:stretch/>
        </p:blipFill>
        <p:spPr>
          <a:xfrm>
            <a:off x="587345" y="177031"/>
            <a:ext cx="4685990" cy="4763413"/>
          </a:xfrm>
          <a:prstGeom prst="rect">
            <a:avLst/>
          </a:prstGeom>
          <a:ln>
            <a:noFill/>
          </a:ln>
          <a:effectLst>
            <a:softEdge rad="112500"/>
          </a:effectLst>
        </p:spPr>
      </p:pic>
      <p:sp>
        <p:nvSpPr>
          <p:cNvPr id="2" name="Заголовок 1"/>
          <p:cNvSpPr>
            <a:spLocks noGrp="1"/>
          </p:cNvSpPr>
          <p:nvPr>
            <p:ph type="title"/>
          </p:nvPr>
        </p:nvSpPr>
        <p:spPr/>
        <p:txBody>
          <a:bodyPr/>
          <a:lstStyle/>
          <a:p>
            <a:r>
              <a:rPr lang="ru-RU" dirty="0" smtClean="0"/>
              <a:t>           </a:t>
            </a:r>
            <a:endParaRPr lang="ru-RU" dirty="0"/>
          </a:p>
        </p:txBody>
      </p:sp>
      <p:sp>
        <p:nvSpPr>
          <p:cNvPr id="6" name="Прямоугольник 5"/>
          <p:cNvSpPr/>
          <p:nvPr/>
        </p:nvSpPr>
        <p:spPr>
          <a:xfrm>
            <a:off x="961747" y="5103311"/>
            <a:ext cx="6096000" cy="1077218"/>
          </a:xfrm>
          <a:prstGeom prst="rect">
            <a:avLst/>
          </a:prstGeom>
        </p:spPr>
        <p:txBody>
          <a:bodyPr>
            <a:spAutoFit/>
          </a:bodyPr>
          <a:lstStyle/>
          <a:p>
            <a:pPr algn="ctr"/>
            <a:r>
              <a:rPr lang="ru-RU" sz="3200" dirty="0"/>
              <a:t>Моя </a:t>
            </a:r>
            <a:r>
              <a:rPr lang="ru-RU" sz="3200" dirty="0" smtClean="0"/>
              <a:t>прабабушка</a:t>
            </a:r>
            <a:r>
              <a:rPr lang="ru-RU" sz="3200" dirty="0"/>
              <a:t/>
            </a:r>
            <a:br>
              <a:rPr lang="ru-RU" sz="3200" dirty="0"/>
            </a:br>
            <a:r>
              <a:rPr lang="ru-RU" sz="3200" dirty="0"/>
              <a:t> Виниченко Вера Максимовна</a:t>
            </a:r>
          </a:p>
        </p:txBody>
      </p:sp>
    </p:spTree>
    <p:extLst>
      <p:ext uri="{BB962C8B-B14F-4D97-AF65-F5344CB8AC3E}">
        <p14:creationId xmlns:p14="http://schemas.microsoft.com/office/powerpoint/2010/main" val="48535701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Объект 4"/>
          <p:cNvPicPr>
            <a:picLocks noGrp="1" noChangeAspect="1"/>
          </p:cNvPicPr>
          <p:nvPr>
            <p:ph idx="1"/>
          </p:nvPr>
        </p:nvPicPr>
        <p:blipFill rotWithShape="1">
          <a:blip r:embed="rId2"/>
          <a:srcRect r="50079"/>
          <a:stretch/>
        </p:blipFill>
        <p:spPr>
          <a:xfrm>
            <a:off x="5674684" y="71822"/>
            <a:ext cx="4716225" cy="6678220"/>
          </a:xfrm>
          <a:prstGeom prst="rect">
            <a:avLst/>
          </a:prstGeom>
        </p:spPr>
      </p:pic>
      <p:sp>
        <p:nvSpPr>
          <p:cNvPr id="2" name="Заголовок 1"/>
          <p:cNvSpPr>
            <a:spLocks noGrp="1"/>
          </p:cNvSpPr>
          <p:nvPr>
            <p:ph type="title"/>
          </p:nvPr>
        </p:nvSpPr>
        <p:spPr/>
        <p:txBody>
          <a:bodyPr/>
          <a:lstStyle/>
          <a:p>
            <a:endParaRPr lang="ru-RU" dirty="0"/>
          </a:p>
        </p:txBody>
      </p:sp>
      <p:pic>
        <p:nvPicPr>
          <p:cNvPr id="4" name="Рисунок 3"/>
          <p:cNvPicPr>
            <a:picLocks noChangeAspect="1"/>
          </p:cNvPicPr>
          <p:nvPr/>
        </p:nvPicPr>
        <p:blipFill rotWithShape="1">
          <a:blip r:embed="rId3"/>
          <a:srcRect l="50000"/>
          <a:stretch/>
        </p:blipFill>
        <p:spPr>
          <a:xfrm>
            <a:off x="496700" y="71821"/>
            <a:ext cx="4749553" cy="6714713"/>
          </a:xfrm>
          <a:prstGeom prst="rect">
            <a:avLst/>
          </a:prstGeom>
        </p:spPr>
      </p:pic>
    </p:spTree>
    <p:extLst>
      <p:ext uri="{BB962C8B-B14F-4D97-AF65-F5344CB8AC3E}">
        <p14:creationId xmlns:p14="http://schemas.microsoft.com/office/powerpoint/2010/main" val="1791798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600"/>
                                        <p:tgtEl>
                                          <p:spTgt spid="4"/>
                                        </p:tgtEl>
                                      </p:cBhvr>
                                    </p:animEffect>
                                    <p:anim calcmode="lin" valueType="num">
                                      <p:cBhvr>
                                        <p:cTn id="8" dur="1600" fill="hold"/>
                                        <p:tgtEl>
                                          <p:spTgt spid="4"/>
                                        </p:tgtEl>
                                        <p:attrNameLst>
                                          <p:attrName>ppt_x</p:attrName>
                                        </p:attrNameLst>
                                      </p:cBhvr>
                                      <p:tavLst>
                                        <p:tav tm="0">
                                          <p:val>
                                            <p:strVal val="#ppt_x"/>
                                          </p:val>
                                        </p:tav>
                                        <p:tav tm="100000">
                                          <p:val>
                                            <p:strVal val="#ppt_x"/>
                                          </p:val>
                                        </p:tav>
                                      </p:tavLst>
                                    </p:anim>
                                    <p:anim calcmode="lin" valueType="num">
                                      <p:cBhvr>
                                        <p:cTn id="9" dur="16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200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600"/>
                                        <p:tgtEl>
                                          <p:spTgt spid="5"/>
                                        </p:tgtEl>
                                      </p:cBhvr>
                                    </p:animEffect>
                                    <p:anim calcmode="lin" valueType="num">
                                      <p:cBhvr>
                                        <p:cTn id="15" dur="1600" fill="hold"/>
                                        <p:tgtEl>
                                          <p:spTgt spid="5"/>
                                        </p:tgtEl>
                                        <p:attrNameLst>
                                          <p:attrName>ppt_x</p:attrName>
                                        </p:attrNameLst>
                                      </p:cBhvr>
                                      <p:tavLst>
                                        <p:tav tm="0">
                                          <p:val>
                                            <p:strVal val="#ppt_x"/>
                                          </p:val>
                                        </p:tav>
                                        <p:tav tm="100000">
                                          <p:val>
                                            <p:strVal val="#ppt_x"/>
                                          </p:val>
                                        </p:tav>
                                      </p:tavLst>
                                    </p:anim>
                                    <p:anim calcmode="lin" valueType="num">
                                      <p:cBhvr>
                                        <p:cTn id="16" dur="16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pic>
        <p:nvPicPr>
          <p:cNvPr id="4" name="Объект 3"/>
          <p:cNvPicPr>
            <a:picLocks noGrp="1" noChangeAspect="1"/>
          </p:cNvPicPr>
          <p:nvPr>
            <p:ph idx="1"/>
          </p:nvPr>
        </p:nvPicPr>
        <p:blipFill>
          <a:blip r:embed="rId2"/>
          <a:stretch>
            <a:fillRect/>
          </a:stretch>
        </p:blipFill>
        <p:spPr>
          <a:xfrm>
            <a:off x="457118" y="0"/>
            <a:ext cx="4770664" cy="6750559"/>
          </a:xfrm>
          <a:prstGeom prst="rect">
            <a:avLst/>
          </a:prstGeom>
        </p:spPr>
      </p:pic>
      <p:pic>
        <p:nvPicPr>
          <p:cNvPr id="5" name="Рисунок 4"/>
          <p:cNvPicPr>
            <a:picLocks noChangeAspect="1"/>
          </p:cNvPicPr>
          <p:nvPr/>
        </p:nvPicPr>
        <p:blipFill>
          <a:blip r:embed="rId3"/>
          <a:stretch>
            <a:fillRect/>
          </a:stretch>
        </p:blipFill>
        <p:spPr>
          <a:xfrm>
            <a:off x="5637503" y="34733"/>
            <a:ext cx="4762642" cy="6743741"/>
          </a:xfrm>
          <a:prstGeom prst="rect">
            <a:avLst/>
          </a:prstGeom>
        </p:spPr>
      </p:pic>
    </p:spTree>
    <p:extLst>
      <p:ext uri="{BB962C8B-B14F-4D97-AF65-F5344CB8AC3E}">
        <p14:creationId xmlns:p14="http://schemas.microsoft.com/office/powerpoint/2010/main" val="389834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100"/>
                                        <p:tgtEl>
                                          <p:spTgt spid="4"/>
                                        </p:tgtEl>
                                      </p:cBhvr>
                                    </p:animEffect>
                                    <p:anim calcmode="lin" valueType="num">
                                      <p:cBhvr>
                                        <p:cTn id="8" dur="1100" fill="hold"/>
                                        <p:tgtEl>
                                          <p:spTgt spid="4"/>
                                        </p:tgtEl>
                                        <p:attrNameLst>
                                          <p:attrName>ppt_x</p:attrName>
                                        </p:attrNameLst>
                                      </p:cBhvr>
                                      <p:tavLst>
                                        <p:tav tm="0">
                                          <p:val>
                                            <p:strVal val="#ppt_x"/>
                                          </p:val>
                                        </p:tav>
                                        <p:tav tm="100000">
                                          <p:val>
                                            <p:strVal val="#ppt_x"/>
                                          </p:val>
                                        </p:tav>
                                      </p:tavLst>
                                    </p:anim>
                                    <p:anim calcmode="lin" valueType="num">
                                      <p:cBhvr>
                                        <p:cTn id="9" dur="11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140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300"/>
                                        <p:tgtEl>
                                          <p:spTgt spid="5"/>
                                        </p:tgtEl>
                                      </p:cBhvr>
                                    </p:animEffect>
                                    <p:anim calcmode="lin" valueType="num">
                                      <p:cBhvr>
                                        <p:cTn id="15" dur="1300" fill="hold"/>
                                        <p:tgtEl>
                                          <p:spTgt spid="5"/>
                                        </p:tgtEl>
                                        <p:attrNameLst>
                                          <p:attrName>ppt_x</p:attrName>
                                        </p:attrNameLst>
                                      </p:cBhvr>
                                      <p:tavLst>
                                        <p:tav tm="0">
                                          <p:val>
                                            <p:strVal val="#ppt_x"/>
                                          </p:val>
                                        </p:tav>
                                        <p:tav tm="100000">
                                          <p:val>
                                            <p:strVal val="#ppt_x"/>
                                          </p:val>
                                        </p:tav>
                                      </p:tavLst>
                                    </p:anim>
                                    <p:anim calcmode="lin" valueType="num">
                                      <p:cBhvr>
                                        <p:cTn id="16" dur="13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680321" y="498764"/>
            <a:ext cx="9613861" cy="6677890"/>
          </a:xfrm>
        </p:spPr>
        <p:txBody>
          <a:bodyPr>
            <a:normAutofit/>
          </a:bodyPr>
          <a:lstStyle/>
          <a:p>
            <a:r>
              <a:rPr lang="ru-RU" sz="2800" dirty="0"/>
              <a:t>В своей исследовательской работе мы много узнали о детях войны, о том, что пришлось пережить в годы войны нашим прабабушкам и прадедушкам, бабушкам и дедушкам, многие из которых были в то время еще детьми. 	Людям, чье детство украла война, до сих пор снится то страшное время. Дети войны – самые обыкновенные мальчишки и девчонки. Пришел час – они показали, каким огромным может стать маленькое детское сердце, когда в нем есть любовь к Родине и ненависть к ее врагам.</a:t>
            </a:r>
            <a:br>
              <a:rPr lang="ru-RU" sz="2800" dirty="0"/>
            </a:br>
            <a:r>
              <a:rPr lang="ru-RU" sz="2800" dirty="0"/>
              <a:t>	</a:t>
            </a:r>
            <a:br>
              <a:rPr lang="ru-RU" sz="2800" dirty="0"/>
            </a:br>
            <a:r>
              <a:rPr lang="ru-RU" sz="2800" dirty="0"/>
              <a:t/>
            </a:r>
            <a:br>
              <a:rPr lang="ru-RU" sz="2800" dirty="0"/>
            </a:br>
            <a:r>
              <a:rPr lang="ru-RU" sz="2800" dirty="0"/>
              <a:t/>
            </a:r>
            <a:br>
              <a:rPr lang="ru-RU" sz="2800" dirty="0"/>
            </a:br>
            <a:endParaRPr lang="ru-RU" sz="2800" dirty="0"/>
          </a:p>
        </p:txBody>
      </p:sp>
    </p:spTree>
    <p:extLst>
      <p:ext uri="{BB962C8B-B14F-4D97-AF65-F5344CB8AC3E}">
        <p14:creationId xmlns:p14="http://schemas.microsoft.com/office/powerpoint/2010/main" val="173226780"/>
      </p:ext>
    </p:extLst>
  </p:cSld>
  <p:clrMapOvr>
    <a:masterClrMapping/>
  </p:clrMapOvr>
  <p:timing>
    <p:tnLst>
      <p:par>
        <p:cTn id="1" dur="indefinite" restart="never" nodeType="tmRoot"/>
      </p:par>
    </p:tnLst>
  </p:timing>
</p:sld>
</file>

<file path=ppt/theme/theme1.xml><?xml version="1.0" encoding="utf-8"?>
<a:theme xmlns:a="http://schemas.openxmlformats.org/drawingml/2006/main" name="Берлин">
  <a:themeElements>
    <a:clrScheme name="Берлин">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Берлин">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Берлин">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TM04033917[[fn=Берлин]]</Template>
  <TotalTime>200</TotalTime>
  <Words>818</Words>
  <Application>Microsoft Office PowerPoint</Application>
  <PresentationFormat>Широкоэкранный</PresentationFormat>
  <Paragraphs>58</Paragraphs>
  <Slides>16</Slides>
  <Notes>0</Notes>
  <HiddenSlides>0</HiddenSlides>
  <MMClips>1</MMClips>
  <ScaleCrop>false</ScaleCrop>
  <HeadingPairs>
    <vt:vector size="6" baseType="variant">
      <vt:variant>
        <vt:lpstr>Использованные шрифты</vt:lpstr>
      </vt:variant>
      <vt:variant>
        <vt:i4>3</vt:i4>
      </vt:variant>
      <vt:variant>
        <vt:lpstr>Тема</vt:lpstr>
      </vt:variant>
      <vt:variant>
        <vt:i4>1</vt:i4>
      </vt:variant>
      <vt:variant>
        <vt:lpstr>Заголовки слайдов</vt:lpstr>
      </vt:variant>
      <vt:variant>
        <vt:i4>16</vt:i4>
      </vt:variant>
    </vt:vector>
  </HeadingPairs>
  <TitlesOfParts>
    <vt:vector size="20" baseType="lpstr">
      <vt:lpstr>Arial</vt:lpstr>
      <vt:lpstr>Calibri</vt:lpstr>
      <vt:lpstr>Trebuchet MS</vt:lpstr>
      <vt:lpstr>Берлин</vt:lpstr>
      <vt:lpstr>Презентация PowerPoint</vt:lpstr>
      <vt:lpstr>Сравнивая своё безоблачное детство с детством детей военной поры, я хочу показать своим одноклассникам , что война – это страшное зло, которое принесло много страданий не только взрослому населению нашей страны, но и детям.                                                Цель исследования:   Изучить документы нашего государства о  статусе «Дети войны» и «Несовершеннолетние узники фашизма», исследовать литературу, которая касается детей военного времени. Поговорить с родственниками, которые в детстве пережили немецкую оккупацию. Доказать на   их примере, что они так и не узнали настоящего счастливого детства, но преодолев все трудности стали хорошими людьми, которые трудились на благо нашей Родины. Именно  эти люди являются для нашего поколения образцом для подражания. Ради того, чтобы никогда не повторялась эта Война, надо рассказывать о них, надо сохранять « Память поколений». </vt:lpstr>
      <vt:lpstr>                        Объект исследования:  События Великой Отечественной войны периода оккупации на территории Брянской и Калужской области.                    Предмет исследования:  Изучить условия жизни детей военного времени  в период оккупации и  их вклад в дело борьбы с фашизмом.  </vt:lpstr>
      <vt:lpstr>                                                                Задачи работы: </vt:lpstr>
      <vt:lpstr>Исследование документов РФ о статусе  «Дети войны» и  «Малолетние узники фашизма» </vt:lpstr>
      <vt:lpstr>Настоящий Федеральный закон устанавливает правовые гарантии социальной защиты детей войны в Российской Федерации в целях создания условий, обеспечивающих им достойную жизнь, активную деятельность, почет и уважение в обществе. Глава I. ОБЩИЕ ПОЛОЖЕНИЯ Статья 1. Категория детей войны Статья 2. Государственная политика в отношении детей войны Статья 3. Организационные основы реализации функций органов государственной власти по делам детей войны Статья 4. Расходные обязательства по социальной защите и социальной поддержке детей войны обязательствами субъектов Российской Федерации. Статья 5. Законодательство Российской Федерации о детях войны Статья 6. Сфера применения настоящего Федерального закона Настоящий Федеральный закон распространяется на граждан Российской Федерации, а также на постоянно проживающих на территории Российской Федерации, иностранных граждан, относящихся к категории детей войны, указанных в статье 1 настоящего Федерального закона. Меры социальной поддержки иностранных граждан, относящихся к категории детей войны, указанным в статье 7 настоящего Федерального закона, временно проживающих или временно пребывающих на территории Российской Федерации, определяются международными договорами Российской Федерации.</vt:lpstr>
      <vt:lpstr>Презентация PowerPoint</vt:lpstr>
      <vt:lpstr>Юрий Герман  «Вот как это было».</vt:lpstr>
      <vt:lpstr>В целях сохранения исторической памяти и в ознаменование 75-летия Победы в Великой Отечественной войне 1941–1945 годов В.В.Путин  объявил провести в 2020 году в Российской Федерации Год памяти и славы.В нашей школе в рамках мероприятий, посвященных Году памяти и славы объявлена акция «Живая память поколений». Я решил внести свой вклад в это дело.</vt:lpstr>
      <vt:lpstr>Презентация PowerPoint</vt:lpstr>
      <vt:lpstr>Презентация PowerPoint</vt:lpstr>
      <vt:lpstr>Презентация PowerPoint</vt:lpstr>
      <vt:lpstr>           </vt:lpstr>
      <vt:lpstr>Презентация PowerPoint</vt:lpstr>
      <vt:lpstr>Презентация PowerPoint</vt:lpstr>
      <vt:lpstr>В своей исследовательской работе мы много узнали о детях войны, о том, что пришлось пережить в годы войны нашим прабабушкам и прадедушкам, бабушкам и дедушкам, многие из которых были в то время еще детьми.  Людям, чье детство украла война, до сих пор снится то страшное время. Дети войны – самые обыкновенные мальчишки и девчонки. Пришел час – они показали, каким огромным может стать маленькое детское сердце, когда в нем есть любовь к Родине и ненависть к ее врагам.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PowerPoint</dc:title>
  <dc:creator>Александр Филатов</dc:creator>
  <cp:lastModifiedBy>Александр Филатов</cp:lastModifiedBy>
  <cp:revision>16</cp:revision>
  <dcterms:created xsi:type="dcterms:W3CDTF">2020-02-24T13:58:56Z</dcterms:created>
  <dcterms:modified xsi:type="dcterms:W3CDTF">2020-02-24T17:19:32Z</dcterms:modified>
</cp:coreProperties>
</file>