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4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F0AD4-076F-482E-ACCC-35BDCE6B691B}" type="datetimeFigureOut">
              <a:rPr lang="ru-RU" smtClean="0"/>
              <a:pPr/>
              <a:t>14.09.2021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2143F-B420-417D-802D-01A5A264C5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F0AD4-076F-482E-ACCC-35BDCE6B691B}" type="datetimeFigureOut">
              <a:rPr lang="ru-RU" smtClean="0"/>
              <a:pPr/>
              <a:t>14.09.2021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2143F-B420-417D-802D-01A5A264C5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F0AD4-076F-482E-ACCC-35BDCE6B691B}" type="datetimeFigureOut">
              <a:rPr lang="ru-RU" smtClean="0"/>
              <a:pPr/>
              <a:t>14.09.2021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2143F-B420-417D-802D-01A5A264C5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44F0AD4-076F-482E-ACCC-35BDCE6B691B}" type="datetimeFigureOut">
              <a:rPr lang="ru-RU" smtClean="0"/>
              <a:pPr/>
              <a:t>14.09.2021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A32143F-B420-417D-802D-01A5A264C5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F0AD4-076F-482E-ACCC-35BDCE6B691B}" type="datetimeFigureOut">
              <a:rPr lang="ru-RU" smtClean="0"/>
              <a:pPr/>
              <a:t>14.09.2021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2143F-B420-417D-802D-01A5A264C5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F0AD4-076F-482E-ACCC-35BDCE6B691B}" type="datetimeFigureOut">
              <a:rPr lang="ru-RU" smtClean="0"/>
              <a:pPr/>
              <a:t>14.09.2021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2143F-B420-417D-802D-01A5A264C5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2143F-B420-417D-802D-01A5A264C5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F0AD4-076F-482E-ACCC-35BDCE6B691B}" type="datetimeFigureOut">
              <a:rPr lang="ru-RU" smtClean="0"/>
              <a:pPr/>
              <a:t>14.09.2021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F0AD4-076F-482E-ACCC-35BDCE6B691B}" type="datetimeFigureOut">
              <a:rPr lang="ru-RU" smtClean="0"/>
              <a:pPr/>
              <a:t>14.09.2021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2143F-B420-417D-802D-01A5A264C5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F0AD4-076F-482E-ACCC-35BDCE6B691B}" type="datetimeFigureOut">
              <a:rPr lang="ru-RU" smtClean="0"/>
              <a:pPr/>
              <a:t>14.09.2021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2143F-B420-417D-802D-01A5A264C5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44F0AD4-076F-482E-ACCC-35BDCE6B691B}" type="datetimeFigureOut">
              <a:rPr lang="ru-RU" smtClean="0"/>
              <a:pPr/>
              <a:t>14.09.2021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A32143F-B420-417D-802D-01A5A264C5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F0AD4-076F-482E-ACCC-35BDCE6B691B}" type="datetimeFigureOut">
              <a:rPr lang="ru-RU" smtClean="0"/>
              <a:pPr/>
              <a:t>14.09.2021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2143F-B420-417D-802D-01A5A264C5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44F0AD4-076F-482E-ACCC-35BDCE6B691B}" type="datetimeFigureOut">
              <a:rPr lang="ru-RU" smtClean="0"/>
              <a:pPr/>
              <a:t>14.09.2021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A32143F-B420-417D-802D-01A5A264C5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1.jpe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png"/><Relationship Id="rId9" Type="http://schemas.openxmlformats.org/officeDocument/2006/relationships/image" Target="../media/image1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2825540"/>
          </a:xfrm>
        </p:spPr>
        <p:txBody>
          <a:bodyPr/>
          <a:lstStyle/>
          <a:p>
            <a:r>
              <a:rPr lang="ru-RU" sz="3200" dirty="0">
                <a:solidFill>
                  <a:schemeClr val="accent2">
                    <a:lumMod val="50000"/>
                  </a:schemeClr>
                </a:solidFill>
              </a:rPr>
              <a:t>Презентация к уроку по учебному предмету «Иностранный язык (английский язык) в 7 классе на тему «Врача …» (УМК </a:t>
            </a:r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Spotlight </a:t>
            </a:r>
            <a:r>
              <a:rPr lang="ru-RU" sz="3200" dirty="0">
                <a:solidFill>
                  <a:schemeClr val="accent2">
                    <a:lumMod val="50000"/>
                  </a:schemeClr>
                </a:solidFill>
              </a:rPr>
              <a:t>под редакцией Ю.И. Ваулина, Д. Дули и др.)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188640"/>
            <a:ext cx="8305800" cy="3226292"/>
          </a:xfrm>
        </p:spPr>
        <p:txBody>
          <a:bodyPr/>
          <a:lstStyle/>
          <a:p>
            <a:r>
              <a:rPr lang="ru-RU" sz="3600" dirty="0"/>
              <a:t>Тещина Лилия Васильевна МКОУ Орловская СОШ </a:t>
            </a:r>
            <a:br>
              <a:rPr lang="ru-RU" sz="3600" dirty="0"/>
            </a:br>
            <a:r>
              <a:rPr lang="ru-RU" sz="3600" dirty="0"/>
              <a:t>им. И. Ф. </a:t>
            </a:r>
            <a:r>
              <a:rPr lang="ru-RU" sz="3600" dirty="0" err="1"/>
              <a:t>Жужукина</a:t>
            </a:r>
            <a:br>
              <a:rPr lang="ru-RU" sz="3600" dirty="0"/>
            </a:br>
            <a:r>
              <a:rPr lang="ru-RU" sz="3600" dirty="0"/>
              <a:t>с. Орловка, </a:t>
            </a:r>
            <a:r>
              <a:rPr lang="ru-RU" sz="3600"/>
              <a:t>Воронежской области</a:t>
            </a:r>
            <a:br>
              <a:rPr lang="ru-RU" sz="3600" dirty="0"/>
            </a:br>
            <a:r>
              <a:rPr lang="ru-RU" sz="3600" dirty="0"/>
              <a:t>учитель английского языка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29336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I haven’t known … .</a:t>
            </a:r>
          </a:p>
          <a:p>
            <a:pPr>
              <a:buNone/>
            </a:pPr>
            <a:endParaRPr lang="en-US" sz="5400" b="1" dirty="0">
              <a:solidFill>
                <a:schemeClr val="bg1"/>
              </a:solidFill>
            </a:endParaRPr>
          </a:p>
          <a:p>
            <a:r>
              <a:rPr lang="en-US" sz="5400" b="1" dirty="0">
                <a:solidFill>
                  <a:schemeClr val="bg1"/>
                </a:solidFill>
              </a:rPr>
              <a:t>Now I know … .</a:t>
            </a:r>
          </a:p>
          <a:p>
            <a:pPr>
              <a:buNone/>
            </a:pPr>
            <a:endParaRPr lang="en-US" sz="5400" b="1" dirty="0">
              <a:solidFill>
                <a:schemeClr val="bg1"/>
              </a:solidFill>
            </a:endParaRPr>
          </a:p>
          <a:p>
            <a:r>
              <a:rPr lang="en-US" sz="5400" b="1" dirty="0">
                <a:solidFill>
                  <a:schemeClr val="bg1"/>
                </a:solidFill>
              </a:rPr>
              <a:t>I can … .</a:t>
            </a:r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b="1" dirty="0"/>
              <a:t>SAY</a:t>
            </a:r>
            <a:endParaRPr lang="ru-RU" sz="7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524000"/>
            <a:ext cx="8712968" cy="4572000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b="1" dirty="0">
                <a:solidFill>
                  <a:schemeClr val="bg1"/>
                </a:solidFill>
              </a:rPr>
              <a:t>Learn to write a letter of advice.</a:t>
            </a:r>
          </a:p>
          <a:p>
            <a:pPr>
              <a:buNone/>
            </a:pPr>
            <a:endParaRPr lang="en-US" sz="3200" b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3200" b="1" dirty="0">
                <a:solidFill>
                  <a:schemeClr val="bg1"/>
                </a:solidFill>
              </a:rPr>
              <a:t>So we should:</a:t>
            </a:r>
          </a:p>
          <a:p>
            <a:pPr>
              <a:buNone/>
            </a:pPr>
            <a:r>
              <a:rPr lang="en-US" sz="3200" b="1" dirty="0">
                <a:solidFill>
                  <a:schemeClr val="bg1"/>
                </a:solidFill>
              </a:rPr>
              <a:t>1. learn disease and give advice;</a:t>
            </a:r>
          </a:p>
          <a:p>
            <a:pPr>
              <a:buNone/>
            </a:pPr>
            <a:r>
              <a:rPr lang="en-US" sz="3200" b="1" dirty="0">
                <a:solidFill>
                  <a:schemeClr val="bg1"/>
                </a:solidFill>
              </a:rPr>
              <a:t>2. learn to identify problems;</a:t>
            </a:r>
          </a:p>
          <a:p>
            <a:pPr>
              <a:buNone/>
            </a:pPr>
            <a:r>
              <a:rPr lang="en-US" sz="3200" b="1" dirty="0">
                <a:solidFill>
                  <a:schemeClr val="bg1"/>
                </a:solidFill>
              </a:rPr>
              <a:t>3. study the structure of writing a letter of advice.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THE AIM OF THE LESSON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4832"/>
          </a:xfrm>
        </p:spPr>
        <p:txBody>
          <a:bodyPr>
            <a:normAutofit fontScale="90000"/>
          </a:bodyPr>
          <a:lstStyle/>
          <a:p>
            <a:pPr algn="ctr"/>
            <a:r>
              <a:rPr b="1"/>
              <a:t>DISEASE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1000108"/>
            <a:ext cx="4059936" cy="5500726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sz="2400" b="1" dirty="0">
                <a:solidFill>
                  <a:schemeClr val="bg1"/>
                </a:solidFill>
              </a:rPr>
              <a:t>have a headache</a:t>
            </a:r>
            <a:endParaRPr lang="ru-RU" sz="2400" b="1" dirty="0">
              <a:solidFill>
                <a:schemeClr val="bg1"/>
              </a:solidFill>
            </a:endParaRPr>
          </a:p>
          <a:p>
            <a:pPr>
              <a:buNone/>
            </a:pPr>
            <a:endParaRPr lang="ru-RU" sz="2400" b="1" dirty="0">
              <a:solidFill>
                <a:schemeClr val="bg1"/>
              </a:solidFill>
            </a:endParaRPr>
          </a:p>
          <a:p>
            <a:pPr>
              <a:buNone/>
            </a:pPr>
            <a:endParaRPr lang="ru-RU" sz="2400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have a stomachache</a:t>
            </a:r>
            <a:endParaRPr lang="ru-RU" b="1" dirty="0">
              <a:solidFill>
                <a:schemeClr val="bg1"/>
              </a:solidFill>
            </a:endParaRPr>
          </a:p>
          <a:p>
            <a:endParaRPr lang="ru-RU" b="1" dirty="0">
              <a:solidFill>
                <a:schemeClr val="bg1"/>
              </a:solidFill>
            </a:endParaRPr>
          </a:p>
          <a:p>
            <a:endParaRPr lang="ru-RU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have an earache</a:t>
            </a:r>
            <a:endParaRPr lang="ru-RU" b="1" dirty="0">
              <a:solidFill>
                <a:schemeClr val="bg1"/>
              </a:solidFill>
            </a:endParaRPr>
          </a:p>
          <a:p>
            <a:endParaRPr lang="ru-RU" b="1" dirty="0">
              <a:solidFill>
                <a:schemeClr val="bg1"/>
              </a:solidFill>
            </a:endParaRPr>
          </a:p>
          <a:p>
            <a:endParaRPr lang="ru-RU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have a sore throat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000108"/>
            <a:ext cx="4059936" cy="5500726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sz="2400" b="1" dirty="0">
                <a:solidFill>
                  <a:schemeClr val="bg1"/>
                </a:solidFill>
              </a:rPr>
              <a:t>have a toothache</a:t>
            </a:r>
            <a:endParaRPr lang="ru-RU" sz="2400" b="1" dirty="0">
              <a:solidFill>
                <a:schemeClr val="bg1"/>
              </a:solidFill>
            </a:endParaRPr>
          </a:p>
          <a:p>
            <a:endParaRPr lang="ru-RU" sz="2400" b="1" dirty="0">
              <a:solidFill>
                <a:schemeClr val="bg1"/>
              </a:solidFill>
            </a:endParaRPr>
          </a:p>
          <a:p>
            <a:endParaRPr lang="ru-RU" sz="2400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have sore eyes</a:t>
            </a:r>
            <a:endParaRPr lang="ru-RU" b="1" dirty="0">
              <a:solidFill>
                <a:schemeClr val="bg1"/>
              </a:solidFill>
            </a:endParaRPr>
          </a:p>
          <a:p>
            <a:endParaRPr lang="ru-RU" b="1" dirty="0">
              <a:solidFill>
                <a:schemeClr val="bg1"/>
              </a:solidFill>
            </a:endParaRPr>
          </a:p>
          <a:p>
            <a:endParaRPr lang="ru-RU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have a high fever</a:t>
            </a:r>
            <a:endParaRPr lang="ru-RU" b="1" dirty="0">
              <a:solidFill>
                <a:schemeClr val="bg1"/>
              </a:solidFill>
            </a:endParaRPr>
          </a:p>
          <a:p>
            <a:endParaRPr lang="ru-RU" b="1" dirty="0">
              <a:solidFill>
                <a:schemeClr val="bg1"/>
              </a:solidFill>
            </a:endParaRPr>
          </a:p>
          <a:p>
            <a:endParaRPr lang="ru-RU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feel exhausted</a:t>
            </a:r>
            <a:endParaRPr lang="ru-RU" dirty="0"/>
          </a:p>
        </p:txBody>
      </p:sp>
      <p:pic>
        <p:nvPicPr>
          <p:cNvPr id="5" name="Picture 2" descr="F:\болезни\голова боль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357298"/>
            <a:ext cx="1500198" cy="787603"/>
          </a:xfrm>
          <a:prstGeom prst="rect">
            <a:avLst/>
          </a:prstGeom>
          <a:noFill/>
        </p:spPr>
      </p:pic>
      <p:pic>
        <p:nvPicPr>
          <p:cNvPr id="6" name="Picture 3" descr="F:\болезни\живот боль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2714620"/>
            <a:ext cx="1571636" cy="867110"/>
          </a:xfrm>
          <a:prstGeom prst="rect">
            <a:avLst/>
          </a:prstGeom>
          <a:noFill/>
        </p:spPr>
      </p:pic>
      <p:pic>
        <p:nvPicPr>
          <p:cNvPr id="7" name="Picture 4" descr="F:\болезни\ухо боль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224" y="4143380"/>
            <a:ext cx="1500198" cy="857256"/>
          </a:xfrm>
          <a:prstGeom prst="rect">
            <a:avLst/>
          </a:prstGeom>
          <a:noFill/>
        </p:spPr>
      </p:pic>
      <p:pic>
        <p:nvPicPr>
          <p:cNvPr id="8" name="Picture 5" descr="F:\болезни\горло боль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7224" y="5572140"/>
            <a:ext cx="1643074" cy="894780"/>
          </a:xfrm>
          <a:prstGeom prst="rect">
            <a:avLst/>
          </a:prstGeom>
          <a:noFill/>
        </p:spPr>
      </p:pic>
      <p:pic>
        <p:nvPicPr>
          <p:cNvPr id="10" name="Picture 6" descr="F:\болезни\зуб боль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0628" y="1357298"/>
            <a:ext cx="1571636" cy="857256"/>
          </a:xfrm>
          <a:prstGeom prst="rect">
            <a:avLst/>
          </a:prstGeom>
          <a:noFill/>
        </p:spPr>
      </p:pic>
      <p:pic>
        <p:nvPicPr>
          <p:cNvPr id="12" name="Picture 7" descr="F:\болезни\глаз боль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72066" y="2714620"/>
            <a:ext cx="1643074" cy="928694"/>
          </a:xfrm>
          <a:prstGeom prst="rect">
            <a:avLst/>
          </a:prstGeom>
          <a:noFill/>
        </p:spPr>
      </p:pic>
      <p:pic>
        <p:nvPicPr>
          <p:cNvPr id="13" name="Picture 8" descr="F:\болезни\temperatura-centr-1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72066" y="4143380"/>
            <a:ext cx="1970168" cy="962022"/>
          </a:xfrm>
          <a:prstGeom prst="rect">
            <a:avLst/>
          </a:prstGeom>
          <a:noFill/>
        </p:spPr>
      </p:pic>
      <p:pic>
        <p:nvPicPr>
          <p:cNvPr id="14" name="Picture 12" descr="F:\болезни\истощён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000628" y="5572140"/>
            <a:ext cx="1785950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33394"/>
          </a:xfrm>
        </p:spPr>
        <p:txBody>
          <a:bodyPr>
            <a:normAutofit fontScale="90000"/>
          </a:bodyPr>
          <a:lstStyle/>
          <a:p>
            <a:r>
              <a:rPr b="1"/>
              <a:t>ADVICE (</a:t>
            </a:r>
            <a:r>
              <a:rPr b="1">
                <a:solidFill>
                  <a:srgbClr val="FFC000"/>
                </a:solidFill>
              </a:rPr>
              <a:t>If you </a:t>
            </a:r>
            <a:r>
              <a:rPr lang="ru-RU" b="1" dirty="0">
                <a:solidFill>
                  <a:srgbClr val="FFC000"/>
                </a:solidFill>
              </a:rPr>
              <a:t>…</a:t>
            </a:r>
            <a:r>
              <a:rPr b="1">
                <a:solidFill>
                  <a:srgbClr val="FFC000"/>
                </a:solidFill>
              </a:rPr>
              <a:t>, you should </a:t>
            </a:r>
            <a:r>
              <a:rPr lang="ru-RU" b="1" dirty="0">
                <a:solidFill>
                  <a:srgbClr val="FFC000"/>
                </a:solidFill>
              </a:rPr>
              <a:t>…</a:t>
            </a:r>
            <a:r>
              <a:rPr b="1">
                <a:solidFill>
                  <a:srgbClr val="FFC000"/>
                </a:solidFill>
              </a:rPr>
              <a:t> . </a:t>
            </a:r>
            <a:r>
              <a:rPr b="1"/>
              <a:t>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857232"/>
            <a:ext cx="3500462" cy="5715040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86182" y="857232"/>
            <a:ext cx="5072098" cy="5715040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>
              <a:buNone/>
            </a:pPr>
            <a:endParaRPr lang="ru-RU" dirty="0">
              <a:solidFill>
                <a:schemeClr val="bg1"/>
              </a:solidFill>
            </a:endParaRPr>
          </a:p>
          <a:p>
            <a:pPr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857232"/>
            <a:ext cx="3286148" cy="6429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bg1"/>
                </a:solidFill>
              </a:rPr>
              <a:t>have a headache</a:t>
            </a:r>
            <a:endParaRPr lang="ru-RU" dirty="0"/>
          </a:p>
        </p:txBody>
      </p:sp>
      <p:pic>
        <p:nvPicPr>
          <p:cNvPr id="6" name="Picture 2" descr="F:\болезни\голова боль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928670"/>
            <a:ext cx="1000132" cy="525068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28596" y="1571612"/>
            <a:ext cx="3286148" cy="64294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bg1"/>
                </a:solidFill>
              </a:rPr>
              <a:t>have a stomachache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29058" y="857232"/>
            <a:ext cx="4857784" cy="6429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  </a:t>
            </a:r>
            <a:r>
              <a:rPr lang="en-US" sz="2800" b="1" dirty="0"/>
              <a:t>take a painkiller</a:t>
            </a:r>
            <a:endParaRPr lang="ru-RU" sz="28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28596" y="2285992"/>
            <a:ext cx="3286148" cy="6429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bg1"/>
                </a:solidFill>
              </a:rPr>
              <a:t>have an earache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28596" y="3000372"/>
            <a:ext cx="3286148" cy="64294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bg1"/>
                </a:solidFill>
              </a:rPr>
              <a:t>have a sore throat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28596" y="3714752"/>
            <a:ext cx="3286148" cy="6429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bg1"/>
                </a:solidFill>
              </a:rPr>
              <a:t>have a toothache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28596" y="4429132"/>
            <a:ext cx="3286148" cy="64294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bg1"/>
                </a:solidFill>
              </a:rPr>
              <a:t>have sore eyes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28596" y="5143512"/>
            <a:ext cx="3286148" cy="6429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bg1"/>
                </a:solidFill>
              </a:rPr>
              <a:t>have a high fever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28596" y="5857892"/>
            <a:ext cx="3286148" cy="64294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bg1"/>
                </a:solidFill>
              </a:rPr>
              <a:t>feel exhausted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929058" y="3714752"/>
            <a:ext cx="4857784" cy="6429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/>
              <a:t>             take a painkiller</a:t>
            </a:r>
            <a:endParaRPr lang="ru-RU" sz="28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929058" y="4429132"/>
            <a:ext cx="4857784" cy="64294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         wash with cold water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929058" y="5143512"/>
            <a:ext cx="4857784" cy="6429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/>
              <a:t>put a cold pack on your forehead</a:t>
            </a:r>
            <a:endParaRPr lang="ru-RU" sz="24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929058" y="5857892"/>
            <a:ext cx="4857784" cy="64294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 lei down and get some rest</a:t>
            </a:r>
            <a:endParaRPr lang="ru-RU" sz="28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929058" y="1571612"/>
            <a:ext cx="4857784" cy="64294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              eat a light meal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929058" y="2285992"/>
            <a:ext cx="4857784" cy="6429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               </a:t>
            </a:r>
            <a:r>
              <a:rPr lang="en-US" sz="2800" b="1" dirty="0"/>
              <a:t>put drops in it</a:t>
            </a:r>
            <a:endParaRPr lang="ru-RU" sz="28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3929058" y="3000372"/>
            <a:ext cx="4857784" cy="64294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        have a hot cup of tea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24" name="Picture 3" descr="F:\болезни\живот боль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14612" y="1643050"/>
            <a:ext cx="928694" cy="512383"/>
          </a:xfrm>
          <a:prstGeom prst="rect">
            <a:avLst/>
          </a:prstGeom>
          <a:noFill/>
        </p:spPr>
      </p:pic>
      <p:pic>
        <p:nvPicPr>
          <p:cNvPr id="25" name="Picture 4" descr="F:\болезни\ухо боль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4612" y="2357430"/>
            <a:ext cx="928694" cy="530682"/>
          </a:xfrm>
          <a:prstGeom prst="rect">
            <a:avLst/>
          </a:prstGeom>
          <a:noFill/>
        </p:spPr>
      </p:pic>
      <p:pic>
        <p:nvPicPr>
          <p:cNvPr id="26" name="Picture 5" descr="F:\болезни\горло боль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14612" y="3071810"/>
            <a:ext cx="928694" cy="505746"/>
          </a:xfrm>
          <a:prstGeom prst="rect">
            <a:avLst/>
          </a:prstGeom>
          <a:noFill/>
        </p:spPr>
      </p:pic>
      <p:pic>
        <p:nvPicPr>
          <p:cNvPr id="28" name="Picture 6" descr="F:\болезни\зуб боль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14612" y="3786190"/>
            <a:ext cx="928694" cy="506560"/>
          </a:xfrm>
          <a:prstGeom prst="rect">
            <a:avLst/>
          </a:prstGeom>
          <a:noFill/>
        </p:spPr>
      </p:pic>
      <p:pic>
        <p:nvPicPr>
          <p:cNvPr id="29" name="Picture 7" descr="F:\болезни\глаз боль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14612" y="4500570"/>
            <a:ext cx="928694" cy="524914"/>
          </a:xfrm>
          <a:prstGeom prst="rect">
            <a:avLst/>
          </a:prstGeom>
          <a:noFill/>
        </p:spPr>
      </p:pic>
      <p:pic>
        <p:nvPicPr>
          <p:cNvPr id="30" name="Picture 8" descr="F:\болезни\temperatura-centr-1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71736" y="5214950"/>
            <a:ext cx="1071570" cy="523241"/>
          </a:xfrm>
          <a:prstGeom prst="rect">
            <a:avLst/>
          </a:prstGeom>
          <a:noFill/>
        </p:spPr>
      </p:pic>
      <p:pic>
        <p:nvPicPr>
          <p:cNvPr id="31" name="Picture 12" descr="F:\болезни\истощён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714612" y="5929330"/>
            <a:ext cx="928694" cy="5189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33394"/>
          </a:xfrm>
        </p:spPr>
        <p:txBody>
          <a:bodyPr>
            <a:normAutofit fontScale="90000"/>
          </a:bodyPr>
          <a:lstStyle/>
          <a:p>
            <a:pPr algn="ctr"/>
            <a:r>
              <a:rPr b="1"/>
              <a:t>ACT  THE DIALOGUE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7158" y="857232"/>
            <a:ext cx="4159978" cy="5715040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857232"/>
            <a:ext cx="4210080" cy="5715040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928670"/>
            <a:ext cx="3857652" cy="7858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1.Let’s go to/play …</a:t>
            </a:r>
          </a:p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2500306"/>
            <a:ext cx="3857652" cy="7858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1. What’s the matter?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4071942"/>
            <a:ext cx="3857652" cy="10001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1. I’m sorry to hear that. You should … .</a:t>
            </a:r>
          </a:p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5643578"/>
            <a:ext cx="3857652" cy="8572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1.I hope you get better soon. </a:t>
            </a:r>
            <a:endParaRPr lang="ru-RU" sz="2800" b="1" dirty="0">
              <a:solidFill>
                <a:schemeClr val="bg1"/>
              </a:solidFill>
            </a:endParaRPr>
          </a:p>
          <a:p>
            <a:pPr algn="ctr"/>
            <a:r>
              <a:rPr lang="en-US" sz="2800" b="1" dirty="0">
                <a:solidFill>
                  <a:schemeClr val="bg1"/>
                </a:solidFill>
              </a:rPr>
              <a:t> 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714876" y="1714488"/>
            <a:ext cx="3929090" cy="914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</a:endParaRPr>
          </a:p>
          <a:p>
            <a:r>
              <a:rPr lang="en-US" sz="2800" b="1">
                <a:solidFill>
                  <a:schemeClr val="bg1"/>
                </a:solidFill>
              </a:rPr>
              <a:t>2.I’m sorry I can’t. </a:t>
            </a:r>
            <a:r>
              <a:rPr lang="en-US" sz="2800" b="1" dirty="0">
                <a:solidFill>
                  <a:schemeClr val="bg1"/>
                </a:solidFill>
              </a:rPr>
              <a:t>I don’t feel well.</a:t>
            </a:r>
          </a:p>
          <a:p>
            <a:pPr algn="ctr"/>
            <a:endParaRPr lang="ru-RU" sz="2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786314" y="3429000"/>
            <a:ext cx="3929090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2. I’ve got … .</a:t>
            </a:r>
          </a:p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786314" y="4929198"/>
            <a:ext cx="3929090" cy="5715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2. Thank you.</a:t>
            </a:r>
            <a:endParaRPr lang="ru-RU" sz="2800" b="1" dirty="0">
              <a:solidFill>
                <a:schemeClr val="bg1"/>
              </a:solidFill>
            </a:endParaRP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85720" y="152400"/>
            <a:ext cx="8643998" cy="1219200"/>
          </a:xfrm>
        </p:spPr>
        <p:txBody>
          <a:bodyPr>
            <a:normAutofit fontScale="90000"/>
          </a:bodyPr>
          <a:lstStyle/>
          <a:p>
            <a:r>
              <a:rPr b="1"/>
              <a:t>WHAT IS EACH PERSON'S PROBLEM?</a:t>
            </a:r>
            <a:endParaRPr lang="ru-RU" b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4000" b="1" u="sng" dirty="0">
                <a:solidFill>
                  <a:schemeClr val="bg1"/>
                </a:solidFill>
              </a:rPr>
              <a:t>I group</a:t>
            </a:r>
          </a:p>
          <a:p>
            <a:pPr>
              <a:buNone/>
            </a:pPr>
            <a:r>
              <a:rPr lang="en-US" sz="3600" b="1" i="1" dirty="0">
                <a:solidFill>
                  <a:schemeClr val="bg1"/>
                </a:solidFill>
              </a:rPr>
              <a:t>‘Worn out’ is exhausted and he/she needs to feel better before the tennis tournament.</a:t>
            </a:r>
            <a:endParaRPr lang="ru-RU" sz="3600" b="1" i="1" dirty="0">
              <a:solidFill>
                <a:schemeClr val="bg1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4000" b="1" u="sng" dirty="0">
                <a:solidFill>
                  <a:schemeClr val="bg1"/>
                </a:solidFill>
              </a:rPr>
              <a:t>II group</a:t>
            </a:r>
            <a:endParaRPr lang="ru-RU" sz="4000" b="1" u="sng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3600" b="1" i="1" dirty="0">
                <a:solidFill>
                  <a:schemeClr val="bg1"/>
                </a:solidFill>
              </a:rPr>
              <a:t>‘Computer Freak’ has got lots of headaches and his/her eyes are sore all the time.</a:t>
            </a:r>
            <a:endParaRPr lang="ru-RU" sz="36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Introduction:</a:t>
            </a:r>
          </a:p>
          <a:p>
            <a:pPr>
              <a:buNone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en-US" sz="2800" b="1" dirty="0">
                <a:solidFill>
                  <a:schemeClr val="bg1"/>
                </a:solidFill>
              </a:rPr>
              <a:t>heading (address/date);</a:t>
            </a:r>
          </a:p>
          <a:p>
            <a:pPr>
              <a:buFontTx/>
              <a:buChar char="-"/>
            </a:pPr>
            <a:r>
              <a:rPr lang="en-US" sz="2800" b="1" dirty="0">
                <a:solidFill>
                  <a:schemeClr val="bg1"/>
                </a:solidFill>
              </a:rPr>
              <a:t>greeting (Dear … , );</a:t>
            </a:r>
          </a:p>
          <a:p>
            <a:pPr>
              <a:buFontTx/>
              <a:buChar char="-"/>
            </a:pPr>
            <a:r>
              <a:rPr lang="en-US" sz="2800" b="1" dirty="0">
                <a:solidFill>
                  <a:schemeClr val="bg1"/>
                </a:solidFill>
              </a:rPr>
              <a:t>opening remark (Here are a few things you can try in order to feel better ).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Main body </a:t>
            </a:r>
          </a:p>
          <a:p>
            <a:pPr>
              <a:buNone/>
            </a:pPr>
            <a:r>
              <a:rPr lang="en-US" sz="3200" b="1" dirty="0">
                <a:solidFill>
                  <a:schemeClr val="bg1"/>
                </a:solidFill>
              </a:rPr>
              <a:t>  </a:t>
            </a:r>
            <a:r>
              <a:rPr lang="en-US" sz="2800" b="1" dirty="0">
                <a:solidFill>
                  <a:schemeClr val="bg1"/>
                </a:solidFill>
              </a:rPr>
              <a:t>(It’s important to …; Why don’t you …; You should …).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Conclusion:</a:t>
            </a:r>
          </a:p>
          <a:p>
            <a:pPr>
              <a:buFontTx/>
              <a:buChar char="-"/>
            </a:pPr>
            <a:r>
              <a:rPr lang="en-US" sz="2800" b="1" dirty="0">
                <a:solidFill>
                  <a:schemeClr val="bg1"/>
                </a:solidFill>
              </a:rPr>
              <a:t>closing remark (I hope my advice helps );</a:t>
            </a:r>
          </a:p>
          <a:p>
            <a:pPr>
              <a:buFontTx/>
              <a:buChar char="-"/>
            </a:pPr>
            <a:r>
              <a:rPr lang="en-US" sz="2800" b="1" dirty="0">
                <a:solidFill>
                  <a:schemeClr val="bg1"/>
                </a:solidFill>
              </a:rPr>
              <a:t>Yours faithfully/sincerely; name/surname.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7234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STRUCTURE OF THE LETTER OF ADVICE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2400"/>
            <a:ext cx="8429684" cy="1219200"/>
          </a:xfrm>
        </p:spPr>
        <p:txBody>
          <a:bodyPr>
            <a:normAutofit fontScale="90000"/>
          </a:bodyPr>
          <a:lstStyle/>
          <a:p>
            <a:r>
              <a:rPr b="1"/>
              <a:t>REMARKS FOR A LETTER OF ADVICE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1571612"/>
            <a:ext cx="4286280" cy="4976834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en-US" sz="4000" b="1" u="sng" dirty="0">
                <a:solidFill>
                  <a:schemeClr val="bg1"/>
                </a:solidFill>
              </a:rPr>
              <a:t>I group</a:t>
            </a:r>
          </a:p>
          <a:p>
            <a:pPr algn="ctr">
              <a:buNone/>
            </a:pPr>
            <a:r>
              <a:rPr lang="en-US" sz="3200" b="1" dirty="0">
                <a:solidFill>
                  <a:schemeClr val="bg1"/>
                </a:solidFill>
              </a:rPr>
              <a:t>(opening remarks)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14876" y="1571612"/>
            <a:ext cx="4210080" cy="4976834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en-US" sz="4000" b="1" u="sng" dirty="0">
                <a:solidFill>
                  <a:schemeClr val="bg1"/>
                </a:solidFill>
              </a:rPr>
              <a:t>II group</a:t>
            </a:r>
          </a:p>
          <a:p>
            <a:pPr algn="ctr">
              <a:buNone/>
            </a:pPr>
            <a:r>
              <a:rPr lang="en-US" sz="3200" b="1" dirty="0">
                <a:solidFill>
                  <a:schemeClr val="bg1"/>
                </a:solidFill>
              </a:rPr>
              <a:t>(closing remarks) </a:t>
            </a:r>
            <a:endParaRPr lang="ru-RU" sz="3200" b="1" dirty="0">
              <a:solidFill>
                <a:schemeClr val="bg1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3000372"/>
            <a:ext cx="4143404" cy="164307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</a:t>
            </a:r>
            <a:r>
              <a:rPr lang="en-US" sz="2800" b="1" i="1" dirty="0">
                <a:solidFill>
                  <a:schemeClr val="bg1"/>
                </a:solidFill>
              </a:rPr>
              <a:t>I’m sorry you feel that way. I think I can help you.</a:t>
            </a:r>
            <a:endParaRPr lang="ru-RU" sz="2800" b="1" i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5429264"/>
            <a:ext cx="4143404" cy="914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i="1" dirty="0">
                <a:solidFill>
                  <a:schemeClr val="bg1"/>
                </a:solidFill>
              </a:rPr>
              <a:t>Here’s what you can do.</a:t>
            </a:r>
            <a:endParaRPr lang="ru-RU" sz="2800" b="1" i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14876" y="3000372"/>
            <a:ext cx="4071966" cy="914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i="1" dirty="0">
                <a:solidFill>
                  <a:schemeClr val="bg1"/>
                </a:solidFill>
              </a:rPr>
              <a:t>Let me know what happens.</a:t>
            </a:r>
            <a:endParaRPr lang="ru-RU" sz="2800" b="1" i="1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86314" y="5072074"/>
            <a:ext cx="3929090" cy="128588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i="1" dirty="0">
                <a:solidFill>
                  <a:schemeClr val="bg1"/>
                </a:solidFill>
              </a:rPr>
              <a:t>I hope everything turns out for the best.</a:t>
            </a:r>
            <a:endParaRPr lang="ru-RU" sz="28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785786" y="1500174"/>
            <a:ext cx="7829576" cy="4572000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sz="3600" b="1" dirty="0">
                <a:solidFill>
                  <a:schemeClr val="bg1"/>
                </a:solidFill>
              </a:rPr>
              <a:t>work less on his computer;</a:t>
            </a:r>
          </a:p>
          <a:p>
            <a:pPr>
              <a:buNone/>
            </a:pPr>
            <a:endParaRPr lang="en-US" sz="3600" b="1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get a filter for his computer;</a:t>
            </a:r>
          </a:p>
          <a:p>
            <a:pPr>
              <a:buNone/>
            </a:pPr>
            <a:endParaRPr lang="en-US" sz="3600" b="1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get more sleep; </a:t>
            </a:r>
          </a:p>
          <a:p>
            <a:pPr>
              <a:buNone/>
            </a:pPr>
            <a:endParaRPr lang="en-US" sz="3600" b="1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check his eyes.</a:t>
            </a:r>
            <a:endParaRPr lang="ru-RU" sz="3600" b="1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/>
              <a:t>ADVICE TO 'COMPUTER FREAK'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530</TotalTime>
  <Words>492</Words>
  <Application>Microsoft Office PowerPoint</Application>
  <PresentationFormat>Экран (4:3)</PresentationFormat>
  <Paragraphs>107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Constantia</vt:lpstr>
      <vt:lpstr>Wingdings 2</vt:lpstr>
      <vt:lpstr>Бумажная</vt:lpstr>
      <vt:lpstr>Тещина Лилия Васильевна МКОУ Орловская СОШ  им. И. Ф. Жужукина с. Орловка, Воронежской области учитель английского языка</vt:lpstr>
      <vt:lpstr>THE AIM OF THE LESSON</vt:lpstr>
      <vt:lpstr>DISEASE</vt:lpstr>
      <vt:lpstr>ADVICE (If you …, you should … . )</vt:lpstr>
      <vt:lpstr>ACT  THE DIALOGUE</vt:lpstr>
      <vt:lpstr>WHAT IS EACH PERSON'S PROBLEM?</vt:lpstr>
      <vt:lpstr>STRUCTURE OF THE LETTER OF ADVICE</vt:lpstr>
      <vt:lpstr>REMARKS FOR A LETTER OF ADVICE</vt:lpstr>
      <vt:lpstr>ADVICE TO 'COMPUTER FREAK'</vt:lpstr>
      <vt:lpstr>SAY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Лилия Васильевна</dc:creator>
  <cp:lastModifiedBy>Лилия</cp:lastModifiedBy>
  <cp:revision>49</cp:revision>
  <dcterms:created xsi:type="dcterms:W3CDTF">2021-06-02T07:21:39Z</dcterms:created>
  <dcterms:modified xsi:type="dcterms:W3CDTF">2021-09-13T21:21:30Z</dcterms:modified>
</cp:coreProperties>
</file>