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5145087"/>
  <p:notesSz cx="9144000" cy="5145087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presProps" Target="presProps.xml" /><Relationship Id="rId31" Type="http://schemas.openxmlformats.org/officeDocument/2006/relationships/tableStyles" Target="tableStyles.xml" /><Relationship Id="rId3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822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973240"/>
            <a:ext cx="822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0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973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8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973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264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1200240"/>
            <a:ext cx="264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1200240"/>
            <a:ext cx="264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8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973240"/>
            <a:ext cx="264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9" name="PlaceHolder 6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2973240"/>
            <a:ext cx="264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0" name="PlaceHolder 7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2973240"/>
            <a:ext cx="264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1200240"/>
            <a:ext cx="8229600" cy="33940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spcBef>
                <a:spcPts val="799"/>
              </a:spcBef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8229600" cy="33940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4015800" cy="33940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0240"/>
            <a:ext cx="4015800" cy="33940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206280"/>
            <a:ext cx="8229600" cy="397620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spcBef>
                <a:spcPts val="799"/>
              </a:spcBef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0240"/>
            <a:ext cx="4015800" cy="33940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973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4015800" cy="339408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0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973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p>
            <a:pPr algn="ctr">
              <a:defRPr/>
            </a:pP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0240"/>
            <a:ext cx="40158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973240"/>
            <a:ext cx="8229600" cy="1618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p>
            <a:pPr>
              <a:defRPr/>
            </a:pP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6280"/>
            <a:ext cx="8229600" cy="857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en-US" sz="4400" b="0" strike="noStrike" spc="-1">
                <a:solidFill>
                  <a:srgbClr val="FFFFFF"/>
                </a:solidFill>
                <a:latin typeface="Century Schoolbook"/>
              </a:rPr>
              <a:t>Click to edit the title text format</a:t>
            </a:r>
            <a:endParaRPr lang="en-US" sz="4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0240"/>
            <a:ext cx="8229600" cy="3394080"/>
          </a:xfrm>
          <a:prstGeom prst="rect">
            <a:avLst/>
          </a:prstGeom>
        </p:spPr>
        <p:txBody>
          <a:bodyPr lIns="90000" tIns="46800" rIns="90000" bIns="46800">
            <a:normAutofit fontScale="73000"/>
          </a:bodyPr>
          <a:p>
            <a:pPr marL="342720" indent="-342720">
              <a:spcBef>
                <a:spcPts val="799"/>
              </a:spcBef>
              <a:buClr>
                <a:srgbClr val="FFFFFF"/>
              </a:buClr>
              <a:buFont typeface="Arial"/>
              <a:buChar char="•"/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Century Schoolbook"/>
              </a:rPr>
              <a:t>Click to edit the outline text format</a:t>
            </a: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  <a:p>
            <a:pPr marL="742680" lvl="1" indent="-285480">
              <a:spcBef>
                <a:spcPts val="799"/>
              </a:spcBef>
              <a:buClr>
                <a:srgbClr val="FFFFFF"/>
              </a:buClr>
              <a:buFont typeface="Arial"/>
              <a:buChar char="–"/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Century Schoolbook"/>
              </a:rPr>
              <a:t>Second Outline Level</a:t>
            </a: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  <a:p>
            <a:pPr marL="1143000" lvl="2" indent="-228600">
              <a:spcBef>
                <a:spcPts val="799"/>
              </a:spcBef>
              <a:buClr>
                <a:srgbClr val="FFFFFF"/>
              </a:buClr>
              <a:buFont typeface="Arial"/>
              <a:buChar char="•"/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Century Schoolbook"/>
              </a:rPr>
              <a:t>Third Outline Level</a:t>
            </a: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  <a:p>
            <a:pPr marL="1600200" lvl="3" indent="-228600">
              <a:spcBef>
                <a:spcPts val="799"/>
              </a:spcBef>
              <a:buClr>
                <a:srgbClr val="FFFFFF"/>
              </a:buClr>
              <a:buFont typeface="Arial"/>
              <a:buChar char="–"/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Century Schoolbook"/>
              </a:rPr>
              <a:t>Fourth Outline Level</a:t>
            </a: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  <a:p>
            <a:pPr marL="2057400" lvl="4" indent="-228600">
              <a:spcBef>
                <a:spcPts val="799"/>
              </a:spcBef>
              <a:buClr>
                <a:srgbClr val="FFFFFF"/>
              </a:buClr>
              <a:buFont typeface="Arial"/>
              <a:buChar char="»"/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Century Schoolbook"/>
              </a:rPr>
              <a:t>Fifth Outline Level</a:t>
            </a: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  <a:p>
            <a:pPr marL="2057400" lvl="5" indent="-228600">
              <a:spcBef>
                <a:spcPts val="799"/>
              </a:spcBef>
              <a:buClr>
                <a:srgbClr val="FFFFFF"/>
              </a:buClr>
              <a:buFont typeface="Arial"/>
              <a:buChar char="»"/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Century Schoolbook"/>
              </a:rPr>
              <a:t>Sixth Outline Level</a:t>
            </a: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  <a:p>
            <a:pPr marL="2057400" lvl="6" indent="-228600">
              <a:spcBef>
                <a:spcPts val="799"/>
              </a:spcBef>
              <a:buClr>
                <a:srgbClr val="FFFFFF"/>
              </a:buClr>
              <a:buFont typeface="Arial"/>
              <a:buChar char="»"/>
              <a:defRPr/>
            </a:pPr>
            <a:r>
              <a:rPr lang="en-US" sz="3200" b="0" strike="noStrike" spc="-1">
                <a:solidFill>
                  <a:srgbClr val="FFFFFF"/>
                </a:solidFill>
                <a:latin typeface="Century Schoolbook"/>
              </a:rPr>
              <a:t>Seventh Outline Level</a:t>
            </a:r>
            <a:endParaRPr lang="en-US" sz="32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PlaceHolder 3" hidden="0"/>
          <p:cNvSpPr>
            <a:spLocks noGrp="1"/>
          </p:cNvSpPr>
          <p:nvPr isPhoto="0" userDrawn="0">
            <p:ph type="dt" hasCustomPrompt="0"/>
          </p:nvPr>
        </p:nvSpPr>
        <p:spPr bwMode="auto">
          <a:xfrm>
            <a:off x="456840" y="4766760"/>
            <a:ext cx="2133720" cy="2746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p>
            <a:pPr>
              <a:defRPr/>
            </a:pPr>
            <a:r>
              <a:rPr lang="ru-RU" sz="1200" b="0" strike="noStrike" spc="-1">
                <a:solidFill>
                  <a:srgbClr val="FFFFFF"/>
                </a:solidFill>
                <a:latin typeface="Century Schoolbook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" name="PlaceHolder 4" hidden="0"/>
          <p:cNvSpPr>
            <a:spLocks noGrp="1"/>
          </p:cNvSpPr>
          <p:nvPr isPhoto="0" userDrawn="0">
            <p:ph type="ftr" hasCustomPrompt="0"/>
          </p:nvPr>
        </p:nvSpPr>
        <p:spPr bwMode="auto">
          <a:xfrm>
            <a:off x="3124080" y="4766760"/>
            <a:ext cx="2895840" cy="2746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p>
            <a:pPr>
              <a:defRPr/>
            </a:pPr>
            <a:endParaRPr lang="en-US" sz="18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8" name="PlaceHolder 5" hidden="0"/>
          <p:cNvSpPr>
            <a:spLocks noGrp="1"/>
          </p:cNvSpPr>
          <p:nvPr isPhoto="0" userDrawn="0">
            <p:ph type="sldNum" hasCustomPrompt="0"/>
          </p:nvPr>
        </p:nvSpPr>
        <p:spPr bwMode="auto">
          <a:xfrm>
            <a:off x="6552720" y="4766760"/>
            <a:ext cx="2133720" cy="27468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p>
            <a:pPr algn="r">
              <a:defRPr/>
            </a:pPr>
            <a:fld id="{FAD88BEF-BC22-42AB-B014-D0B85134C621}" type="slidenum">
              <a:rPr lang="ru-RU" sz="1200" b="0" strike="noStrike" spc="-1">
                <a:solidFill>
                  <a:srgbClr val="FFFFFF"/>
                </a:solidFill>
                <a:latin typeface="Century Schoolbook"/>
              </a:rPr>
              <a:t/>
            </a:fld>
            <a:endParaRPr lang="en-US" sz="12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284040" y="3171960"/>
            <a:ext cx="5367600" cy="1368360"/>
          </a:xfrm>
          <a:custGeom>
            <a:avLst/>
            <a:gdLst/>
            <a:ahLst/>
            <a:cxnLst/>
            <a:rect l="0" t="0" r="r" b="b"/>
            <a:pathLst>
              <a:path w="14911" h="3803" fill="norm" stroke="1" extrusionOk="0">
                <a:moveTo>
                  <a:pt x="633" y="0"/>
                </a:moveTo>
                <a:cubicBezTo>
                  <a:pt x="316" y="0"/>
                  <a:pt x="0" y="316"/>
                  <a:pt x="0" y="633"/>
                </a:cubicBezTo>
                <a:lnTo>
                  <a:pt x="0" y="3168"/>
                </a:lnTo>
                <a:cubicBezTo>
                  <a:pt x="0" y="3485"/>
                  <a:pt x="316" y="3802"/>
                  <a:pt x="633" y="3802"/>
                </a:cubicBezTo>
                <a:lnTo>
                  <a:pt x="14277" y="3802"/>
                </a:lnTo>
                <a:cubicBezTo>
                  <a:pt x="14593" y="3802"/>
                  <a:pt x="14910" y="3485"/>
                  <a:pt x="14910" y="3168"/>
                </a:cubicBezTo>
                <a:lnTo>
                  <a:pt x="14910" y="633"/>
                </a:lnTo>
                <a:cubicBezTo>
                  <a:pt x="14910" y="316"/>
                  <a:pt x="14593" y="0"/>
                  <a:pt x="14277" y="0"/>
                </a:cubicBezTo>
                <a:lnTo>
                  <a:pt x="633" y="0"/>
                </a:lnTo>
              </a:path>
            </a:pathLst>
          </a:custGeom>
          <a:solidFill>
            <a:srgbClr val="FFFFFF"/>
          </a:solidFill>
          <a:ln w="25560">
            <a:solidFill>
              <a:srgbClr val="E46C0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2" hidden="0"/>
          <p:cNvSpPr/>
          <p:nvPr isPhoto="0" userDrawn="0"/>
        </p:nvSpPr>
        <p:spPr bwMode="auto">
          <a:xfrm>
            <a:off x="1258920" y="3441600"/>
            <a:ext cx="4572000" cy="11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>
              <a:defRPr/>
            </a:pPr>
            <a:r>
              <a:rPr lang="ru-RU" sz="2400" b="1" i="1" strike="noStrike" spc="-1">
                <a:solidFill>
                  <a:srgbClr val="C00000"/>
                </a:solidFill>
                <a:latin typeface="Century Schoolbook"/>
              </a:rPr>
              <a:t>Химический элемент </a:t>
            </a:r>
            <a:r>
              <a:rPr lang="ru-RU" sz="2400" b="1" i="1" strike="noStrike" spc="-1">
                <a:solidFill>
                  <a:srgbClr val="000000"/>
                </a:solidFill>
                <a:latin typeface="Century Schoolbook"/>
              </a:rPr>
              <a:t>— </a:t>
            </a:r>
            <a:r>
              <a:rPr lang="ru-RU" sz="2400" b="0" strike="noStrike" spc="-1">
                <a:solidFill>
                  <a:srgbClr val="262626"/>
                </a:solidFill>
                <a:latin typeface="Century Schoolbook"/>
              </a:rPr>
              <a:t>определённый вид атомов.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" name="Picture 3" descr="C:\Users\Space\Desktop\Химия\01\Images\07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6372360" y="603360"/>
            <a:ext cx="2376360" cy="393696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" name="Рисунок 4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63360" y="3162240"/>
            <a:ext cx="1035360" cy="100008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6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2212920" y="195120"/>
            <a:ext cx="2665440" cy="288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235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547640" y="915840"/>
            <a:ext cx="6132600" cy="4125960"/>
          </a:xfrm>
          <a:prstGeom prst="rect">
            <a:avLst/>
          </a:prstGeom>
          <a:ln>
            <a:noFill/>
          </a:ln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1547640" y="1203480"/>
            <a:ext cx="576360" cy="28872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3" hidden="0"/>
          <p:cNvSpPr/>
          <p:nvPr isPhoto="0" userDrawn="0"/>
        </p:nvSpPr>
        <p:spPr bwMode="auto">
          <a:xfrm>
            <a:off x="1547640" y="1492200"/>
            <a:ext cx="504036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4" hidden="0"/>
          <p:cNvSpPr/>
          <p:nvPr isPhoto="0" userDrawn="0"/>
        </p:nvSpPr>
        <p:spPr bwMode="auto">
          <a:xfrm>
            <a:off x="1546200" y="2066759"/>
            <a:ext cx="504036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5" hidden="0"/>
          <p:cNvSpPr/>
          <p:nvPr isPhoto="0" userDrawn="0"/>
        </p:nvSpPr>
        <p:spPr bwMode="auto">
          <a:xfrm>
            <a:off x="1560600" y="2925720"/>
            <a:ext cx="6119640" cy="57456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6" hidden="0"/>
          <p:cNvSpPr/>
          <p:nvPr isPhoto="0" userDrawn="0"/>
        </p:nvSpPr>
        <p:spPr bwMode="auto">
          <a:xfrm>
            <a:off x="1546200" y="4071960"/>
            <a:ext cx="612000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7" hidden="0"/>
          <p:cNvSpPr/>
          <p:nvPr isPhoto="0" userDrawn="0"/>
        </p:nvSpPr>
        <p:spPr bwMode="auto">
          <a:xfrm>
            <a:off x="1511280" y="155520"/>
            <a:ext cx="622944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Периоды в таблице Менделеева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12" dur="indefinite" restart="never" nodeType="tmRoot">
          <p:childTnLst>
            <p:seq>
              <p:cTn id="113" dur="indefinite" nodeType="mainSeq">
                <p:childTnLst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50"/>
                            </p:stCondLst>
                            <p:childTnLst>
                              <p:par>
                                <p:cTn id="123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250"/>
                            </p:stCondLst>
                            <p:childTnLst>
                              <p:par>
                                <p:cTn id="137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13580" r="0" b="0"/>
          <a:stretch/>
        </p:blipFill>
        <p:spPr bwMode="auto">
          <a:xfrm>
            <a:off x="-612720" y="-452520"/>
            <a:ext cx="10470960" cy="5929560"/>
          </a:xfrm>
          <a:prstGeom prst="rect">
            <a:avLst/>
          </a:prstGeom>
          <a:ln>
            <a:noFill/>
          </a:ln>
        </p:spPr>
      </p:pic>
      <p:sp>
        <p:nvSpPr>
          <p:cNvPr id="5" name="CustomShape 1" hidden="0"/>
          <p:cNvSpPr/>
          <p:nvPr isPhoto="0" userDrawn="0"/>
        </p:nvSpPr>
        <p:spPr bwMode="auto">
          <a:xfrm>
            <a:off x="63360" y="2773440"/>
            <a:ext cx="7061400" cy="1968480"/>
          </a:xfrm>
          <a:custGeom>
            <a:avLst/>
            <a:gdLst/>
            <a:ahLst/>
            <a:cxnLst/>
            <a:rect l="0" t="0" r="r" b="b"/>
            <a:pathLst>
              <a:path w="19617" h="5470" fill="norm" stroke="1" extrusionOk="0">
                <a:moveTo>
                  <a:pt x="911" y="0"/>
                </a:moveTo>
                <a:cubicBezTo>
                  <a:pt x="455" y="0"/>
                  <a:pt x="0" y="455"/>
                  <a:pt x="0" y="911"/>
                </a:cubicBezTo>
                <a:lnTo>
                  <a:pt x="0" y="4557"/>
                </a:lnTo>
                <a:cubicBezTo>
                  <a:pt x="0" y="5013"/>
                  <a:pt x="455" y="5469"/>
                  <a:pt x="911" y="5469"/>
                </a:cubicBezTo>
                <a:lnTo>
                  <a:pt x="18704" y="5469"/>
                </a:lnTo>
                <a:cubicBezTo>
                  <a:pt x="19160" y="5469"/>
                  <a:pt x="19616" y="5013"/>
                  <a:pt x="19616" y="4557"/>
                </a:cubicBezTo>
                <a:lnTo>
                  <a:pt x="19616" y="911"/>
                </a:lnTo>
                <a:cubicBezTo>
                  <a:pt x="19616" y="455"/>
                  <a:pt x="19160" y="0"/>
                  <a:pt x="18704" y="0"/>
                </a:cubicBezTo>
                <a:lnTo>
                  <a:pt x="911" y="0"/>
                </a:lnTo>
              </a:path>
            </a:pathLst>
          </a:custGeom>
          <a:solidFill>
            <a:srgbClr val="FFFFFF"/>
          </a:solidFill>
          <a:ln w="25560">
            <a:solidFill>
              <a:srgbClr val="E46C0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2" hidden="0"/>
          <p:cNvSpPr/>
          <p:nvPr isPhoto="0" userDrawn="0"/>
        </p:nvSpPr>
        <p:spPr bwMode="auto">
          <a:xfrm>
            <a:off x="900000" y="2989440"/>
            <a:ext cx="6048360" cy="155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>
              <a:defRPr/>
            </a:pPr>
            <a:r>
              <a:rPr lang="ru-RU" sz="2400" b="1" i="1" strike="noStrike" spc="-1">
                <a:solidFill>
                  <a:srgbClr val="C00000"/>
                </a:solidFill>
                <a:latin typeface="Century Schoolbook"/>
              </a:rPr>
              <a:t>Период</a:t>
            </a:r>
            <a:r>
              <a:rPr lang="ru-RU" sz="2400" b="0" strike="noStrike" spc="-1">
                <a:solidFill>
                  <a:srgbClr val="262626"/>
                </a:solidFill>
                <a:latin typeface="Century Schoolbook"/>
              </a:rPr>
              <a:t> — горизонтальный ряд химических элементов, расположенный по возрастанию их относительной атомной массы.  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7" name="Picture 3" descr="C:\Users\Space\Desktop\Химия\01\Images\07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7124760" y="1708200"/>
            <a:ext cx="1893960" cy="31384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8" name="Рисунок 4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-135000" y="2738519"/>
            <a:ext cx="1035000" cy="1000080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D:\картинки\химические элементы [преобразованный].png" hidden="0"/>
          <p:cNvPicPr/>
          <p:nvPr isPhoto="0" userDrawn="0"/>
        </p:nvPicPr>
        <p:blipFill>
          <a:blip r:embed="rId5"/>
          <a:stretch/>
        </p:blipFill>
        <p:spPr bwMode="auto">
          <a:xfrm>
            <a:off x="900000" y="52560"/>
            <a:ext cx="3527640" cy="259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143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336600" y="700200"/>
            <a:ext cx="6132600" cy="4125960"/>
          </a:xfrm>
          <a:prstGeom prst="rect">
            <a:avLst/>
          </a:prstGeom>
          <a:ln>
            <a:noFill/>
          </a:ln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325439" y="1276200"/>
            <a:ext cx="5038560" cy="2876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3" hidden="0"/>
          <p:cNvSpPr/>
          <p:nvPr isPhoto="0" userDrawn="0"/>
        </p:nvSpPr>
        <p:spPr bwMode="auto">
          <a:xfrm>
            <a:off x="325439" y="1563840"/>
            <a:ext cx="503856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4" hidden="0"/>
          <p:cNvSpPr/>
          <p:nvPr isPhoto="0" userDrawn="0"/>
        </p:nvSpPr>
        <p:spPr bwMode="auto">
          <a:xfrm>
            <a:off x="325439" y="1849320"/>
            <a:ext cx="504036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5" hidden="0"/>
          <p:cNvSpPr/>
          <p:nvPr isPhoto="0" userDrawn="0"/>
        </p:nvSpPr>
        <p:spPr bwMode="auto">
          <a:xfrm>
            <a:off x="324000" y="2146320"/>
            <a:ext cx="6145200" cy="5698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6" hidden="0"/>
          <p:cNvSpPr/>
          <p:nvPr isPhoto="0" userDrawn="0"/>
        </p:nvSpPr>
        <p:spPr bwMode="auto">
          <a:xfrm>
            <a:off x="324000" y="2711519"/>
            <a:ext cx="6145200" cy="5810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7" hidden="0"/>
          <p:cNvSpPr/>
          <p:nvPr isPhoto="0" userDrawn="0"/>
        </p:nvSpPr>
        <p:spPr bwMode="auto">
          <a:xfrm>
            <a:off x="324000" y="3297240"/>
            <a:ext cx="6143400" cy="5634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8" hidden="0"/>
          <p:cNvSpPr/>
          <p:nvPr isPhoto="0" userDrawn="0"/>
        </p:nvSpPr>
        <p:spPr bwMode="auto">
          <a:xfrm>
            <a:off x="325439" y="3860640"/>
            <a:ext cx="614196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9" hidden="0"/>
          <p:cNvSpPr/>
          <p:nvPr isPhoto="0" userDrawn="0"/>
        </p:nvSpPr>
        <p:spPr bwMode="auto">
          <a:xfrm>
            <a:off x="6588000" y="1635120"/>
            <a:ext cx="2305080" cy="2050920"/>
          </a:xfrm>
          <a:custGeom>
            <a:avLst/>
            <a:gdLst/>
            <a:ahLst/>
            <a:cxnLst/>
            <a:rect l="0" t="0" r="r" b="b"/>
            <a:pathLst>
              <a:path w="6405" h="5699" fill="norm" stroke="1" extrusionOk="0">
                <a:moveTo>
                  <a:pt x="949" y="0"/>
                </a:moveTo>
                <a:cubicBezTo>
                  <a:pt x="474" y="0"/>
                  <a:pt x="0" y="474"/>
                  <a:pt x="0" y="949"/>
                </a:cubicBezTo>
                <a:lnTo>
                  <a:pt x="0" y="4748"/>
                </a:lnTo>
                <a:cubicBezTo>
                  <a:pt x="0" y="5223"/>
                  <a:pt x="474" y="5698"/>
                  <a:pt x="949" y="5698"/>
                </a:cubicBezTo>
                <a:lnTo>
                  <a:pt x="5454" y="5698"/>
                </a:lnTo>
                <a:cubicBezTo>
                  <a:pt x="5929" y="5698"/>
                  <a:pt x="6404" y="5223"/>
                  <a:pt x="6404" y="4748"/>
                </a:cubicBezTo>
                <a:lnTo>
                  <a:pt x="6404" y="949"/>
                </a:lnTo>
                <a:cubicBezTo>
                  <a:pt x="6404" y="474"/>
                  <a:pt x="5929" y="0"/>
                  <a:pt x="5454" y="0"/>
                </a:cubicBezTo>
                <a:lnTo>
                  <a:pt x="94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Периодическая система включает в себя семь периодов.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4" name="CustomShape 10" hidden="0"/>
          <p:cNvSpPr/>
          <p:nvPr isPhoto="0" userDrawn="0"/>
        </p:nvSpPr>
        <p:spPr bwMode="auto">
          <a:xfrm>
            <a:off x="322200" y="1276200"/>
            <a:ext cx="5041800" cy="2876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1" hidden="0"/>
          <p:cNvSpPr/>
          <p:nvPr isPhoto="0" userDrawn="0"/>
        </p:nvSpPr>
        <p:spPr bwMode="auto">
          <a:xfrm>
            <a:off x="325439" y="1562040"/>
            <a:ext cx="504036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2" hidden="0"/>
          <p:cNvSpPr/>
          <p:nvPr isPhoto="0" userDrawn="0"/>
        </p:nvSpPr>
        <p:spPr bwMode="auto">
          <a:xfrm>
            <a:off x="322200" y="1859040"/>
            <a:ext cx="504180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3" hidden="0"/>
          <p:cNvSpPr/>
          <p:nvPr isPhoto="0" userDrawn="0"/>
        </p:nvSpPr>
        <p:spPr bwMode="auto">
          <a:xfrm>
            <a:off x="325439" y="3860640"/>
            <a:ext cx="614376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4" hidden="0"/>
          <p:cNvSpPr/>
          <p:nvPr isPhoto="0" userDrawn="0"/>
        </p:nvSpPr>
        <p:spPr bwMode="auto">
          <a:xfrm>
            <a:off x="326880" y="2138400"/>
            <a:ext cx="6145200" cy="5684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15" hidden="0"/>
          <p:cNvSpPr/>
          <p:nvPr isPhoto="0" userDrawn="0"/>
        </p:nvSpPr>
        <p:spPr bwMode="auto">
          <a:xfrm>
            <a:off x="326880" y="2706840"/>
            <a:ext cx="6145200" cy="5824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CustomShape 16" hidden="0"/>
          <p:cNvSpPr/>
          <p:nvPr isPhoto="0" userDrawn="0"/>
        </p:nvSpPr>
        <p:spPr bwMode="auto">
          <a:xfrm>
            <a:off x="331920" y="3292560"/>
            <a:ext cx="6143400" cy="565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50"/>
                            </p:stCondLst>
                            <p:childTnLst>
                              <p:par>
                                <p:cTn id="206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00"/>
                            </p:stCondLst>
                            <p:childTnLst>
                              <p:par>
                                <p:cTn id="213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20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29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750"/>
                            </p:stCondLst>
                            <p:childTnLst>
                              <p:par>
                                <p:cTn id="243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143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2" hidden="0"/>
          <p:cNvSpPr/>
          <p:nvPr isPhoto="0" userDrawn="0"/>
        </p:nvSpPr>
        <p:spPr bwMode="auto">
          <a:xfrm>
            <a:off x="6588000" y="1635120"/>
            <a:ext cx="2305080" cy="2050920"/>
          </a:xfrm>
          <a:custGeom>
            <a:avLst/>
            <a:gdLst/>
            <a:ahLst/>
            <a:cxnLst/>
            <a:rect l="0" t="0" r="r" b="b"/>
            <a:pathLst>
              <a:path w="6405" h="5699" fill="norm" stroke="1" extrusionOk="0">
                <a:moveTo>
                  <a:pt x="949" y="0"/>
                </a:moveTo>
                <a:cubicBezTo>
                  <a:pt x="474" y="0"/>
                  <a:pt x="0" y="474"/>
                  <a:pt x="0" y="949"/>
                </a:cubicBezTo>
                <a:lnTo>
                  <a:pt x="0" y="4748"/>
                </a:lnTo>
                <a:cubicBezTo>
                  <a:pt x="0" y="5223"/>
                  <a:pt x="474" y="5698"/>
                  <a:pt x="949" y="5698"/>
                </a:cubicBezTo>
                <a:lnTo>
                  <a:pt x="5454" y="5698"/>
                </a:lnTo>
                <a:cubicBezTo>
                  <a:pt x="5929" y="5698"/>
                  <a:pt x="6404" y="5223"/>
                  <a:pt x="6404" y="4748"/>
                </a:cubicBezTo>
                <a:lnTo>
                  <a:pt x="6404" y="949"/>
                </a:lnTo>
                <a:cubicBezTo>
                  <a:pt x="6404" y="474"/>
                  <a:pt x="5929" y="0"/>
                  <a:pt x="5454" y="0"/>
                </a:cubicBezTo>
                <a:lnTo>
                  <a:pt x="94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Три первых периода — </a:t>
            </a:r>
            <a:r>
              <a:rPr lang="ru-RU" sz="2000" b="1" strike="noStrike" spc="-1">
                <a:solidFill>
                  <a:srgbClr val="000000"/>
                </a:solidFill>
                <a:latin typeface="Century Schoolbook"/>
              </a:rPr>
              <a:t>малые периоды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336600" y="700200"/>
            <a:ext cx="6132600" cy="4125960"/>
          </a:xfrm>
          <a:prstGeom prst="rect">
            <a:avLst/>
          </a:prstGeom>
          <a:ln>
            <a:noFill/>
          </a:ln>
        </p:spPr>
      </p:pic>
      <p:sp>
        <p:nvSpPr>
          <p:cNvPr id="7" name="CustomShape 3" hidden="0"/>
          <p:cNvSpPr/>
          <p:nvPr isPhoto="0" userDrawn="0"/>
        </p:nvSpPr>
        <p:spPr bwMode="auto">
          <a:xfrm>
            <a:off x="322200" y="1276200"/>
            <a:ext cx="5041800" cy="2876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4" hidden="0"/>
          <p:cNvSpPr/>
          <p:nvPr isPhoto="0" userDrawn="0"/>
        </p:nvSpPr>
        <p:spPr bwMode="auto">
          <a:xfrm>
            <a:off x="325439" y="1562040"/>
            <a:ext cx="504036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5" hidden="0"/>
          <p:cNvSpPr/>
          <p:nvPr isPhoto="0" userDrawn="0"/>
        </p:nvSpPr>
        <p:spPr bwMode="auto">
          <a:xfrm>
            <a:off x="322200" y="1859040"/>
            <a:ext cx="504180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13580" r="0" b="0"/>
          <a:stretch/>
        </p:blipFill>
        <p:spPr bwMode="auto">
          <a:xfrm>
            <a:off x="-612720" y="-452520"/>
            <a:ext cx="10470960" cy="5929560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3"/>
          <a:srcRect l="0" t="0" r="0" b="72356"/>
          <a:stretch/>
        </p:blipFill>
        <p:spPr bwMode="auto">
          <a:xfrm>
            <a:off x="801720" y="555480"/>
            <a:ext cx="7540560" cy="140364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324000" y="2787480"/>
            <a:ext cx="4968720" cy="1186200"/>
          </a:xfrm>
          <a:custGeom>
            <a:avLst/>
            <a:gdLst/>
            <a:ahLst/>
            <a:cxnLst/>
            <a:rect l="0" t="0" r="r" b="b"/>
            <a:pathLst>
              <a:path w="13804" h="3297" fill="norm" stroke="1" extrusionOk="0">
                <a:moveTo>
                  <a:pt x="549" y="0"/>
                </a:moveTo>
                <a:cubicBezTo>
                  <a:pt x="274" y="0"/>
                  <a:pt x="0" y="274"/>
                  <a:pt x="0" y="549"/>
                </a:cubicBezTo>
                <a:lnTo>
                  <a:pt x="0" y="2746"/>
                </a:lnTo>
                <a:cubicBezTo>
                  <a:pt x="0" y="3021"/>
                  <a:pt x="274" y="3296"/>
                  <a:pt x="549" y="3296"/>
                </a:cubicBezTo>
                <a:lnTo>
                  <a:pt x="13253" y="3296"/>
                </a:lnTo>
                <a:cubicBezTo>
                  <a:pt x="13528" y="3296"/>
                  <a:pt x="13803" y="3021"/>
                  <a:pt x="13803" y="2746"/>
                </a:cubicBezTo>
                <a:lnTo>
                  <a:pt x="13803" y="549"/>
                </a:lnTo>
                <a:cubicBezTo>
                  <a:pt x="13803" y="274"/>
                  <a:pt x="13528" y="0"/>
                  <a:pt x="13253" y="0"/>
                </a:cubicBezTo>
                <a:lnTo>
                  <a:pt x="54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Первый период включает в себя два элемента — водород (Н) и гелий (Не).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2" hidden="0"/>
          <p:cNvSpPr/>
          <p:nvPr isPhoto="0" userDrawn="0"/>
        </p:nvSpPr>
        <p:spPr bwMode="auto">
          <a:xfrm>
            <a:off x="1476360" y="1203480"/>
            <a:ext cx="719280" cy="4316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3" hidden="0"/>
          <p:cNvSpPr/>
          <p:nvPr isPhoto="0" userDrawn="0"/>
        </p:nvSpPr>
        <p:spPr bwMode="auto">
          <a:xfrm>
            <a:off x="6227640" y="1203480"/>
            <a:ext cx="792360" cy="4316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" name="Picture 3" descr="D:\Химия 8 класс\гелий водород.png" hidden="0"/>
          <p:cNvPicPr/>
          <p:nvPr isPhoto="0" userDrawn="0"/>
        </p:nvPicPr>
        <p:blipFill>
          <a:blip r:embed="rId4"/>
          <a:srcRect l="58989" t="0" r="0" b="0"/>
          <a:stretch/>
        </p:blipFill>
        <p:spPr bwMode="auto">
          <a:xfrm>
            <a:off x="7224840" y="3110040"/>
            <a:ext cx="1644480" cy="1728720"/>
          </a:xfrm>
          <a:prstGeom prst="rect">
            <a:avLst/>
          </a:prstGeom>
          <a:ln>
            <a:noFill/>
          </a:ln>
        </p:spPr>
      </p:pic>
      <p:pic>
        <p:nvPicPr>
          <p:cNvPr id="10" name="Picture 3" descr="D:\Химия 8 класс\гелий водород.png" hidden="0"/>
          <p:cNvPicPr/>
          <p:nvPr isPhoto="0" userDrawn="0"/>
        </p:nvPicPr>
        <p:blipFill>
          <a:blip r:embed="rId5"/>
          <a:srcRect l="-2041" t="0" r="61038" b="0"/>
          <a:stretch/>
        </p:blipFill>
        <p:spPr bwMode="auto">
          <a:xfrm>
            <a:off x="5572080" y="2311560"/>
            <a:ext cx="1521000" cy="159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246" dur="indefinite" restart="never" nodeType="tmRoot">
          <p:childTnLst>
            <p:seq>
              <p:cTn id="247" dur="indefinite" nodeType="mainSeq">
                <p:childTnLst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13580" r="0" b="0"/>
          <a:stretch/>
        </p:blipFill>
        <p:spPr bwMode="auto">
          <a:xfrm>
            <a:off x="-612720" y="-452520"/>
            <a:ext cx="10470960" cy="5929560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3"/>
          <a:srcRect l="0" t="13801" r="0" b="59016"/>
          <a:stretch/>
        </p:blipFill>
        <p:spPr bwMode="auto">
          <a:xfrm>
            <a:off x="754200" y="625320"/>
            <a:ext cx="7540560" cy="13780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179280" y="2338560"/>
            <a:ext cx="4324320" cy="1509480"/>
          </a:xfrm>
          <a:custGeom>
            <a:avLst/>
            <a:gdLst/>
            <a:ahLst/>
            <a:cxnLst/>
            <a:rect l="0" t="0" r="r" b="b"/>
            <a:pathLst>
              <a:path w="12013" h="4195" fill="norm" stroke="1" extrusionOk="0">
                <a:moveTo>
                  <a:pt x="699" y="0"/>
                </a:moveTo>
                <a:cubicBezTo>
                  <a:pt x="349" y="0"/>
                  <a:pt x="0" y="349"/>
                  <a:pt x="0" y="699"/>
                </a:cubicBezTo>
                <a:lnTo>
                  <a:pt x="0" y="3495"/>
                </a:lnTo>
                <a:cubicBezTo>
                  <a:pt x="0" y="3844"/>
                  <a:pt x="349" y="4194"/>
                  <a:pt x="699" y="4194"/>
                </a:cubicBezTo>
                <a:lnTo>
                  <a:pt x="11313" y="4194"/>
                </a:lnTo>
                <a:cubicBezTo>
                  <a:pt x="11662" y="4194"/>
                  <a:pt x="12012" y="3844"/>
                  <a:pt x="12012" y="3495"/>
                </a:cubicBezTo>
                <a:lnTo>
                  <a:pt x="12012" y="699"/>
                </a:lnTo>
                <a:cubicBezTo>
                  <a:pt x="12012" y="349"/>
                  <a:pt x="11662" y="0"/>
                  <a:pt x="11313" y="0"/>
                </a:cubicBezTo>
                <a:lnTo>
                  <a:pt x="69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Второй период</a:t>
            </a:r>
            <a:r>
              <a:rPr lang="ru-RU" sz="2000" b="1" i="1" strike="noStrike" spc="-1">
                <a:solidFill>
                  <a:srgbClr val="000000"/>
                </a:solidFill>
                <a:latin typeface="Century Schoolbook"/>
              </a:rPr>
              <a:t> —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литий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Li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бериллий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Be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бор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B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углерод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C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азот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N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кислород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O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фтор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F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неон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Ne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2" hidden="0"/>
          <p:cNvSpPr/>
          <p:nvPr isPhoto="0" userDrawn="0"/>
        </p:nvSpPr>
        <p:spPr bwMode="auto">
          <a:xfrm>
            <a:off x="4648320" y="2292480"/>
            <a:ext cx="4392360" cy="1555560"/>
          </a:xfrm>
          <a:custGeom>
            <a:avLst/>
            <a:gdLst/>
            <a:ahLst/>
            <a:cxnLst/>
            <a:rect l="0" t="0" r="r" b="b"/>
            <a:pathLst>
              <a:path w="12203" h="4323" fill="norm" stroke="1" extrusionOk="0">
                <a:moveTo>
                  <a:pt x="720" y="0"/>
                </a:moveTo>
                <a:cubicBezTo>
                  <a:pt x="360" y="0"/>
                  <a:pt x="0" y="360"/>
                  <a:pt x="0" y="720"/>
                </a:cubicBezTo>
                <a:lnTo>
                  <a:pt x="0" y="3601"/>
                </a:lnTo>
                <a:cubicBezTo>
                  <a:pt x="0" y="3961"/>
                  <a:pt x="360" y="4322"/>
                  <a:pt x="720" y="4322"/>
                </a:cubicBezTo>
                <a:lnTo>
                  <a:pt x="11481" y="4322"/>
                </a:lnTo>
                <a:cubicBezTo>
                  <a:pt x="11841" y="4322"/>
                  <a:pt x="12202" y="3961"/>
                  <a:pt x="12202" y="3601"/>
                </a:cubicBezTo>
                <a:lnTo>
                  <a:pt x="12202" y="720"/>
                </a:lnTo>
                <a:cubicBezTo>
                  <a:pt x="12202" y="360"/>
                  <a:pt x="11841" y="0"/>
                  <a:pt x="11481" y="0"/>
                </a:cubicBezTo>
                <a:lnTo>
                  <a:pt x="720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Третий период</a:t>
            </a:r>
            <a:r>
              <a:rPr lang="ru-RU" sz="2000" b="1" i="1" strike="noStrike" spc="-1">
                <a:solidFill>
                  <a:srgbClr val="000000"/>
                </a:solidFill>
                <a:latin typeface="Century Schoolbook"/>
              </a:rPr>
              <a:t> —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натрий(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Na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магний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Mg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алюминий(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Al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кремний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Si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фосфор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P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сера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S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хлор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Cl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аргон(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Ar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8" name="CustomShape 3" hidden="0"/>
          <p:cNvSpPr/>
          <p:nvPr isPhoto="0" userDrawn="0"/>
        </p:nvSpPr>
        <p:spPr bwMode="auto">
          <a:xfrm>
            <a:off x="749160" y="987480"/>
            <a:ext cx="6199200" cy="72072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20173" r="6828" b="0"/>
          <a:stretch/>
        </p:blipFill>
        <p:spPr bwMode="auto">
          <a:xfrm>
            <a:off x="-612720" y="0"/>
            <a:ext cx="9756720" cy="5477039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3"/>
          <a:srcRect l="277" t="27524" r="-272" b="17209"/>
          <a:stretch/>
        </p:blipFill>
        <p:spPr bwMode="auto">
          <a:xfrm>
            <a:off x="395280" y="289080"/>
            <a:ext cx="7539120" cy="280512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2246400" y="3443400"/>
            <a:ext cx="4895640" cy="1511280"/>
          </a:xfrm>
          <a:custGeom>
            <a:avLst/>
            <a:gdLst/>
            <a:ahLst/>
            <a:cxnLst/>
            <a:rect l="0" t="0" r="r" b="b"/>
            <a:pathLst>
              <a:path w="13600" h="4200" fill="norm" stroke="1" extrusionOk="0">
                <a:moveTo>
                  <a:pt x="699" y="0"/>
                </a:moveTo>
                <a:cubicBezTo>
                  <a:pt x="349" y="0"/>
                  <a:pt x="0" y="349"/>
                  <a:pt x="0" y="699"/>
                </a:cubicBezTo>
                <a:lnTo>
                  <a:pt x="0" y="3499"/>
                </a:lnTo>
                <a:cubicBezTo>
                  <a:pt x="0" y="3849"/>
                  <a:pt x="349" y="4199"/>
                  <a:pt x="699" y="4199"/>
                </a:cubicBezTo>
                <a:lnTo>
                  <a:pt x="12900" y="4199"/>
                </a:lnTo>
                <a:cubicBezTo>
                  <a:pt x="13249" y="4199"/>
                  <a:pt x="13599" y="3849"/>
                  <a:pt x="13599" y="3499"/>
                </a:cubicBezTo>
                <a:lnTo>
                  <a:pt x="13599" y="699"/>
                </a:lnTo>
                <a:cubicBezTo>
                  <a:pt x="13599" y="349"/>
                  <a:pt x="13249" y="0"/>
                  <a:pt x="12900" y="0"/>
                </a:cubicBezTo>
                <a:lnTo>
                  <a:pt x="69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Четвёртый период</a:t>
            </a:r>
            <a:r>
              <a:rPr lang="ru-RU" sz="2000" b="1" i="1" strike="noStrike" spc="-1">
                <a:solidFill>
                  <a:srgbClr val="000000"/>
                </a:solidFill>
                <a:latin typeface="Century Schoolbook"/>
              </a:rPr>
              <a:t> —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восемнадцать элементов, начиная с калия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K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 и заканчивая криптоном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Kr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2" hidden="0"/>
          <p:cNvSpPr/>
          <p:nvPr isPhoto="0" userDrawn="0"/>
        </p:nvSpPr>
        <p:spPr bwMode="auto">
          <a:xfrm>
            <a:off x="324000" y="633240"/>
            <a:ext cx="7610400" cy="72072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20173" r="6828" b="0"/>
          <a:stretch/>
        </p:blipFill>
        <p:spPr bwMode="auto">
          <a:xfrm>
            <a:off x="-612720" y="0"/>
            <a:ext cx="9756720" cy="5477039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3"/>
          <a:srcRect l="277" t="34730" r="-272" b="17209"/>
          <a:stretch/>
        </p:blipFill>
        <p:spPr bwMode="auto">
          <a:xfrm>
            <a:off x="395280" y="655560"/>
            <a:ext cx="7539120" cy="243864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2246400" y="3443400"/>
            <a:ext cx="4895640" cy="1511280"/>
          </a:xfrm>
          <a:custGeom>
            <a:avLst/>
            <a:gdLst/>
            <a:ahLst/>
            <a:cxnLst/>
            <a:rect l="0" t="0" r="r" b="b"/>
            <a:pathLst>
              <a:path w="13600" h="4200" fill="norm" stroke="1" extrusionOk="0">
                <a:moveTo>
                  <a:pt x="699" y="0"/>
                </a:moveTo>
                <a:cubicBezTo>
                  <a:pt x="349" y="0"/>
                  <a:pt x="0" y="349"/>
                  <a:pt x="0" y="699"/>
                </a:cubicBezTo>
                <a:lnTo>
                  <a:pt x="0" y="3499"/>
                </a:lnTo>
                <a:cubicBezTo>
                  <a:pt x="0" y="3849"/>
                  <a:pt x="349" y="4199"/>
                  <a:pt x="699" y="4199"/>
                </a:cubicBezTo>
                <a:lnTo>
                  <a:pt x="12900" y="4199"/>
                </a:lnTo>
                <a:cubicBezTo>
                  <a:pt x="13249" y="4199"/>
                  <a:pt x="13599" y="3849"/>
                  <a:pt x="13599" y="3499"/>
                </a:cubicBezTo>
                <a:lnTo>
                  <a:pt x="13599" y="699"/>
                </a:lnTo>
                <a:cubicBezTo>
                  <a:pt x="13599" y="349"/>
                  <a:pt x="13249" y="0"/>
                  <a:pt x="12900" y="0"/>
                </a:cubicBezTo>
                <a:lnTo>
                  <a:pt x="69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Пятый период — восемнадцать  элементов, начиная с рубидия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Rb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 и заканчивая ксеноном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Xe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2" hidden="0"/>
          <p:cNvSpPr/>
          <p:nvPr isPhoto="0" userDrawn="0"/>
        </p:nvSpPr>
        <p:spPr bwMode="auto">
          <a:xfrm>
            <a:off x="324000" y="1353960"/>
            <a:ext cx="7610400" cy="719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20173" r="6828" b="0"/>
          <a:stretch/>
        </p:blipFill>
        <p:spPr bwMode="auto">
          <a:xfrm>
            <a:off x="-612720" y="0"/>
            <a:ext cx="9756720" cy="5477039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3"/>
          <a:srcRect l="277" t="34730" r="-272" b="17209"/>
          <a:stretch/>
        </p:blipFill>
        <p:spPr bwMode="auto">
          <a:xfrm>
            <a:off x="395280" y="655560"/>
            <a:ext cx="7539120" cy="243864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1979640" y="3408480"/>
            <a:ext cx="5113440" cy="1509480"/>
          </a:xfrm>
          <a:custGeom>
            <a:avLst/>
            <a:gdLst/>
            <a:ahLst/>
            <a:cxnLst/>
            <a:rect l="0" t="0" r="r" b="b"/>
            <a:pathLst>
              <a:path w="14205" h="4195" fill="norm" stroke="1" extrusionOk="0">
                <a:moveTo>
                  <a:pt x="699" y="0"/>
                </a:moveTo>
                <a:cubicBezTo>
                  <a:pt x="349" y="0"/>
                  <a:pt x="0" y="349"/>
                  <a:pt x="0" y="699"/>
                </a:cubicBezTo>
                <a:lnTo>
                  <a:pt x="0" y="3495"/>
                </a:lnTo>
                <a:cubicBezTo>
                  <a:pt x="0" y="3844"/>
                  <a:pt x="349" y="4194"/>
                  <a:pt x="699" y="4194"/>
                </a:cubicBezTo>
                <a:lnTo>
                  <a:pt x="13505" y="4194"/>
                </a:lnTo>
                <a:cubicBezTo>
                  <a:pt x="13854" y="4194"/>
                  <a:pt x="14204" y="3844"/>
                  <a:pt x="14204" y="3495"/>
                </a:cubicBezTo>
                <a:lnTo>
                  <a:pt x="14204" y="699"/>
                </a:lnTo>
                <a:cubicBezTo>
                  <a:pt x="14204" y="349"/>
                  <a:pt x="13854" y="0"/>
                  <a:pt x="13505" y="0"/>
                </a:cubicBezTo>
                <a:lnTo>
                  <a:pt x="69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Шестой период — 32 элемента, начиная с цезия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Cs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 и заканчивая радоном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Rn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2" hidden="0"/>
          <p:cNvSpPr/>
          <p:nvPr isPhoto="0" userDrawn="0"/>
        </p:nvSpPr>
        <p:spPr bwMode="auto">
          <a:xfrm>
            <a:off x="358920" y="2039759"/>
            <a:ext cx="7575480" cy="719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20173" r="6828" b="0"/>
          <a:stretch/>
        </p:blipFill>
        <p:spPr bwMode="auto">
          <a:xfrm>
            <a:off x="-612720" y="0"/>
            <a:ext cx="9756720" cy="5477039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3"/>
          <a:srcRect l="277" t="34580" r="-272" b="13453"/>
          <a:stretch/>
        </p:blipFill>
        <p:spPr bwMode="auto">
          <a:xfrm>
            <a:off x="395280" y="647640"/>
            <a:ext cx="7539120" cy="263700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1908000" y="3365640"/>
            <a:ext cx="4896000" cy="1509480"/>
          </a:xfrm>
          <a:custGeom>
            <a:avLst/>
            <a:gdLst/>
            <a:ahLst/>
            <a:cxnLst/>
            <a:rect l="0" t="0" r="r" b="b"/>
            <a:pathLst>
              <a:path w="13602" h="4195" fill="norm" stroke="1" extrusionOk="0">
                <a:moveTo>
                  <a:pt x="699" y="0"/>
                </a:moveTo>
                <a:cubicBezTo>
                  <a:pt x="349" y="0"/>
                  <a:pt x="0" y="349"/>
                  <a:pt x="0" y="699"/>
                </a:cubicBezTo>
                <a:lnTo>
                  <a:pt x="0" y="3495"/>
                </a:lnTo>
                <a:cubicBezTo>
                  <a:pt x="0" y="3844"/>
                  <a:pt x="349" y="4194"/>
                  <a:pt x="699" y="4194"/>
                </a:cubicBezTo>
                <a:lnTo>
                  <a:pt x="12902" y="4194"/>
                </a:lnTo>
                <a:cubicBezTo>
                  <a:pt x="13251" y="4194"/>
                  <a:pt x="13601" y="3844"/>
                  <a:pt x="13601" y="3495"/>
                </a:cubicBezTo>
                <a:lnTo>
                  <a:pt x="13601" y="699"/>
                </a:lnTo>
                <a:cubicBezTo>
                  <a:pt x="13601" y="349"/>
                  <a:pt x="13251" y="0"/>
                  <a:pt x="12902" y="0"/>
                </a:cubicBezTo>
                <a:lnTo>
                  <a:pt x="699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Седьмой период </a:t>
            </a:r>
            <a:r>
              <a:rPr lang="ru-RU" sz="2000" b="1" i="1" strike="noStrike" spc="-1">
                <a:solidFill>
                  <a:srgbClr val="000000"/>
                </a:solidFill>
                <a:latin typeface="Century Schoolbook"/>
              </a:rPr>
              <a:t>—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 состоит пока только из одного ряда, начинается с франция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Fr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 и является незаконченным периодом.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2" hidden="0"/>
          <p:cNvSpPr/>
          <p:nvPr isPhoto="0" userDrawn="0"/>
        </p:nvSpPr>
        <p:spPr bwMode="auto">
          <a:xfrm>
            <a:off x="395280" y="2744640"/>
            <a:ext cx="7539120" cy="36036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химики в 19 веке.jp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866960" y="1203480"/>
            <a:ext cx="5441760" cy="367164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5" name="CustomShape 1" hidden="0"/>
          <p:cNvSpPr/>
          <p:nvPr isPhoto="0" userDrawn="0"/>
        </p:nvSpPr>
        <p:spPr bwMode="auto">
          <a:xfrm>
            <a:off x="1763640" y="195120"/>
            <a:ext cx="5500800" cy="720720"/>
          </a:xfrm>
          <a:custGeom>
            <a:avLst/>
            <a:gdLst/>
            <a:ahLst/>
            <a:cxnLst/>
            <a:rect l="0" t="0" r="r" b="b"/>
            <a:pathLst>
              <a:path w="15282" h="2004" fill="norm" stroke="1" extrusionOk="0">
                <a:moveTo>
                  <a:pt x="333" y="0"/>
                </a:moveTo>
                <a:cubicBezTo>
                  <a:pt x="166" y="0"/>
                  <a:pt x="0" y="166"/>
                  <a:pt x="0" y="333"/>
                </a:cubicBezTo>
                <a:lnTo>
                  <a:pt x="0" y="1669"/>
                </a:lnTo>
                <a:cubicBezTo>
                  <a:pt x="0" y="1836"/>
                  <a:pt x="166" y="2003"/>
                  <a:pt x="333" y="2003"/>
                </a:cubicBezTo>
                <a:lnTo>
                  <a:pt x="14947" y="2003"/>
                </a:lnTo>
                <a:cubicBezTo>
                  <a:pt x="15114" y="2003"/>
                  <a:pt x="15281" y="1836"/>
                  <a:pt x="15281" y="1669"/>
                </a:cubicBezTo>
                <a:lnTo>
                  <a:pt x="15281" y="333"/>
                </a:lnTo>
                <a:cubicBezTo>
                  <a:pt x="15281" y="166"/>
                  <a:pt x="15114" y="0"/>
                  <a:pt x="14947" y="0"/>
                </a:cubicBezTo>
                <a:lnTo>
                  <a:pt x="333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До второй половины 19 века было открыто множество химических элементов.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235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389240" y="820800"/>
            <a:ext cx="6132240" cy="4127400"/>
          </a:xfrm>
          <a:prstGeom prst="rect">
            <a:avLst/>
          </a:prstGeom>
          <a:ln>
            <a:noFill/>
          </a:ln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1392120" y="4494240"/>
            <a:ext cx="6132600" cy="45396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3" hidden="0"/>
          <p:cNvSpPr/>
          <p:nvPr isPhoto="0" userDrawn="0"/>
        </p:nvSpPr>
        <p:spPr bwMode="auto">
          <a:xfrm>
            <a:off x="1511280" y="155520"/>
            <a:ext cx="622944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Лантаноиды и актиноиды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343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389240" y="820800"/>
            <a:ext cx="6132240" cy="412740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1908000" y="1362240"/>
            <a:ext cx="576360" cy="2881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3" hidden="0"/>
          <p:cNvSpPr/>
          <p:nvPr isPhoto="0" userDrawn="0"/>
        </p:nvSpPr>
        <p:spPr bwMode="auto">
          <a:xfrm>
            <a:off x="1511280" y="155520"/>
            <a:ext cx="622944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Группы элементов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8" name="CustomShape 4" hidden="0"/>
          <p:cNvSpPr/>
          <p:nvPr isPhoto="0" userDrawn="0"/>
        </p:nvSpPr>
        <p:spPr bwMode="auto">
          <a:xfrm>
            <a:off x="2484360" y="1635120"/>
            <a:ext cx="574920" cy="2608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5" hidden="0"/>
          <p:cNvSpPr/>
          <p:nvPr isPhoto="0" userDrawn="0"/>
        </p:nvSpPr>
        <p:spPr bwMode="auto">
          <a:xfrm>
            <a:off x="3059280" y="1635120"/>
            <a:ext cx="576000" cy="2608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6" hidden="0"/>
          <p:cNvSpPr/>
          <p:nvPr isPhoto="0" userDrawn="0"/>
        </p:nvSpPr>
        <p:spPr bwMode="auto">
          <a:xfrm>
            <a:off x="3635280" y="1635120"/>
            <a:ext cx="576360" cy="2608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7" hidden="0"/>
          <p:cNvSpPr/>
          <p:nvPr isPhoto="0" userDrawn="0"/>
        </p:nvSpPr>
        <p:spPr bwMode="auto">
          <a:xfrm>
            <a:off x="4211640" y="1635120"/>
            <a:ext cx="504720" cy="2608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8" hidden="0"/>
          <p:cNvSpPr/>
          <p:nvPr isPhoto="0" userDrawn="0"/>
        </p:nvSpPr>
        <p:spPr bwMode="auto">
          <a:xfrm>
            <a:off x="4716360" y="1635120"/>
            <a:ext cx="576360" cy="2608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9" hidden="0"/>
          <p:cNvSpPr/>
          <p:nvPr isPhoto="0" userDrawn="0"/>
        </p:nvSpPr>
        <p:spPr bwMode="auto">
          <a:xfrm>
            <a:off x="5292720" y="1635120"/>
            <a:ext cx="574560" cy="2608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0" hidden="0"/>
          <p:cNvSpPr/>
          <p:nvPr isPhoto="0" userDrawn="0"/>
        </p:nvSpPr>
        <p:spPr bwMode="auto">
          <a:xfrm>
            <a:off x="5867280" y="1362240"/>
            <a:ext cx="1654200" cy="2881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1" hidden="0"/>
          <p:cNvSpPr/>
          <p:nvPr isPhoto="0" userDrawn="0"/>
        </p:nvSpPr>
        <p:spPr bwMode="auto">
          <a:xfrm>
            <a:off x="3276720" y="5143680"/>
            <a:ext cx="3308400" cy="39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2" hidden="0"/>
          <p:cNvSpPr/>
          <p:nvPr isPhoto="0" userDrawn="0"/>
        </p:nvSpPr>
        <p:spPr bwMode="auto">
          <a:xfrm>
            <a:off x="6443640" y="1851120"/>
            <a:ext cx="2544840" cy="1788840"/>
          </a:xfrm>
          <a:custGeom>
            <a:avLst/>
            <a:gdLst/>
            <a:ahLst/>
            <a:cxnLst/>
            <a:rect l="0" t="0" r="r" b="b"/>
            <a:pathLst>
              <a:path w="7071" h="4971" fill="norm" stroke="1" extrusionOk="0">
                <a:moveTo>
                  <a:pt x="828" y="0"/>
                </a:moveTo>
                <a:cubicBezTo>
                  <a:pt x="414" y="0"/>
                  <a:pt x="0" y="414"/>
                  <a:pt x="0" y="828"/>
                </a:cubicBezTo>
                <a:lnTo>
                  <a:pt x="0" y="4141"/>
                </a:lnTo>
                <a:cubicBezTo>
                  <a:pt x="0" y="4555"/>
                  <a:pt x="414" y="4970"/>
                  <a:pt x="828" y="4970"/>
                </a:cubicBezTo>
                <a:lnTo>
                  <a:pt x="6241" y="4970"/>
                </a:lnTo>
                <a:cubicBezTo>
                  <a:pt x="6655" y="4970"/>
                  <a:pt x="7070" y="4555"/>
                  <a:pt x="7070" y="4141"/>
                </a:cubicBezTo>
                <a:lnTo>
                  <a:pt x="7070" y="828"/>
                </a:lnTo>
                <a:cubicBezTo>
                  <a:pt x="7070" y="414"/>
                  <a:pt x="6655" y="0"/>
                  <a:pt x="6241" y="0"/>
                </a:cubicBezTo>
                <a:lnTo>
                  <a:pt x="828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Группа делится на главную подгруппу А и побочную подгруппу В.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256" dur="indefinite" restart="never" nodeType="tmRoot">
          <p:childTnLst>
            <p:seq>
              <p:cTn id="257" dur="indefinite" nodeType="mainSeq">
                <p:childTnLst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500"/>
                            </p:stCondLst>
                            <p:childTnLst>
                              <p:par>
                                <p:cTn id="278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000"/>
                            </p:stCondLst>
                            <p:childTnLst>
                              <p:par>
                                <p:cTn id="285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500"/>
                            </p:stCondLst>
                            <p:childTnLst>
                              <p:par>
                                <p:cTn id="292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9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500"/>
                            </p:stCondLst>
                            <p:childTnLst>
                              <p:par>
                                <p:cTn id="306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000"/>
                            </p:stCondLst>
                            <p:childTnLst>
                              <p:par>
                                <p:cTn id="313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5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path="M -2.77778E-6 3.49167E-6 L -0.1368 -0.00494">
                                      <p:cBhvr>
                                        <p:cTn id="319" dur="2000" fill="hold"/>
                                        <p:tgtEl>
                                          <p:spTgt spid="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000"/>
                            </p:stCondLst>
                            <p:childTnLst>
                              <p:par>
                                <p:cTn id="3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543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09520" y="876240"/>
            <a:ext cx="5514840" cy="4125960"/>
          </a:xfrm>
          <a:prstGeom prst="rect">
            <a:avLst/>
          </a:prstGeom>
          <a:ln>
            <a:noFill/>
          </a:ln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1511280" y="155520"/>
            <a:ext cx="622944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Группы элементов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3" hidden="0"/>
          <p:cNvSpPr/>
          <p:nvPr isPhoto="0" userDrawn="0"/>
        </p:nvSpPr>
        <p:spPr bwMode="auto">
          <a:xfrm>
            <a:off x="1187280" y="1735200"/>
            <a:ext cx="505080" cy="28872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4" hidden="0"/>
          <p:cNvSpPr/>
          <p:nvPr isPhoto="0" userDrawn="0"/>
        </p:nvSpPr>
        <p:spPr bwMode="auto">
          <a:xfrm>
            <a:off x="3276720" y="5143680"/>
            <a:ext cx="3308400" cy="39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5" hidden="0"/>
          <p:cNvSpPr/>
          <p:nvPr isPhoto="0" userDrawn="0"/>
        </p:nvSpPr>
        <p:spPr bwMode="auto">
          <a:xfrm>
            <a:off x="5940360" y="1444680"/>
            <a:ext cx="2952720" cy="3143160"/>
          </a:xfrm>
          <a:custGeom>
            <a:avLst/>
            <a:gdLst/>
            <a:ahLst/>
            <a:cxnLst/>
            <a:rect l="0" t="0" r="r" b="b"/>
            <a:pathLst>
              <a:path w="8204" h="8733" fill="norm" stroke="1" extrusionOk="0">
                <a:moveTo>
                  <a:pt x="1367" y="0"/>
                </a:moveTo>
                <a:cubicBezTo>
                  <a:pt x="683" y="0"/>
                  <a:pt x="0" y="683"/>
                  <a:pt x="0" y="1367"/>
                </a:cubicBezTo>
                <a:lnTo>
                  <a:pt x="0" y="7364"/>
                </a:lnTo>
                <a:cubicBezTo>
                  <a:pt x="0" y="8048"/>
                  <a:pt x="683" y="8732"/>
                  <a:pt x="1367" y="8732"/>
                </a:cubicBezTo>
                <a:lnTo>
                  <a:pt x="6835" y="8732"/>
                </a:lnTo>
                <a:cubicBezTo>
                  <a:pt x="7519" y="8732"/>
                  <a:pt x="8203" y="8048"/>
                  <a:pt x="8203" y="7364"/>
                </a:cubicBezTo>
                <a:lnTo>
                  <a:pt x="8203" y="1367"/>
                </a:lnTo>
                <a:cubicBezTo>
                  <a:pt x="8203" y="683"/>
                  <a:pt x="7519" y="0"/>
                  <a:pt x="6835" y="0"/>
                </a:cubicBezTo>
                <a:lnTo>
                  <a:pt x="1367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В главную подгруппу 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II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 (второй) группы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II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А группа) входят: бериллий</a:t>
            </a:r>
            <a:r>
              <a:rPr lang="en-US" sz="2000" b="1" strike="noStrike" spc="-1">
                <a:solidFill>
                  <a:srgbClr val="000000"/>
                </a:solidFill>
                <a:latin typeface="Century Schoolbook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Be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</a:t>
            </a:r>
            <a:r>
              <a:rPr lang="ru-RU" sz="2000" b="1" strike="noStrike" spc="-1">
                <a:solidFill>
                  <a:srgbClr val="000000"/>
                </a:solidFill>
                <a:latin typeface="Century Schoolbook"/>
              </a:rPr>
              <a:t>,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магний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Mg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кальций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Ca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стронций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Sr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барий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Ba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радий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Ra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0" name="CustomShape 6" hidden="0"/>
          <p:cNvSpPr/>
          <p:nvPr isPhoto="0" userDrawn="0"/>
        </p:nvSpPr>
        <p:spPr bwMode="auto">
          <a:xfrm>
            <a:off x="1187280" y="2284560"/>
            <a:ext cx="50508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7" hidden="0"/>
          <p:cNvSpPr/>
          <p:nvPr isPhoto="0" userDrawn="0"/>
        </p:nvSpPr>
        <p:spPr bwMode="auto">
          <a:xfrm>
            <a:off x="1187280" y="2859120"/>
            <a:ext cx="505080" cy="28872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8" hidden="0"/>
          <p:cNvSpPr/>
          <p:nvPr isPhoto="0" userDrawn="0"/>
        </p:nvSpPr>
        <p:spPr bwMode="auto">
          <a:xfrm>
            <a:off x="1187280" y="3435480"/>
            <a:ext cx="505080" cy="28872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9" hidden="0"/>
          <p:cNvSpPr/>
          <p:nvPr isPhoto="0" userDrawn="0"/>
        </p:nvSpPr>
        <p:spPr bwMode="auto">
          <a:xfrm>
            <a:off x="1187280" y="2023920"/>
            <a:ext cx="505080" cy="262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0" hidden="0"/>
          <p:cNvSpPr/>
          <p:nvPr isPhoto="0" userDrawn="0"/>
        </p:nvSpPr>
        <p:spPr bwMode="auto">
          <a:xfrm>
            <a:off x="1187280" y="4011480"/>
            <a:ext cx="50508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5" name="Line 11" hidden="0"/>
          <p:cNvCxnSpPr>
            <a:cxnSpLocks/>
          </p:cNvCxnSpPr>
          <p:nvPr isPhoto="0" userDrawn="0"/>
        </p:nvCxnSpPr>
        <p:spPr bwMode="auto">
          <a:xfrm>
            <a:off x="1258560" y="1444680"/>
            <a:ext cx="1080" cy="264240"/>
          </a:xfrm>
          <a:prstGeom prst="straightConnector1">
            <a:avLst/>
          </a:prstGeom>
          <a:ln w="25560">
            <a:solidFill>
              <a:srgbClr val="FF0000"/>
            </a:solidFill>
            <a:miter/>
            <a:tailEnd type="arrow" w="med" len="med"/>
          </a:ln>
        </p:spPr>
      </p:cxnSp>
      <p:sp>
        <p:nvSpPr>
          <p:cNvPr id="16" name="CustomShape 12" hidden="0"/>
          <p:cNvSpPr/>
          <p:nvPr isPhoto="0" userDrawn="0"/>
        </p:nvSpPr>
        <p:spPr bwMode="auto">
          <a:xfrm>
            <a:off x="1187280" y="1300320"/>
            <a:ext cx="144719" cy="14436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324" dur="indefinite" restart="never" nodeType="tmRoot">
          <p:childTnLst>
            <p:seq>
              <p:cTn id="325" dur="indefinite" nodeType="mainSeq">
                <p:childTnLst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09520" y="876240"/>
            <a:ext cx="5514840" cy="412596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5" name="CustomShape 1" hidden="0"/>
          <p:cNvSpPr/>
          <p:nvPr isPhoto="0" userDrawn="0"/>
        </p:nvSpPr>
        <p:spPr bwMode="auto">
          <a:xfrm>
            <a:off x="-36360" y="0"/>
            <a:ext cx="9432720" cy="530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2" hidden="0"/>
          <p:cNvSpPr/>
          <p:nvPr isPhoto="0" userDrawn="0"/>
        </p:nvSpPr>
        <p:spPr bwMode="auto">
          <a:xfrm>
            <a:off x="1511280" y="155520"/>
            <a:ext cx="622944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Группы элементов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3" hidden="0"/>
          <p:cNvSpPr/>
          <p:nvPr isPhoto="0" userDrawn="0"/>
        </p:nvSpPr>
        <p:spPr bwMode="auto">
          <a:xfrm>
            <a:off x="1187280" y="2571840"/>
            <a:ext cx="50508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4" hidden="0"/>
          <p:cNvSpPr/>
          <p:nvPr isPhoto="0" userDrawn="0"/>
        </p:nvSpPr>
        <p:spPr bwMode="auto">
          <a:xfrm>
            <a:off x="3276720" y="5143680"/>
            <a:ext cx="3308400" cy="39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5" hidden="0"/>
          <p:cNvSpPr/>
          <p:nvPr isPhoto="0" userDrawn="0"/>
        </p:nvSpPr>
        <p:spPr bwMode="auto">
          <a:xfrm>
            <a:off x="5940360" y="1444680"/>
            <a:ext cx="2952720" cy="2989080"/>
          </a:xfrm>
          <a:custGeom>
            <a:avLst/>
            <a:gdLst/>
            <a:ahLst/>
            <a:cxnLst/>
            <a:rect l="0" t="0" r="r" b="b"/>
            <a:pathLst>
              <a:path w="8204" h="8305" fill="norm" stroke="1" extrusionOk="0">
                <a:moveTo>
                  <a:pt x="1367" y="0"/>
                </a:moveTo>
                <a:cubicBezTo>
                  <a:pt x="683" y="0"/>
                  <a:pt x="0" y="683"/>
                  <a:pt x="0" y="1367"/>
                </a:cubicBezTo>
                <a:lnTo>
                  <a:pt x="0" y="6936"/>
                </a:lnTo>
                <a:cubicBezTo>
                  <a:pt x="0" y="7620"/>
                  <a:pt x="683" y="8304"/>
                  <a:pt x="1367" y="8304"/>
                </a:cubicBezTo>
                <a:lnTo>
                  <a:pt x="6835" y="8304"/>
                </a:lnTo>
                <a:cubicBezTo>
                  <a:pt x="7519" y="8304"/>
                  <a:pt x="8203" y="7620"/>
                  <a:pt x="8203" y="6936"/>
                </a:cubicBezTo>
                <a:lnTo>
                  <a:pt x="8203" y="1367"/>
                </a:lnTo>
                <a:cubicBezTo>
                  <a:pt x="8203" y="683"/>
                  <a:pt x="7519" y="0"/>
                  <a:pt x="6835" y="0"/>
                </a:cubicBezTo>
                <a:lnTo>
                  <a:pt x="1367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Побочная подгруппа этой группы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IIB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 группа) включает: 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цинк 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Zn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кадмий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Cd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), 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ртуть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(</a:t>
            </a:r>
            <a:r>
              <a:rPr lang="en-US" sz="2000" b="0" strike="noStrike" spc="-1">
                <a:solidFill>
                  <a:srgbClr val="000000"/>
                </a:solidFill>
                <a:latin typeface="Century Schoolbook"/>
              </a:rPr>
              <a:t>Hg</a:t>
            </a: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).</a:t>
            </a:r>
            <a:endParaRPr lang="en-US" sz="20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0" name="CustomShape 6" hidden="0"/>
          <p:cNvSpPr/>
          <p:nvPr isPhoto="0" userDrawn="0"/>
        </p:nvSpPr>
        <p:spPr bwMode="auto">
          <a:xfrm>
            <a:off x="1187280" y="3149640"/>
            <a:ext cx="50508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7" hidden="0"/>
          <p:cNvSpPr/>
          <p:nvPr isPhoto="0" userDrawn="0"/>
        </p:nvSpPr>
        <p:spPr bwMode="auto">
          <a:xfrm>
            <a:off x="1187280" y="3724200"/>
            <a:ext cx="50508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2" name="Picture 2" descr="D:\Химия 8 класс\mendeleev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09520" y="876240"/>
            <a:ext cx="5514840" cy="412596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cxnSp>
        <p:nvCxnSpPr>
          <p:cNvPr id="13" name="Line 8" hidden="0"/>
          <p:cNvCxnSpPr>
            <a:cxnSpLocks/>
          </p:cNvCxnSpPr>
          <p:nvPr isPhoto="0" userDrawn="0"/>
        </p:nvCxnSpPr>
        <p:spPr bwMode="auto">
          <a:xfrm>
            <a:off x="1644120" y="1566720"/>
            <a:ext cx="1080" cy="1005840"/>
          </a:xfrm>
          <a:prstGeom prst="straightConnector1">
            <a:avLst/>
          </a:prstGeom>
          <a:ln w="25560">
            <a:solidFill>
              <a:srgbClr val="FF0000"/>
            </a:solidFill>
            <a:miter/>
            <a:tailEnd type="arrow" w="med" len="med"/>
          </a:ln>
        </p:spPr>
      </p:cxnSp>
      <p:sp>
        <p:nvSpPr>
          <p:cNvPr id="14" name="CustomShape 9" hidden="0"/>
          <p:cNvSpPr/>
          <p:nvPr isPhoto="0" userDrawn="0"/>
        </p:nvSpPr>
        <p:spPr bwMode="auto">
          <a:xfrm>
            <a:off x="1573200" y="1306440"/>
            <a:ext cx="142920" cy="14436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0" hidden="0"/>
          <p:cNvSpPr/>
          <p:nvPr isPhoto="0" userDrawn="0"/>
        </p:nvSpPr>
        <p:spPr bwMode="auto">
          <a:xfrm>
            <a:off x="1187280" y="2571840"/>
            <a:ext cx="50508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1" hidden="0"/>
          <p:cNvSpPr/>
          <p:nvPr isPhoto="0" userDrawn="0"/>
        </p:nvSpPr>
        <p:spPr bwMode="auto">
          <a:xfrm>
            <a:off x="1212840" y="3149640"/>
            <a:ext cx="50328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2" hidden="0"/>
          <p:cNvSpPr/>
          <p:nvPr isPhoto="0" userDrawn="0"/>
        </p:nvSpPr>
        <p:spPr bwMode="auto">
          <a:xfrm>
            <a:off x="1212840" y="3724200"/>
            <a:ext cx="50328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335" dur="indefinite" restart="never" nodeType="tmRoot">
          <p:childTnLst>
            <p:seq>
              <p:cTn id="336" dur="indefinite" nodeType="mainSeq">
                <p:childTnLst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00"/>
                            </p:stCondLst>
                            <p:childTnLst>
                              <p:par>
                                <p:cTn id="3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1746360" y="3600360"/>
            <a:ext cx="626400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Сера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S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 Эс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5" name="Таблица 1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487520" y="-73080"/>
            <a:ext cx="6205680" cy="5267520"/>
          </a:xfrm>
          <a:prstGeom prst="rect">
            <a:avLst/>
          </a:prstGeom>
          <a:ln>
            <a:noFill/>
          </a:ln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1501920" y="890640"/>
            <a:ext cx="626400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4572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Алюминий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   Al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Алюминий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7" name="CustomShape 3" hidden="0"/>
          <p:cNvSpPr/>
          <p:nvPr isPhoto="0" userDrawn="0"/>
        </p:nvSpPr>
        <p:spPr bwMode="auto">
          <a:xfrm>
            <a:off x="1708200" y="64764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4572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Азот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N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Эн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8" name="CustomShape 4" hidden="0"/>
          <p:cNvSpPr/>
          <p:nvPr isPhoto="0" userDrawn="0"/>
        </p:nvSpPr>
        <p:spPr bwMode="auto">
          <a:xfrm>
            <a:off x="1530360" y="115092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4572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Водород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   H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Аш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9" name="CustomShape 5" hidden="0"/>
          <p:cNvSpPr/>
          <p:nvPr isPhoto="0" userDrawn="0"/>
        </p:nvSpPr>
        <p:spPr bwMode="auto">
          <a:xfrm>
            <a:off x="1601640" y="138744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4572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Железо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 Fe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Феррум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0" name="CustomShape 6" hidden="0"/>
          <p:cNvSpPr/>
          <p:nvPr isPhoto="0" userDrawn="0"/>
        </p:nvSpPr>
        <p:spPr bwMode="auto">
          <a:xfrm>
            <a:off x="1674720" y="165564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4572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Калий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K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Калий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1" name="CustomShape 7" hidden="0"/>
          <p:cNvSpPr/>
          <p:nvPr isPhoto="0" userDrawn="0"/>
        </p:nvSpPr>
        <p:spPr bwMode="auto">
          <a:xfrm>
            <a:off x="1674720" y="189216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Кальций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Ca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Кальций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2" name="CustomShape 8" hidden="0"/>
          <p:cNvSpPr/>
          <p:nvPr isPhoto="0" userDrawn="0"/>
        </p:nvSpPr>
        <p:spPr bwMode="auto">
          <a:xfrm>
            <a:off x="1674720" y="212868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Кислород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O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   O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3" name="CustomShape 9" hidden="0"/>
          <p:cNvSpPr/>
          <p:nvPr isPhoto="0" userDrawn="0"/>
        </p:nvSpPr>
        <p:spPr bwMode="auto">
          <a:xfrm>
            <a:off x="1674720" y="239544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Кремний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Si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Силициум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4" name="CustomShape 10" hidden="0"/>
          <p:cNvSpPr/>
          <p:nvPr isPhoto="0" userDrawn="0"/>
        </p:nvSpPr>
        <p:spPr bwMode="auto">
          <a:xfrm>
            <a:off x="1673280" y="260496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Магний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Mg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Магний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5" name="CustomShape 11" hidden="0"/>
          <p:cNvSpPr/>
          <p:nvPr isPhoto="0" userDrawn="0"/>
        </p:nvSpPr>
        <p:spPr bwMode="auto">
          <a:xfrm>
            <a:off x="1674720" y="285912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Марганец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Mn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Марганец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6" name="CustomShape 12" hidden="0"/>
          <p:cNvSpPr/>
          <p:nvPr isPhoto="0" userDrawn="0"/>
        </p:nvSpPr>
        <p:spPr bwMode="auto">
          <a:xfrm>
            <a:off x="1674720" y="311616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Медь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Cu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Купрум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7" name="CustomShape 13" hidden="0"/>
          <p:cNvSpPr/>
          <p:nvPr isPhoto="0" userDrawn="0"/>
        </p:nvSpPr>
        <p:spPr bwMode="auto">
          <a:xfrm>
            <a:off x="1835280" y="3363840"/>
            <a:ext cx="626580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Натрий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Na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Натрий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8" name="CustomShape 14" hidden="0"/>
          <p:cNvSpPr/>
          <p:nvPr isPhoto="0" userDrawn="0"/>
        </p:nvSpPr>
        <p:spPr bwMode="auto">
          <a:xfrm>
            <a:off x="1763640" y="383544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Серебро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Ag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Аргентум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9" name="CustomShape 15" hidden="0"/>
          <p:cNvSpPr/>
          <p:nvPr isPhoto="0" userDrawn="0"/>
        </p:nvSpPr>
        <p:spPr bwMode="auto">
          <a:xfrm>
            <a:off x="1763640" y="4092480"/>
            <a:ext cx="626436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Углерод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C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 Цэ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20" name="CustomShape 16" hidden="0"/>
          <p:cNvSpPr/>
          <p:nvPr isPhoto="0" userDrawn="0"/>
        </p:nvSpPr>
        <p:spPr bwMode="auto">
          <a:xfrm>
            <a:off x="1746360" y="4340160"/>
            <a:ext cx="626400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Фосфор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P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  Пэ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21" name="CustomShape 17" hidden="0"/>
          <p:cNvSpPr/>
          <p:nvPr isPhoto="0" userDrawn="0"/>
        </p:nvSpPr>
        <p:spPr bwMode="auto">
          <a:xfrm>
            <a:off x="1728720" y="4556160"/>
            <a:ext cx="6264360" cy="5835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Хлор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                Cl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 Хлор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22" name="CustomShape 18" hidden="0"/>
          <p:cNvSpPr/>
          <p:nvPr isPhoto="0" userDrawn="0"/>
        </p:nvSpPr>
        <p:spPr bwMode="auto">
          <a:xfrm>
            <a:off x="1746360" y="4824360"/>
            <a:ext cx="626400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Цинк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                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Zn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 Цинк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23" name="CustomShape 19" hidden="0"/>
          <p:cNvSpPr/>
          <p:nvPr isPhoto="0" userDrawn="0"/>
        </p:nvSpPr>
        <p:spPr bwMode="auto">
          <a:xfrm>
            <a:off x="1835280" y="3600360"/>
            <a:ext cx="6265800" cy="33876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marL="266400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Сера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S</a:t>
            </a:r>
            <a:r>
              <a:rPr lang="en-US" sz="1400" b="0" strike="noStrike" spc="-1">
                <a:solidFill>
                  <a:srgbClr val="262626"/>
                </a:solidFill>
                <a:latin typeface="Century Schoolbook"/>
              </a:rPr>
              <a:t>	</a:t>
            </a:r>
            <a:r>
              <a:rPr lang="ru-RU" sz="1400" b="0" strike="noStrike" spc="-1">
                <a:solidFill>
                  <a:srgbClr val="262626"/>
                </a:solidFill>
                <a:latin typeface="Century Schoolbook"/>
              </a:rPr>
              <a:t>                   Эс</a:t>
            </a:r>
            <a:endParaRPr lang="en-US" sz="14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346" dur="indefinite" restart="never" nodeType="tmRoot">
          <p:childTnLst>
            <p:seq>
              <p:cTn id="347" dur="indefinite" nodeType="mainSeq">
                <p:childTnLst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13580" r="0" b="0"/>
          <a:stretch/>
        </p:blipFill>
        <p:spPr bwMode="auto">
          <a:xfrm>
            <a:off x="-612720" y="-452520"/>
            <a:ext cx="10470960" cy="5929560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cuprum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3132000" y="195120"/>
            <a:ext cx="3024360" cy="1513080"/>
          </a:xfrm>
          <a:prstGeom prst="rect">
            <a:avLst/>
          </a:prstGeom>
          <a:ln>
            <a:noFill/>
          </a:ln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5024520" y="1303200"/>
            <a:ext cx="1131840" cy="36036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2" hidden="0"/>
          <p:cNvSpPr/>
          <p:nvPr isPhoto="0" userDrawn="0"/>
        </p:nvSpPr>
        <p:spPr bwMode="auto">
          <a:xfrm>
            <a:off x="4808520" y="268200"/>
            <a:ext cx="1224000" cy="719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3" hidden="0"/>
          <p:cNvSpPr/>
          <p:nvPr isPhoto="0" userDrawn="0"/>
        </p:nvSpPr>
        <p:spPr bwMode="auto">
          <a:xfrm>
            <a:off x="3435480" y="326880"/>
            <a:ext cx="565200" cy="2970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" name="Picture 2" descr="D:\Химия 8 класс\mendeleev.png" hidden="0"/>
          <p:cNvPicPr/>
          <p:nvPr isPhoto="0" userDrawn="0"/>
        </p:nvPicPr>
        <p:blipFill>
          <a:blip r:embed="rId4"/>
          <a:stretch/>
        </p:blipFill>
        <p:spPr bwMode="auto">
          <a:xfrm>
            <a:off x="2505240" y="1957320"/>
            <a:ext cx="4236840" cy="317016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10" name="CustomShape 4" hidden="0"/>
          <p:cNvSpPr/>
          <p:nvPr isPhoto="0" userDrawn="0"/>
        </p:nvSpPr>
        <p:spPr bwMode="auto">
          <a:xfrm>
            <a:off x="2505240" y="3038400"/>
            <a:ext cx="4236840" cy="433439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5" hidden="0"/>
          <p:cNvSpPr/>
          <p:nvPr isPhoto="0" userDrawn="0"/>
        </p:nvSpPr>
        <p:spPr bwMode="auto">
          <a:xfrm>
            <a:off x="2906640" y="2355840"/>
            <a:ext cx="370080" cy="22320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438" dur="indefinite" restart="never" nodeType="tmRoot">
          <p:childTnLst>
            <p:seq>
              <p:cTn id="439" dur="indefinite" nodeType="mainSeq">
                <p:childTnLst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descr="D:\картинки\химия.jp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0" y="-3240"/>
            <a:ext cx="9131400" cy="514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Химия 8 класс\mendeleev.png" hidden="0"/>
          <p:cNvPicPr/>
          <p:nvPr isPhoto="0" userDrawn="0"/>
        </p:nvPicPr>
        <p:blipFill>
          <a:blip r:embed="rId2"/>
          <a:srcRect l="0" t="13580" r="0" b="0"/>
          <a:stretch/>
        </p:blipFill>
        <p:spPr bwMode="auto">
          <a:xfrm>
            <a:off x="-612720" y="-452520"/>
            <a:ext cx="10470960" cy="5929560"/>
          </a:xfrm>
          <a:prstGeom prst="rect">
            <a:avLst/>
          </a:prstGeom>
          <a:ln>
            <a:noFill/>
          </a:ln>
        </p:spPr>
      </p:pic>
      <p:pic>
        <p:nvPicPr>
          <p:cNvPr id="5" name="Picture 2" descr="D:\Химия 8 класс\магний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3151080" y="195120"/>
            <a:ext cx="3005280" cy="1513080"/>
          </a:xfrm>
          <a:prstGeom prst="rect">
            <a:avLst/>
          </a:prstGeom>
          <a:ln>
            <a:noFill/>
          </a:ln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3254400" y="1347840"/>
            <a:ext cx="117324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2" hidden="0"/>
          <p:cNvSpPr/>
          <p:nvPr isPhoto="0" userDrawn="0"/>
        </p:nvSpPr>
        <p:spPr bwMode="auto">
          <a:xfrm>
            <a:off x="5292720" y="328680"/>
            <a:ext cx="57456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3" hidden="0"/>
          <p:cNvSpPr/>
          <p:nvPr isPhoto="0" userDrawn="0"/>
        </p:nvSpPr>
        <p:spPr bwMode="auto">
          <a:xfrm>
            <a:off x="3151080" y="195120"/>
            <a:ext cx="1420920" cy="8636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" name="Picture 2" descr="D:\Химия 8 класс\mendeleev.png" hidden="0"/>
          <p:cNvPicPr/>
          <p:nvPr isPhoto="0" userDrawn="0"/>
        </p:nvPicPr>
        <p:blipFill>
          <a:blip r:embed="rId4"/>
          <a:stretch/>
        </p:blipFill>
        <p:spPr bwMode="auto">
          <a:xfrm>
            <a:off x="2505240" y="1957320"/>
            <a:ext cx="4236840" cy="317016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10" name="CustomShape 4" hidden="0"/>
          <p:cNvSpPr/>
          <p:nvPr isPhoto="0" userDrawn="0"/>
        </p:nvSpPr>
        <p:spPr bwMode="auto">
          <a:xfrm>
            <a:off x="2505240" y="2828880"/>
            <a:ext cx="4236840" cy="2160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5" hidden="0"/>
          <p:cNvSpPr/>
          <p:nvPr isPhoto="0" userDrawn="0"/>
        </p:nvSpPr>
        <p:spPr bwMode="auto">
          <a:xfrm>
            <a:off x="3276720" y="2643120"/>
            <a:ext cx="368280" cy="19512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480" dur="indefinite" restart="never" nodeType="tmRoot">
          <p:childTnLst>
            <p:seq>
              <p:cTn id="481" dur="indefinite" nodeType="mainSeq">
                <p:childTnLst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385920" y="4300560"/>
            <a:ext cx="3538440" cy="561960"/>
          </a:xfrm>
          <a:custGeom>
            <a:avLst/>
            <a:gdLst/>
            <a:ahLst/>
            <a:cxnLst/>
            <a:rect l="0" t="0" r="r" b="b"/>
            <a:pathLst>
              <a:path w="9831" h="1563" fill="norm" stroke="1" extrusionOk="0">
                <a:moveTo>
                  <a:pt x="260" y="0"/>
                </a:moveTo>
                <a:cubicBezTo>
                  <a:pt x="130" y="0"/>
                  <a:pt x="0" y="130"/>
                  <a:pt x="0" y="260"/>
                </a:cubicBezTo>
                <a:lnTo>
                  <a:pt x="0" y="1301"/>
                </a:lnTo>
                <a:cubicBezTo>
                  <a:pt x="0" y="1431"/>
                  <a:pt x="130" y="1562"/>
                  <a:pt x="260" y="1562"/>
                </a:cubicBezTo>
                <a:lnTo>
                  <a:pt x="9569" y="1562"/>
                </a:lnTo>
                <a:cubicBezTo>
                  <a:pt x="9699" y="1562"/>
                  <a:pt x="9830" y="1431"/>
                  <a:pt x="9830" y="1301"/>
                </a:cubicBezTo>
                <a:lnTo>
                  <a:pt x="9830" y="260"/>
                </a:lnTo>
                <a:cubicBezTo>
                  <a:pt x="9830" y="130"/>
                  <a:pt x="9699" y="0"/>
                  <a:pt x="9569" y="0"/>
                </a:cubicBezTo>
                <a:lnTo>
                  <a:pt x="260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Йёнс Якоб Берцелиус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CustomShape 2" hidden="0"/>
          <p:cNvSpPr/>
          <p:nvPr isPhoto="0" userDrawn="0"/>
        </p:nvSpPr>
        <p:spPr bwMode="auto">
          <a:xfrm>
            <a:off x="4254480" y="987480"/>
            <a:ext cx="4494240" cy="3024000"/>
          </a:xfrm>
          <a:custGeom>
            <a:avLst/>
            <a:gdLst/>
            <a:ahLst/>
            <a:cxnLst/>
            <a:rect l="0" t="0" r="r" b="b"/>
            <a:pathLst>
              <a:path w="12486" h="8402" fill="norm" stroke="1" extrusionOk="0">
                <a:moveTo>
                  <a:pt x="1400" y="0"/>
                </a:moveTo>
                <a:cubicBezTo>
                  <a:pt x="700" y="0"/>
                  <a:pt x="0" y="700"/>
                  <a:pt x="0" y="1400"/>
                </a:cubicBezTo>
                <a:lnTo>
                  <a:pt x="0" y="7000"/>
                </a:lnTo>
                <a:cubicBezTo>
                  <a:pt x="0" y="7700"/>
                  <a:pt x="700" y="8401"/>
                  <a:pt x="1400" y="8401"/>
                </a:cubicBezTo>
                <a:lnTo>
                  <a:pt x="11084" y="8401"/>
                </a:lnTo>
                <a:cubicBezTo>
                  <a:pt x="11784" y="8401"/>
                  <a:pt x="12485" y="7700"/>
                  <a:pt x="12485" y="7000"/>
                </a:cubicBezTo>
                <a:lnTo>
                  <a:pt x="12485" y="1400"/>
                </a:lnTo>
                <a:cubicBezTo>
                  <a:pt x="12485" y="700"/>
                  <a:pt x="11784" y="0"/>
                  <a:pt x="11084" y="0"/>
                </a:cubicBezTo>
                <a:lnTo>
                  <a:pt x="1400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marL="457200" indent="-457200">
              <a:buClr>
                <a:srgbClr val="000000"/>
              </a:buClr>
              <a:buFont typeface="Arial"/>
              <a:buChar char="•"/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названия на латинском языке;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  <a:p>
            <a:pPr marL="457200" indent="-457200">
              <a:buClr>
                <a:srgbClr val="000000"/>
              </a:buClr>
              <a:buFont typeface="Arial"/>
              <a:buChar char="•"/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присваивание химического символа в соответствии с первыми буквами латинского названия элемента.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" name="Picture 2" descr="D:\картинки\Йёнс Якоб Берцелиус.png" hidden="0"/>
          <p:cNvPicPr/>
          <p:nvPr isPhoto="0" userDrawn="0"/>
        </p:nvPicPr>
        <p:blipFill>
          <a:blip r:embed="rId2"/>
          <a:srcRect l="0" t="0" r="0" b="6602"/>
          <a:stretch/>
        </p:blipFill>
        <p:spPr bwMode="auto">
          <a:xfrm>
            <a:off x="611280" y="555480"/>
            <a:ext cx="3024000" cy="35956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1763640" y="3984480"/>
            <a:ext cx="2232000" cy="45972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48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кислород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CustomShape 2" hidden="0"/>
          <p:cNvSpPr/>
          <p:nvPr isPhoto="0" userDrawn="0"/>
        </p:nvSpPr>
        <p:spPr bwMode="auto">
          <a:xfrm>
            <a:off x="5646600" y="3984480"/>
            <a:ext cx="2232000" cy="45972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48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водород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CustomShape 3" hidden="0"/>
          <p:cNvSpPr/>
          <p:nvPr isPhoto="0" userDrawn="0"/>
        </p:nvSpPr>
        <p:spPr bwMode="auto">
          <a:xfrm>
            <a:off x="-36360" y="0"/>
            <a:ext cx="9432720" cy="771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4" hidden="0"/>
          <p:cNvSpPr/>
          <p:nvPr isPhoto="0" userDrawn="0"/>
        </p:nvSpPr>
        <p:spPr bwMode="auto">
          <a:xfrm>
            <a:off x="1511280" y="165240"/>
            <a:ext cx="601344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Химические элементы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8" name="Picture 2" descr="D:\картинки\кислород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428840" y="1639800"/>
            <a:ext cx="2901960" cy="14446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9" name="Picture 4" descr="D:\картинки\водород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5311800" y="1639800"/>
            <a:ext cx="2901960" cy="14446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10" name="Line 5" hidden="0"/>
          <p:cNvSpPr/>
          <p:nvPr isPhoto="0" userDrawn="0"/>
        </p:nvSpPr>
        <p:spPr bwMode="auto">
          <a:xfrm>
            <a:off x="1582560" y="3013200"/>
            <a:ext cx="1440000" cy="0"/>
          </a:xfrm>
          <a:prstGeom prst="line">
            <a:avLst/>
          </a:prstGeom>
          <a:ln w="38160">
            <a:solidFill>
              <a:srgbClr val="C050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Line 6" hidden="0"/>
          <p:cNvSpPr/>
          <p:nvPr isPhoto="0" userDrawn="0"/>
        </p:nvSpPr>
        <p:spPr bwMode="auto">
          <a:xfrm>
            <a:off x="1552680" y="2716200"/>
            <a:ext cx="1579320" cy="0"/>
          </a:xfrm>
          <a:prstGeom prst="line">
            <a:avLst/>
          </a:prstGeom>
          <a:ln w="38160">
            <a:solidFill>
              <a:srgbClr val="C050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Line 7" hidden="0"/>
          <p:cNvSpPr/>
          <p:nvPr isPhoto="0" userDrawn="0"/>
        </p:nvSpPr>
        <p:spPr bwMode="auto">
          <a:xfrm>
            <a:off x="1582560" y="2427120"/>
            <a:ext cx="613080" cy="0"/>
          </a:xfrm>
          <a:prstGeom prst="line">
            <a:avLst/>
          </a:prstGeom>
          <a:ln w="38160">
            <a:solidFill>
              <a:srgbClr val="C050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Line 8" hidden="0"/>
          <p:cNvSpPr/>
          <p:nvPr isPhoto="0" userDrawn="0"/>
        </p:nvSpPr>
        <p:spPr bwMode="auto">
          <a:xfrm>
            <a:off x="5475240" y="2994120"/>
            <a:ext cx="1441440" cy="0"/>
          </a:xfrm>
          <a:prstGeom prst="line">
            <a:avLst/>
          </a:prstGeom>
          <a:ln w="38160">
            <a:solidFill>
              <a:srgbClr val="C050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Line 9" hidden="0"/>
          <p:cNvSpPr/>
          <p:nvPr isPhoto="0" userDrawn="0"/>
        </p:nvSpPr>
        <p:spPr bwMode="auto">
          <a:xfrm>
            <a:off x="5446800" y="2697120"/>
            <a:ext cx="1861920" cy="0"/>
          </a:xfrm>
          <a:prstGeom prst="line">
            <a:avLst/>
          </a:prstGeom>
          <a:ln w="38160">
            <a:solidFill>
              <a:srgbClr val="C050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Line 10" hidden="0"/>
          <p:cNvSpPr/>
          <p:nvPr isPhoto="0" userDrawn="0"/>
        </p:nvSpPr>
        <p:spPr bwMode="auto">
          <a:xfrm>
            <a:off x="5475240" y="2409840"/>
            <a:ext cx="614520" cy="0"/>
          </a:xfrm>
          <a:prstGeom prst="line">
            <a:avLst/>
          </a:prstGeom>
          <a:ln w="38160">
            <a:solidFill>
              <a:srgbClr val="C0504D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1584360" y="3984480"/>
            <a:ext cx="2232000" cy="45972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48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гелий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5" name="CustomShape 2" hidden="0"/>
          <p:cNvSpPr/>
          <p:nvPr isPhoto="0" userDrawn="0"/>
        </p:nvSpPr>
        <p:spPr bwMode="auto">
          <a:xfrm>
            <a:off x="5646600" y="3984480"/>
            <a:ext cx="2232000" cy="459720"/>
          </a:xfrm>
          <a:custGeom>
            <a:avLst/>
            <a:gdLst/>
            <a:ahLst/>
            <a:cxnLst/>
            <a:rect l="l" t="t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48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кальций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CustomShape 3" hidden="0"/>
          <p:cNvSpPr/>
          <p:nvPr isPhoto="0" userDrawn="0"/>
        </p:nvSpPr>
        <p:spPr bwMode="auto">
          <a:xfrm>
            <a:off x="-36360" y="0"/>
            <a:ext cx="9432720" cy="771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4" hidden="0"/>
          <p:cNvSpPr/>
          <p:nvPr isPhoto="0" userDrawn="0"/>
        </p:nvSpPr>
        <p:spPr bwMode="auto">
          <a:xfrm>
            <a:off x="1511280" y="165240"/>
            <a:ext cx="601344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Химические элементы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8" name="Picture 2" descr="D:\картинки\кальций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5311800" y="1677960"/>
            <a:ext cx="2901960" cy="14446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9" name="Picture 3" descr="D:\картинки\гелий.pn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1249200" y="1677960"/>
            <a:ext cx="2901960" cy="14446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10" name="Line 5" hidden="0"/>
          <p:cNvSpPr/>
          <p:nvPr isPhoto="0" userDrawn="0"/>
        </p:nvSpPr>
        <p:spPr bwMode="auto">
          <a:xfrm>
            <a:off x="1332000" y="2427120"/>
            <a:ext cx="1152360" cy="0"/>
          </a:xfrm>
          <a:prstGeom prst="line">
            <a:avLst/>
          </a:prstGeom>
          <a:ln w="3816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Line 6" hidden="0"/>
          <p:cNvSpPr/>
          <p:nvPr isPhoto="0" userDrawn="0"/>
        </p:nvSpPr>
        <p:spPr bwMode="auto">
          <a:xfrm>
            <a:off x="5435640" y="2427120"/>
            <a:ext cx="1152360" cy="0"/>
          </a:xfrm>
          <a:prstGeom prst="line">
            <a:avLst/>
          </a:prstGeom>
          <a:ln w="3816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Дмитрий_Иванович_Менделеев_12.jp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900000" y="896760"/>
            <a:ext cx="2016360" cy="318780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5" name="CustomShape 1" hidden="0"/>
          <p:cNvSpPr/>
          <p:nvPr isPhoto="0" userDrawn="0"/>
        </p:nvSpPr>
        <p:spPr bwMode="auto">
          <a:xfrm>
            <a:off x="3419640" y="843120"/>
            <a:ext cx="5473440" cy="2808000"/>
          </a:xfrm>
          <a:custGeom>
            <a:avLst/>
            <a:gdLst/>
            <a:ahLst/>
            <a:cxnLst/>
            <a:rect l="0" t="0" r="r" b="b"/>
            <a:pathLst>
              <a:path w="15205" h="7802" fill="norm" stroke="1" extrusionOk="0">
                <a:moveTo>
                  <a:pt x="1300" y="0"/>
                </a:moveTo>
                <a:cubicBezTo>
                  <a:pt x="650" y="0"/>
                  <a:pt x="0" y="650"/>
                  <a:pt x="0" y="1300"/>
                </a:cubicBezTo>
                <a:lnTo>
                  <a:pt x="0" y="6500"/>
                </a:lnTo>
                <a:cubicBezTo>
                  <a:pt x="0" y="7150"/>
                  <a:pt x="650" y="7801"/>
                  <a:pt x="1300" y="7801"/>
                </a:cubicBezTo>
                <a:lnTo>
                  <a:pt x="13904" y="7801"/>
                </a:lnTo>
                <a:cubicBezTo>
                  <a:pt x="14554" y="7801"/>
                  <a:pt x="15204" y="7150"/>
                  <a:pt x="15204" y="6500"/>
                </a:cubicBezTo>
                <a:lnTo>
                  <a:pt x="15204" y="1300"/>
                </a:lnTo>
                <a:cubicBezTo>
                  <a:pt x="15204" y="650"/>
                  <a:pt x="14554" y="0"/>
                  <a:pt x="13904" y="0"/>
                </a:cubicBezTo>
                <a:lnTo>
                  <a:pt x="1300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Дмитрий Иванович Менделеев сформулировал </a:t>
            </a:r>
            <a:r>
              <a:rPr lang="ru-RU" sz="2400" b="1" strike="noStrike" spc="-1">
                <a:solidFill>
                  <a:srgbClr val="000000"/>
                </a:solidFill>
                <a:latin typeface="Century Schoolbook"/>
              </a:rPr>
              <a:t>Периодический закон химических элементов</a:t>
            </a: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 и собрал химические элементы в единую </a:t>
            </a:r>
            <a:r>
              <a:rPr lang="ru-RU" sz="2400" b="1" strike="noStrike" spc="-1">
                <a:solidFill>
                  <a:srgbClr val="000000"/>
                </a:solidFill>
                <a:latin typeface="Century Schoolbook"/>
              </a:rPr>
              <a:t>Периодическую систему.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6" name="CustomShape 2" hidden="0"/>
          <p:cNvSpPr/>
          <p:nvPr isPhoto="0" userDrawn="0"/>
        </p:nvSpPr>
        <p:spPr bwMode="auto">
          <a:xfrm>
            <a:off x="250920" y="4227480"/>
            <a:ext cx="3539880" cy="563760"/>
          </a:xfrm>
          <a:custGeom>
            <a:avLst/>
            <a:gdLst/>
            <a:ahLst/>
            <a:cxnLst/>
            <a:rect l="0" t="0" r="r" b="b"/>
            <a:pathLst>
              <a:path w="9835" h="1568" fill="norm" stroke="1" extrusionOk="0">
                <a:moveTo>
                  <a:pt x="261" y="0"/>
                </a:moveTo>
                <a:cubicBezTo>
                  <a:pt x="130" y="0"/>
                  <a:pt x="0" y="130"/>
                  <a:pt x="0" y="261"/>
                </a:cubicBezTo>
                <a:lnTo>
                  <a:pt x="0" y="1305"/>
                </a:lnTo>
                <a:cubicBezTo>
                  <a:pt x="0" y="1436"/>
                  <a:pt x="130" y="1567"/>
                  <a:pt x="261" y="1567"/>
                </a:cubicBezTo>
                <a:lnTo>
                  <a:pt x="9572" y="1567"/>
                </a:lnTo>
                <a:cubicBezTo>
                  <a:pt x="9703" y="1567"/>
                  <a:pt x="9834" y="1436"/>
                  <a:pt x="9834" y="1305"/>
                </a:cubicBezTo>
                <a:lnTo>
                  <a:pt x="9834" y="261"/>
                </a:lnTo>
                <a:cubicBezTo>
                  <a:pt x="9834" y="130"/>
                  <a:pt x="9703" y="0"/>
                  <a:pt x="9572" y="0"/>
                </a:cubicBezTo>
                <a:lnTo>
                  <a:pt x="261" y="0"/>
                </a:lnTo>
              </a:path>
            </a:pathLst>
          </a:custGeom>
          <a:solidFill>
            <a:srgbClr val="FFFFFF"/>
          </a:solidFill>
          <a:ln>
            <a:noFill/>
          </a:ln>
          <a:effectLst>
            <a:outerShdw dist="38160" dir="5400000">
              <a:srgbClr val="000000">
                <a:alpha val="14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6800" rIns="90000" bIns="46800" anchor="ctr">
            <a:no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Д. И. Менделеев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143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614600" y="843120"/>
            <a:ext cx="6132240" cy="4127400"/>
          </a:xfrm>
          <a:prstGeom prst="rect">
            <a:avLst/>
          </a:prstGeom>
          <a:ln>
            <a:noFill/>
          </a:ln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1511280" y="165240"/>
            <a:ext cx="6013440" cy="82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Единая таблица химических элементов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0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5821200" y="573120"/>
            <a:ext cx="2610000" cy="265104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9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384120" y="219240"/>
            <a:ext cx="4827600" cy="4902120"/>
          </a:xfrm>
          <a:prstGeom prst="rect">
            <a:avLst/>
          </a:prstGeom>
          <a:ln>
            <a:noFill/>
          </a:ln>
        </p:spPr>
      </p:pic>
      <p:sp>
        <p:nvSpPr>
          <p:cNvPr id="6" name="CustomShape 1" hidden="0"/>
          <p:cNvSpPr/>
          <p:nvPr isPhoto="0" userDrawn="0"/>
        </p:nvSpPr>
        <p:spPr bwMode="auto">
          <a:xfrm>
            <a:off x="63360" y="2773440"/>
            <a:ext cx="7061400" cy="1968480"/>
          </a:xfrm>
          <a:custGeom>
            <a:avLst/>
            <a:gdLst/>
            <a:ahLst/>
            <a:cxnLst/>
            <a:rect l="0" t="0" r="r" b="b"/>
            <a:pathLst>
              <a:path w="19617" h="5470" fill="norm" stroke="1" extrusionOk="0">
                <a:moveTo>
                  <a:pt x="911" y="0"/>
                </a:moveTo>
                <a:cubicBezTo>
                  <a:pt x="455" y="0"/>
                  <a:pt x="0" y="455"/>
                  <a:pt x="0" y="911"/>
                </a:cubicBezTo>
                <a:lnTo>
                  <a:pt x="0" y="4557"/>
                </a:lnTo>
                <a:cubicBezTo>
                  <a:pt x="0" y="5013"/>
                  <a:pt x="455" y="5469"/>
                  <a:pt x="911" y="5469"/>
                </a:cubicBezTo>
                <a:lnTo>
                  <a:pt x="18704" y="5469"/>
                </a:lnTo>
                <a:cubicBezTo>
                  <a:pt x="19160" y="5469"/>
                  <a:pt x="19616" y="5013"/>
                  <a:pt x="19616" y="4557"/>
                </a:cubicBezTo>
                <a:lnTo>
                  <a:pt x="19616" y="911"/>
                </a:lnTo>
                <a:cubicBezTo>
                  <a:pt x="19616" y="455"/>
                  <a:pt x="19160" y="0"/>
                  <a:pt x="18704" y="0"/>
                </a:cubicBezTo>
                <a:lnTo>
                  <a:pt x="911" y="0"/>
                </a:lnTo>
              </a:path>
            </a:pathLst>
          </a:custGeom>
          <a:solidFill>
            <a:srgbClr val="FFFFFF"/>
          </a:solidFill>
          <a:ln w="25560">
            <a:solidFill>
              <a:srgbClr val="E46C0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2" hidden="0"/>
          <p:cNvSpPr/>
          <p:nvPr isPhoto="0" userDrawn="0"/>
        </p:nvSpPr>
        <p:spPr bwMode="auto">
          <a:xfrm>
            <a:off x="-36360" y="0"/>
            <a:ext cx="9432720" cy="771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3" hidden="0"/>
          <p:cNvSpPr/>
          <p:nvPr isPhoto="0" userDrawn="0"/>
        </p:nvSpPr>
        <p:spPr bwMode="auto">
          <a:xfrm>
            <a:off x="1943280" y="155520"/>
            <a:ext cx="5473440" cy="82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Периодический закон</a:t>
            </a:r>
            <a:r>
              <a:rPr lang="en-US" sz="2400" b="0" strike="noStrike" spc="-1">
                <a:solidFill>
                  <a:srgbClr val="215968"/>
                </a:solidFill>
                <a:latin typeface="Century Schoolbook"/>
              </a:rPr>
              <a:t> </a:t>
            </a: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Менделеева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9" name="CustomShape 4" hidden="0"/>
          <p:cNvSpPr/>
          <p:nvPr isPhoto="0" userDrawn="0"/>
        </p:nvSpPr>
        <p:spPr bwMode="auto">
          <a:xfrm>
            <a:off x="900000" y="2989440"/>
            <a:ext cx="6408720" cy="1922759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>
              <a:defRPr/>
            </a:pPr>
            <a:r>
              <a:rPr lang="ru-RU" sz="2400" b="0" strike="noStrike" spc="-1">
                <a:solidFill>
                  <a:srgbClr val="262626"/>
                </a:solidFill>
                <a:latin typeface="Century Schoolbook"/>
              </a:rPr>
              <a:t>Свойства элементов, а потому и свойства образуемых ими простых и сложных тел,  состоят в периодической зависимости от их атомного веса.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10" name="Picture 3" descr="C:\Users\Space\Desktop\Химия\01\Images\07.png" hidden="0"/>
          <p:cNvPicPr/>
          <p:nvPr isPhoto="0" userDrawn="0"/>
        </p:nvPicPr>
        <p:blipFill>
          <a:blip r:embed="rId4"/>
          <a:stretch/>
        </p:blipFill>
        <p:spPr bwMode="auto">
          <a:xfrm>
            <a:off x="7124760" y="1708200"/>
            <a:ext cx="1893960" cy="31384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11" name="Рисунок 7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-135000" y="2738519"/>
            <a:ext cx="1035000" cy="100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1" hidden="0"/>
          <p:cNvSpPr/>
          <p:nvPr isPhoto="0" userDrawn="0"/>
        </p:nvSpPr>
        <p:spPr bwMode="auto">
          <a:xfrm>
            <a:off x="-36360" y="0"/>
            <a:ext cx="9432720" cy="530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" name="Picture 2" descr="D:\Химия 8 класс\mendeleev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1547640" y="915840"/>
            <a:ext cx="6132600" cy="4125960"/>
          </a:xfrm>
          <a:prstGeom prst="rect">
            <a:avLst/>
          </a:prstGeom>
          <a:ln>
            <a:noFill/>
          </a:ln>
        </p:spPr>
      </p:pic>
      <p:sp>
        <p:nvSpPr>
          <p:cNvPr id="6" name="CustomShape 2" hidden="0"/>
          <p:cNvSpPr/>
          <p:nvPr isPhoto="0" userDrawn="0"/>
        </p:nvSpPr>
        <p:spPr bwMode="auto">
          <a:xfrm>
            <a:off x="2090880" y="1492200"/>
            <a:ext cx="57600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3" hidden="0"/>
          <p:cNvSpPr/>
          <p:nvPr isPhoto="0" userDrawn="0"/>
        </p:nvSpPr>
        <p:spPr bwMode="auto">
          <a:xfrm>
            <a:off x="2090880" y="2066759"/>
            <a:ext cx="57600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4" hidden="0"/>
          <p:cNvSpPr/>
          <p:nvPr isPhoto="0" userDrawn="0"/>
        </p:nvSpPr>
        <p:spPr bwMode="auto">
          <a:xfrm>
            <a:off x="3780000" y="2344680"/>
            <a:ext cx="57600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5" hidden="0"/>
          <p:cNvSpPr/>
          <p:nvPr isPhoto="0" userDrawn="0"/>
        </p:nvSpPr>
        <p:spPr bwMode="auto">
          <a:xfrm>
            <a:off x="5435640" y="2046240"/>
            <a:ext cx="576360" cy="287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6" hidden="0"/>
          <p:cNvSpPr/>
          <p:nvPr isPhoto="0" userDrawn="0"/>
        </p:nvSpPr>
        <p:spPr bwMode="auto">
          <a:xfrm>
            <a:off x="4876920" y="3216240"/>
            <a:ext cx="576000" cy="2890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7" hidden="0"/>
          <p:cNvSpPr/>
          <p:nvPr isPhoto="0" userDrawn="0"/>
        </p:nvSpPr>
        <p:spPr bwMode="auto">
          <a:xfrm>
            <a:off x="2484360" y="1460520"/>
            <a:ext cx="142920" cy="14292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8" hidden="0"/>
          <p:cNvSpPr/>
          <p:nvPr isPhoto="0" userDrawn="0"/>
        </p:nvSpPr>
        <p:spPr bwMode="auto">
          <a:xfrm>
            <a:off x="2484360" y="2030400"/>
            <a:ext cx="144719" cy="14436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9" hidden="0"/>
          <p:cNvSpPr/>
          <p:nvPr isPhoto="0" userDrawn="0"/>
        </p:nvSpPr>
        <p:spPr bwMode="auto">
          <a:xfrm>
            <a:off x="5838840" y="2030400"/>
            <a:ext cx="142920" cy="14436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0" hidden="0"/>
          <p:cNvSpPr/>
          <p:nvPr isPhoto="0" userDrawn="0"/>
        </p:nvSpPr>
        <p:spPr bwMode="auto">
          <a:xfrm>
            <a:off x="1295280" y="155520"/>
            <a:ext cx="6229440" cy="82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6800" rIns="90000" bIns="46800">
            <a:spAutoFit/>
          </a:bodyPr>
          <a:p>
            <a:pPr algn="ctr">
              <a:defRPr/>
            </a:pPr>
            <a:r>
              <a:rPr lang="ru-RU" sz="2400" b="0" strike="noStrike" spc="-1">
                <a:solidFill>
                  <a:srgbClr val="215968"/>
                </a:solidFill>
                <a:latin typeface="Century Schoolbook"/>
              </a:rPr>
              <a:t>Ячейки и порядковые номера элементов</a:t>
            </a:r>
            <a:endParaRPr lang="en-US" sz="2400" b="0" strike="noStrike" spc="-1">
              <a:solidFill>
                <a:srgbClr val="FFFFFF"/>
              </a:solidFill>
              <a:latin typeface="Century Schoolbook"/>
            </a:endParaRPr>
          </a:p>
        </p:txBody>
      </p:sp>
      <p:sp>
        <p:nvSpPr>
          <p:cNvPr id="15" name="CustomShape 11" hidden="0"/>
          <p:cNvSpPr/>
          <p:nvPr isPhoto="0" userDrawn="0"/>
        </p:nvSpPr>
        <p:spPr bwMode="auto">
          <a:xfrm>
            <a:off x="3805200" y="2324160"/>
            <a:ext cx="142920" cy="14436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2" hidden="0"/>
          <p:cNvSpPr/>
          <p:nvPr isPhoto="0" userDrawn="0"/>
        </p:nvSpPr>
        <p:spPr bwMode="auto">
          <a:xfrm>
            <a:off x="5265720" y="3159000"/>
            <a:ext cx="142920" cy="144719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R7-Office/6.3.1.43</Application>
  <DocSecurity>0</DocSecurity>
  <PresentationFormat/>
  <Paragraphs>0</Paragraphs>
  <Slides>27</Slides>
  <Notes>27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Space Time</dc:creator>
  <cp:keywords/>
  <dc:description/>
  <dc:identifier/>
  <dc:language>en-US</dc:language>
  <cp:lastModifiedBy>Ольга Скогорева</cp:lastModifiedBy>
  <cp:revision>204</cp:revision>
  <dcterms:created xsi:type="dcterms:W3CDTF">2014-08-26T09:56:07Z</dcterms:created>
  <dcterms:modified xsi:type="dcterms:W3CDTF">2021-10-26T12:42:51Z</dcterms:modified>
  <cp:category/>
  <cp:contentStatus/>
  <cp:version/>
</cp:coreProperties>
</file>