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0D980-A8BE-4CE3-A098-BDDD94EECBCF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gramota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1"/>
            <a:ext cx="7846640" cy="1368151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Интеллектуальная игра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Лексический </a:t>
            </a:r>
            <a:r>
              <a:rPr lang="ru-RU" sz="36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серпантин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780928"/>
            <a:ext cx="7560840" cy="2857872"/>
          </a:xfrm>
        </p:spPr>
        <p:txBody>
          <a:bodyPr>
            <a:normAutofit/>
          </a:bodyPr>
          <a:lstStyle/>
          <a:p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Островская Елена Петровна,</a:t>
            </a:r>
          </a:p>
          <a:p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учитель русского языка и литературы,                                                       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МКОУ Орловская СОШ </a:t>
            </a:r>
            <a:r>
              <a:rPr lang="ru-RU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им.И.Ф.Жужукина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5 раунд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Составьте  много слов из одного слова</a:t>
            </a:r>
            <a:r>
              <a:rPr lang="ru-RU" sz="3100" i="1" dirty="0">
                <a:solidFill>
                  <a:srgbClr val="002060"/>
                </a:solidFill>
              </a:rPr>
              <a:t/>
            </a:r>
            <a:br>
              <a:rPr lang="ru-RU" sz="3100" i="1" dirty="0">
                <a:solidFill>
                  <a:srgbClr val="002060"/>
                </a:solidFill>
              </a:rPr>
            </a:br>
            <a:endParaRPr lang="ru-RU" sz="3100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452596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Гипербола</a:t>
            </a:r>
            <a:r>
              <a:rPr lang="ru-RU" dirty="0"/>
              <a:t> </a:t>
            </a:r>
            <a:r>
              <a:rPr lang="ru-RU" sz="1800" dirty="0">
                <a:solidFill>
                  <a:schemeClr val="accent4"/>
                </a:solidFill>
              </a:rPr>
              <a:t>(стилистическая фигура явного и намеренного </a:t>
            </a:r>
            <a:r>
              <a:rPr lang="ru-RU" sz="1800" b="1" dirty="0">
                <a:solidFill>
                  <a:schemeClr val="accent4"/>
                </a:solidFill>
              </a:rPr>
              <a:t>преувеличения</a:t>
            </a:r>
            <a:r>
              <a:rPr lang="ru-RU" sz="1800" dirty="0">
                <a:solidFill>
                  <a:schemeClr val="accent4"/>
                </a:solidFill>
              </a:rPr>
              <a:t>, с целью усиления выразительности и подчёркивания сказанной мысли)</a:t>
            </a:r>
            <a:r>
              <a:rPr lang="ru-RU" dirty="0"/>
              <a:t> </a:t>
            </a:r>
          </a:p>
          <a:p>
            <a:r>
              <a:rPr lang="ru-RU" i="1" dirty="0">
                <a:solidFill>
                  <a:schemeClr val="accent5">
                    <a:lumMod val="75000"/>
                  </a:schemeClr>
                </a:solidFill>
              </a:rPr>
              <a:t>(например, перо, бор, роба, рига, раб, бар, гриб, бриг, липа, пила, ил, лоб, рог, горб, пора, гора, репа, блог, лог, гол, полба, лига, проба, пробег, </a:t>
            </a:r>
            <a:r>
              <a:rPr lang="ru-RU" i="1" dirty="0" err="1">
                <a:solidFill>
                  <a:schemeClr val="accent5">
                    <a:lumMod val="75000"/>
                  </a:schemeClr>
                </a:solidFill>
              </a:rPr>
              <a:t>прогал</a:t>
            </a:r>
            <a:r>
              <a:rPr lang="ru-RU" i="1" dirty="0">
                <a:solidFill>
                  <a:schemeClr val="accent5">
                    <a:lumMod val="75000"/>
                  </a:schemeClr>
                </a:solidFill>
              </a:rPr>
              <a:t> и т.д.)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Источник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gramota.ru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С.И.Ожегов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Толковый словарь русского языка, Мир и образование, М,  2012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sz="36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интеллектуальной игры</a:t>
            </a:r>
            <a:r>
              <a:rPr lang="ru-RU" sz="36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i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развивать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любознательность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быстроту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реакции, воображение;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память, внимание логическое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мышление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i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воспитывать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чувство коллективизма;</a:t>
            </a:r>
          </a:p>
          <a:p>
            <a:pPr>
              <a:buNone/>
            </a:pP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i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прививать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интерес к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лексике русского языка</a:t>
            </a:r>
            <a:endParaRPr lang="ru-RU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 раунд</a:t>
            </a:r>
            <a:r>
              <a:rPr lang="ru-RU" sz="3600" b="1" dirty="0" smtClean="0"/>
              <a:t>. </a:t>
            </a:r>
            <a:r>
              <a:rPr lang="ru-RU" sz="36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Выбор ответа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641379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>
                <a:solidFill>
                  <a:srgbClr val="7030A0"/>
                </a:solidFill>
              </a:rPr>
              <a:t>1.Мыслительная способность, умственное начало у человека, определяющее его деятельность: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dirty="0">
                <a:solidFill>
                  <a:srgbClr val="7030A0"/>
                </a:solidFill>
              </a:rPr>
              <a:t>1) </a:t>
            </a:r>
            <a:r>
              <a:rPr lang="ru-RU" dirty="0" err="1" smtClean="0">
                <a:solidFill>
                  <a:srgbClr val="7030A0"/>
                </a:solidFill>
              </a:rPr>
              <a:t>имплант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>
                <a:solidFill>
                  <a:srgbClr val="7030A0"/>
                </a:solidFill>
              </a:rPr>
              <a:t>2) интеграл, 3) инсульт,4) </a:t>
            </a:r>
            <a:r>
              <a:rPr lang="ru-RU" u="sng" dirty="0">
                <a:solidFill>
                  <a:srgbClr val="7030A0"/>
                </a:solidFill>
              </a:rPr>
              <a:t>интеллект </a:t>
            </a:r>
            <a:r>
              <a:rPr lang="ru-RU" dirty="0">
                <a:solidFill>
                  <a:srgbClr val="7030A0"/>
                </a:solidFill>
              </a:rPr>
              <a:t> </a:t>
            </a:r>
            <a:endParaRPr lang="ru-RU" dirty="0" smtClean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  <a:p>
            <a:r>
              <a:rPr lang="ru-RU" b="1" i="1" dirty="0" smtClean="0">
                <a:solidFill>
                  <a:srgbClr val="7030A0"/>
                </a:solidFill>
              </a:rPr>
              <a:t>2.Отравление </a:t>
            </a:r>
            <a:r>
              <a:rPr lang="ru-RU" b="1" i="1" dirty="0">
                <a:solidFill>
                  <a:srgbClr val="7030A0"/>
                </a:solidFill>
              </a:rPr>
              <a:t>организма ядовитыми веществами: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dirty="0">
                <a:solidFill>
                  <a:srgbClr val="7030A0"/>
                </a:solidFill>
              </a:rPr>
              <a:t>1) ионизация, 2) инфекция, 3) инфляция, 4) </a:t>
            </a:r>
            <a:r>
              <a:rPr lang="ru-RU" u="sng" dirty="0" smtClean="0">
                <a:solidFill>
                  <a:srgbClr val="7030A0"/>
                </a:solidFill>
              </a:rPr>
              <a:t>интоксикация</a:t>
            </a:r>
          </a:p>
          <a:p>
            <a:endParaRPr lang="ru-RU" dirty="0" smtClean="0">
              <a:solidFill>
                <a:srgbClr val="7030A0"/>
              </a:solidFill>
            </a:endParaRPr>
          </a:p>
          <a:p>
            <a:r>
              <a:rPr lang="ru-RU" sz="3400" b="1" i="1" dirty="0" smtClean="0">
                <a:solidFill>
                  <a:srgbClr val="7030A0"/>
                </a:solidFill>
              </a:rPr>
              <a:t>3.Промежуточное </a:t>
            </a:r>
            <a:r>
              <a:rPr lang="ru-RU" sz="3400" b="1" i="1" dirty="0">
                <a:solidFill>
                  <a:srgbClr val="7030A0"/>
                </a:solidFill>
              </a:rPr>
              <a:t>расстояние между чем-нибудь:</a:t>
            </a:r>
            <a:endParaRPr lang="ru-RU" sz="3400" dirty="0">
              <a:solidFill>
                <a:srgbClr val="7030A0"/>
              </a:solidFill>
            </a:endParaRPr>
          </a:p>
          <a:p>
            <a:r>
              <a:rPr lang="ru-RU" sz="3600" dirty="0">
                <a:solidFill>
                  <a:srgbClr val="7030A0"/>
                </a:solidFill>
              </a:rPr>
              <a:t>1</a:t>
            </a:r>
            <a:r>
              <a:rPr lang="ru-RU" sz="3600" dirty="0" smtClean="0">
                <a:solidFill>
                  <a:srgbClr val="7030A0"/>
                </a:solidFill>
              </a:rPr>
              <a:t>)</a:t>
            </a:r>
            <a:r>
              <a:rPr lang="ru-RU" sz="3600" dirty="0">
                <a:solidFill>
                  <a:srgbClr val="7030A0"/>
                </a:solidFill>
              </a:rPr>
              <a:t> </a:t>
            </a:r>
            <a:r>
              <a:rPr lang="ru-RU" sz="3600" dirty="0" smtClean="0">
                <a:solidFill>
                  <a:srgbClr val="7030A0"/>
                </a:solidFill>
              </a:rPr>
              <a:t>инцидент, </a:t>
            </a:r>
            <a:r>
              <a:rPr lang="ru-RU" sz="3600" dirty="0">
                <a:solidFill>
                  <a:srgbClr val="7030A0"/>
                </a:solidFill>
              </a:rPr>
              <a:t>2) интриган, 3) </a:t>
            </a:r>
            <a:r>
              <a:rPr lang="ru-RU" sz="3600" u="sng" dirty="0">
                <a:solidFill>
                  <a:srgbClr val="7030A0"/>
                </a:solidFill>
              </a:rPr>
              <a:t>интервал</a:t>
            </a:r>
            <a:r>
              <a:rPr lang="ru-RU" sz="3600" dirty="0">
                <a:solidFill>
                  <a:srgbClr val="7030A0"/>
                </a:solidFill>
              </a:rPr>
              <a:t>, 4) </a:t>
            </a:r>
            <a:r>
              <a:rPr lang="ru-RU" sz="3600" dirty="0" smtClean="0">
                <a:solidFill>
                  <a:srgbClr val="7030A0"/>
                </a:solidFill>
              </a:rPr>
              <a:t>интерьер</a:t>
            </a:r>
            <a:endParaRPr lang="ru-RU" sz="3600" dirty="0"/>
          </a:p>
          <a:p>
            <a:pPr marL="514350" indent="-514350">
              <a:buNone/>
            </a:pP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2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Выбор ответа 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sz="2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dirty="0"/>
              <a:t> </a:t>
            </a:r>
            <a:r>
              <a:rPr lang="ru-RU" sz="2000" b="1" i="1" dirty="0">
                <a:solidFill>
                  <a:srgbClr val="7030A0"/>
                </a:solidFill>
              </a:rPr>
              <a:t>4</a:t>
            </a:r>
            <a:r>
              <a:rPr lang="ru-RU" sz="2000" b="1" i="1" dirty="0" smtClean="0">
                <a:solidFill>
                  <a:srgbClr val="7030A0"/>
                </a:solidFill>
              </a:rPr>
              <a:t>.Упругое </a:t>
            </a:r>
            <a:r>
              <a:rPr lang="ru-RU" sz="2000" b="1" i="1" dirty="0">
                <a:solidFill>
                  <a:srgbClr val="7030A0"/>
                </a:solidFill>
              </a:rPr>
              <a:t>вещество из млечного сока некоторых растений, употребляемое как сырьё для выработки ископаемых:</a:t>
            </a:r>
            <a:endParaRPr lang="ru-RU" sz="2000" dirty="0">
              <a:solidFill>
                <a:srgbClr val="7030A0"/>
              </a:solidFill>
            </a:endParaRPr>
          </a:p>
          <a:p>
            <a:r>
              <a:rPr lang="ru-RU" sz="2000" dirty="0">
                <a:solidFill>
                  <a:srgbClr val="7030A0"/>
                </a:solidFill>
              </a:rPr>
              <a:t>1) катод, 2</a:t>
            </a:r>
            <a:r>
              <a:rPr lang="ru-RU" sz="2000" dirty="0" smtClean="0">
                <a:solidFill>
                  <a:srgbClr val="7030A0"/>
                </a:solidFill>
              </a:rPr>
              <a:t>)</a:t>
            </a:r>
            <a:r>
              <a:rPr lang="ru-RU" sz="2000" u="sng" dirty="0">
                <a:solidFill>
                  <a:srgbClr val="7030A0"/>
                </a:solidFill>
              </a:rPr>
              <a:t> каучук</a:t>
            </a:r>
            <a:r>
              <a:rPr lang="ru-RU" sz="2000" dirty="0" smtClean="0">
                <a:solidFill>
                  <a:srgbClr val="7030A0"/>
                </a:solidFill>
              </a:rPr>
              <a:t>, </a:t>
            </a:r>
            <a:r>
              <a:rPr lang="ru-RU" sz="2000" dirty="0">
                <a:solidFill>
                  <a:srgbClr val="7030A0"/>
                </a:solidFill>
              </a:rPr>
              <a:t>3) канитель, 4) </a:t>
            </a:r>
            <a:r>
              <a:rPr lang="ru-RU" sz="2000" dirty="0" smtClean="0">
                <a:solidFill>
                  <a:srgbClr val="7030A0"/>
                </a:solidFill>
              </a:rPr>
              <a:t>кашалот</a:t>
            </a:r>
            <a:endParaRPr lang="ru-RU" sz="2000" u="sng" dirty="0" smtClean="0">
              <a:solidFill>
                <a:srgbClr val="7030A0"/>
              </a:solidFill>
            </a:endParaRPr>
          </a:p>
          <a:p>
            <a:endParaRPr lang="ru-RU" sz="2000" dirty="0">
              <a:solidFill>
                <a:srgbClr val="7030A0"/>
              </a:solidFill>
            </a:endParaRPr>
          </a:p>
          <a:p>
            <a:r>
              <a:rPr lang="ru-RU" sz="2000" dirty="0">
                <a:solidFill>
                  <a:srgbClr val="7030A0"/>
                </a:solidFill>
              </a:rPr>
              <a:t> </a:t>
            </a:r>
            <a:r>
              <a:rPr lang="ru-RU" sz="2000" b="1" i="1" dirty="0" smtClean="0">
                <a:solidFill>
                  <a:srgbClr val="7030A0"/>
                </a:solidFill>
              </a:rPr>
              <a:t>5.Естественный </a:t>
            </a:r>
            <a:r>
              <a:rPr lang="ru-RU" sz="2000" b="1" i="1" dirty="0">
                <a:solidFill>
                  <a:srgbClr val="7030A0"/>
                </a:solidFill>
              </a:rPr>
              <a:t>или искусственный водопад, низвергающийся уступами:</a:t>
            </a:r>
            <a:endParaRPr lang="ru-RU" sz="2000" dirty="0">
              <a:solidFill>
                <a:srgbClr val="7030A0"/>
              </a:solidFill>
            </a:endParaRPr>
          </a:p>
          <a:p>
            <a:r>
              <a:rPr lang="ru-RU" sz="2000" dirty="0">
                <a:solidFill>
                  <a:srgbClr val="7030A0"/>
                </a:solidFill>
              </a:rPr>
              <a:t>1) </a:t>
            </a:r>
            <a:r>
              <a:rPr lang="ru-RU" sz="2000" dirty="0" smtClean="0">
                <a:solidFill>
                  <a:srgbClr val="7030A0"/>
                </a:solidFill>
              </a:rPr>
              <a:t>карьер, </a:t>
            </a:r>
            <a:r>
              <a:rPr lang="ru-RU" sz="2000" dirty="0">
                <a:solidFill>
                  <a:srgbClr val="7030A0"/>
                </a:solidFill>
              </a:rPr>
              <a:t>2) кастет, 3) катар, 4) </a:t>
            </a:r>
            <a:r>
              <a:rPr lang="ru-RU" sz="2000" u="sng" dirty="0">
                <a:solidFill>
                  <a:srgbClr val="7030A0"/>
                </a:solidFill>
              </a:rPr>
              <a:t>каскад</a:t>
            </a:r>
            <a:endParaRPr lang="ru-RU" sz="2000" dirty="0" smtClean="0">
              <a:solidFill>
                <a:srgbClr val="7030A0"/>
              </a:solidFill>
            </a:endParaRPr>
          </a:p>
          <a:p>
            <a:endParaRPr lang="ru-RU" sz="2000" dirty="0" smtClean="0">
              <a:solidFill>
                <a:srgbClr val="7030A0"/>
              </a:solidFill>
            </a:endParaRP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6.Сильная</a:t>
            </a:r>
            <a:r>
              <a:rPr lang="ru-RU" sz="2000" b="1" i="1" dirty="0">
                <a:solidFill>
                  <a:srgbClr val="7030A0"/>
                </a:solidFill>
              </a:rPr>
              <a:t>, частая стрельба из многих орудий:</a:t>
            </a:r>
            <a:endParaRPr lang="ru-RU" sz="2000" dirty="0">
              <a:solidFill>
                <a:srgbClr val="7030A0"/>
              </a:solidFill>
            </a:endParaRPr>
          </a:p>
          <a:p>
            <a:r>
              <a:rPr lang="ru-RU" sz="2000" dirty="0">
                <a:solidFill>
                  <a:srgbClr val="7030A0"/>
                </a:solidFill>
              </a:rPr>
              <a:t>1) </a:t>
            </a:r>
            <a:r>
              <a:rPr lang="ru-RU" sz="2000" dirty="0" err="1" smtClean="0">
                <a:solidFill>
                  <a:srgbClr val="7030A0"/>
                </a:solidFill>
              </a:rPr>
              <a:t>камфора</a:t>
            </a:r>
            <a:r>
              <a:rPr lang="ru-RU" sz="2000" dirty="0" smtClean="0">
                <a:solidFill>
                  <a:srgbClr val="7030A0"/>
                </a:solidFill>
              </a:rPr>
              <a:t>, </a:t>
            </a:r>
            <a:r>
              <a:rPr lang="ru-RU" sz="2000" dirty="0">
                <a:solidFill>
                  <a:srgbClr val="7030A0"/>
                </a:solidFill>
              </a:rPr>
              <a:t>2) </a:t>
            </a:r>
            <a:r>
              <a:rPr lang="ru-RU" sz="2000" dirty="0" err="1">
                <a:solidFill>
                  <a:srgbClr val="7030A0"/>
                </a:solidFill>
              </a:rPr>
              <a:t>канонёрка</a:t>
            </a:r>
            <a:r>
              <a:rPr lang="ru-RU" sz="2000" dirty="0">
                <a:solidFill>
                  <a:srgbClr val="7030A0"/>
                </a:solidFill>
              </a:rPr>
              <a:t>,  3) кантата,  4</a:t>
            </a:r>
            <a:r>
              <a:rPr lang="ru-RU" sz="2000" dirty="0" smtClean="0">
                <a:solidFill>
                  <a:srgbClr val="7030A0"/>
                </a:solidFill>
              </a:rPr>
              <a:t>)</a:t>
            </a:r>
            <a:r>
              <a:rPr lang="ru-RU" u="sng" dirty="0">
                <a:solidFill>
                  <a:srgbClr val="7030A0"/>
                </a:solidFill>
              </a:rPr>
              <a:t> </a:t>
            </a:r>
            <a:r>
              <a:rPr lang="ru-RU" sz="2000" u="sng" dirty="0">
                <a:solidFill>
                  <a:srgbClr val="7030A0"/>
                </a:solidFill>
              </a:rPr>
              <a:t>канонада</a:t>
            </a:r>
            <a:endParaRPr lang="ru-RU" sz="2000" dirty="0" smtClean="0"/>
          </a:p>
          <a:p>
            <a:endParaRPr lang="ru-RU" dirty="0"/>
          </a:p>
          <a:p>
            <a:pPr>
              <a:buNone/>
            </a:pPr>
            <a:endParaRPr lang="ru-RU" sz="51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Выбор ответа </a:t>
            </a:r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968552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>
                <a:solidFill>
                  <a:srgbClr val="7030A0"/>
                </a:solidFill>
              </a:rPr>
              <a:t>7.Отдельная комната монаха в монастыре: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dirty="0">
                <a:solidFill>
                  <a:srgbClr val="7030A0"/>
                </a:solidFill>
              </a:rPr>
              <a:t>1</a:t>
            </a:r>
            <a:r>
              <a:rPr lang="ru-RU" dirty="0" smtClean="0">
                <a:solidFill>
                  <a:srgbClr val="7030A0"/>
                </a:solidFill>
              </a:rPr>
              <a:t>)</a:t>
            </a:r>
            <a:r>
              <a:rPr lang="ru-RU" u="sng" dirty="0">
                <a:solidFill>
                  <a:srgbClr val="7030A0"/>
                </a:solidFill>
              </a:rPr>
              <a:t> келья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>
                <a:solidFill>
                  <a:srgbClr val="7030A0"/>
                </a:solidFill>
              </a:rPr>
              <a:t>2) каюта, 3) кара, 4) </a:t>
            </a:r>
            <a:r>
              <a:rPr lang="ru-RU" dirty="0" smtClean="0">
                <a:solidFill>
                  <a:srgbClr val="7030A0"/>
                </a:solidFill>
              </a:rPr>
              <a:t>кварта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dirty="0">
                <a:solidFill>
                  <a:srgbClr val="7030A0"/>
                </a:solidFill>
              </a:rPr>
              <a:t> 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8.Разъедание</a:t>
            </a:r>
            <a:r>
              <a:rPr lang="ru-RU" b="1" i="1" dirty="0">
                <a:solidFill>
                  <a:srgbClr val="7030A0"/>
                </a:solidFill>
              </a:rPr>
              <a:t>, химическое разрушение (в основном,  металлов)</a:t>
            </a:r>
            <a:r>
              <a:rPr lang="ru-RU" b="1" dirty="0">
                <a:solidFill>
                  <a:srgbClr val="7030A0"/>
                </a:solidFill>
              </a:rPr>
              <a:t>: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dirty="0">
                <a:solidFill>
                  <a:srgbClr val="7030A0"/>
                </a:solidFill>
              </a:rPr>
              <a:t>1) </a:t>
            </a:r>
            <a:r>
              <a:rPr lang="ru-RU" dirty="0" smtClean="0">
                <a:solidFill>
                  <a:srgbClr val="7030A0"/>
                </a:solidFill>
              </a:rPr>
              <a:t>конвульсия, </a:t>
            </a:r>
            <a:r>
              <a:rPr lang="ru-RU" dirty="0">
                <a:solidFill>
                  <a:srgbClr val="7030A0"/>
                </a:solidFill>
              </a:rPr>
              <a:t>2) </a:t>
            </a:r>
            <a:r>
              <a:rPr lang="ru-RU" u="sng" dirty="0">
                <a:solidFill>
                  <a:srgbClr val="7030A0"/>
                </a:solidFill>
              </a:rPr>
              <a:t>коррозия</a:t>
            </a:r>
            <a:r>
              <a:rPr lang="ru-RU" dirty="0">
                <a:solidFill>
                  <a:srgbClr val="7030A0"/>
                </a:solidFill>
              </a:rPr>
              <a:t>, 3) компенсация,  4) </a:t>
            </a:r>
            <a:r>
              <a:rPr lang="ru-RU" dirty="0" smtClean="0">
                <a:solidFill>
                  <a:srgbClr val="7030A0"/>
                </a:solidFill>
              </a:rPr>
              <a:t>коррупция</a:t>
            </a:r>
          </a:p>
          <a:p>
            <a:endParaRPr lang="ru-RU" dirty="0" smtClean="0">
              <a:solidFill>
                <a:srgbClr val="7030A0"/>
              </a:solidFill>
            </a:endParaRPr>
          </a:p>
          <a:p>
            <a:r>
              <a:rPr lang="ru-RU" b="1" i="1" dirty="0" smtClean="0">
                <a:solidFill>
                  <a:srgbClr val="7030A0"/>
                </a:solidFill>
              </a:rPr>
              <a:t>9. </a:t>
            </a:r>
            <a:r>
              <a:rPr lang="ru-RU" b="1" i="1" dirty="0">
                <a:solidFill>
                  <a:srgbClr val="7030A0"/>
                </a:solidFill>
              </a:rPr>
              <a:t>В старину футляр для стрел: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dirty="0">
                <a:solidFill>
                  <a:srgbClr val="7030A0"/>
                </a:solidFill>
              </a:rPr>
              <a:t>1) колон, 2) колер, 3) </a:t>
            </a:r>
            <a:r>
              <a:rPr lang="ru-RU" u="sng" dirty="0">
                <a:solidFill>
                  <a:srgbClr val="7030A0"/>
                </a:solidFill>
              </a:rPr>
              <a:t>колчан</a:t>
            </a:r>
            <a:r>
              <a:rPr lang="ru-RU" dirty="0">
                <a:solidFill>
                  <a:srgbClr val="7030A0"/>
                </a:solidFill>
              </a:rPr>
              <a:t>, 4) корнет</a:t>
            </a:r>
          </a:p>
          <a:p>
            <a:endParaRPr lang="ru-RU" dirty="0">
              <a:solidFill>
                <a:srgbClr val="7030A0"/>
              </a:solidFill>
            </a:endParaRPr>
          </a:p>
          <a:p>
            <a:r>
              <a:rPr lang="ru-RU" b="1" i="1" dirty="0">
                <a:solidFill>
                  <a:srgbClr val="7030A0"/>
                </a:solidFill>
              </a:rPr>
              <a:t>10.Журнал с записями проступков учащихся или военнослужащих (устар.):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dirty="0">
                <a:solidFill>
                  <a:srgbClr val="7030A0"/>
                </a:solidFill>
              </a:rPr>
              <a:t>1</a:t>
            </a:r>
            <a:r>
              <a:rPr lang="ru-RU" dirty="0" smtClean="0">
                <a:solidFill>
                  <a:srgbClr val="7030A0"/>
                </a:solidFill>
              </a:rPr>
              <a:t>)</a:t>
            </a:r>
            <a:r>
              <a:rPr lang="ru-RU" u="sng" dirty="0">
                <a:solidFill>
                  <a:srgbClr val="7030A0"/>
                </a:solidFill>
              </a:rPr>
              <a:t> кондуит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>
                <a:solidFill>
                  <a:srgbClr val="7030A0"/>
                </a:solidFill>
              </a:rPr>
              <a:t>2) коллоквиум, 3</a:t>
            </a:r>
            <a:r>
              <a:rPr lang="ru-RU" dirty="0" smtClean="0">
                <a:solidFill>
                  <a:srgbClr val="7030A0"/>
                </a:solidFill>
              </a:rPr>
              <a:t>)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консилиум, </a:t>
            </a:r>
            <a:r>
              <a:rPr lang="ru-RU" dirty="0">
                <a:solidFill>
                  <a:srgbClr val="7030A0"/>
                </a:solidFill>
              </a:rPr>
              <a:t>4) комендант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раунд.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sz="2700" b="1" u="sng" dirty="0" smtClean="0">
                <a:solidFill>
                  <a:srgbClr val="002060"/>
                </a:solidFill>
              </a:rPr>
              <a:t>Народные </a:t>
            </a:r>
            <a:r>
              <a:rPr lang="ru-RU" sz="2700" b="1" u="sng" dirty="0">
                <a:solidFill>
                  <a:srgbClr val="002060"/>
                </a:solidFill>
              </a:rPr>
              <a:t>россыпи ума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80728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Соединить перепутанные части пословиц</a:t>
            </a:r>
            <a:endParaRPr lang="ru-RU" sz="1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Рано пташечка запела,  (1)                                да за гостинцами нейдут (6)</a:t>
            </a:r>
          </a:p>
          <a:p>
            <a: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миру по нитке- (2)                                          а в глупой свой растерять (3)</a:t>
            </a:r>
          </a:p>
          <a:p>
            <a: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умной беседе быть- ума прикупить,(3)        как бы кошечка не съела (1)</a:t>
            </a:r>
          </a:p>
          <a:p>
            <a: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Неразумного учить-  (4)                                    голому рубаха (2)</a:t>
            </a:r>
          </a:p>
          <a:p>
            <a: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Ожёгшись на молоке,  (5)                            </a:t>
            </a:r>
            <a:r>
              <a:rPr lang="ru-RU" sz="1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бездонную бочку воду лить (4)</a:t>
            </a:r>
          </a:p>
          <a:p>
            <a: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Звал волк коз на пир, (6)                                    станешь дуть и на воду (5)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 раунд. </a:t>
            </a:r>
            <a:r>
              <a:rPr lang="ru-RU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Одним словом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1)Минерал </a:t>
            </a:r>
            <a:r>
              <a:rPr lang="ru-RU" sz="2000" dirty="0">
                <a:solidFill>
                  <a:srgbClr val="7030A0"/>
                </a:solidFill>
              </a:rPr>
              <a:t>тёмно-серого или чёрного цвета, употребляемый  для изготовления карандашей                                                             </a:t>
            </a:r>
            <a:r>
              <a:rPr lang="ru-RU" sz="2000" i="1" dirty="0" smtClean="0"/>
              <a:t>графит</a:t>
            </a:r>
          </a:p>
          <a:p>
            <a:endParaRPr lang="ru-RU" sz="2000" dirty="0"/>
          </a:p>
          <a:p>
            <a:r>
              <a:rPr lang="ru-RU" sz="2000" dirty="0" smtClean="0">
                <a:solidFill>
                  <a:srgbClr val="7030A0"/>
                </a:solidFill>
              </a:rPr>
              <a:t>2)Устье </a:t>
            </a:r>
            <a:r>
              <a:rPr lang="ru-RU" sz="2000" dirty="0">
                <a:solidFill>
                  <a:srgbClr val="7030A0"/>
                </a:solidFill>
              </a:rPr>
              <a:t>реки с его разветвлениями на отдельные рукава          </a:t>
            </a:r>
            <a:r>
              <a:rPr lang="ru-RU" sz="2000" i="1" dirty="0"/>
              <a:t>дельта</a:t>
            </a:r>
            <a:r>
              <a:rPr lang="ru-RU" sz="2000" dirty="0"/>
              <a:t>     </a:t>
            </a:r>
            <a:endParaRPr lang="ru-RU" sz="2000" dirty="0" smtClean="0"/>
          </a:p>
          <a:p>
            <a:r>
              <a:rPr lang="ru-RU" sz="2000" dirty="0" smtClean="0"/>
              <a:t>                                          </a:t>
            </a:r>
            <a:endParaRPr lang="ru-RU" sz="2000" dirty="0"/>
          </a:p>
          <a:p>
            <a:r>
              <a:rPr lang="ru-RU" sz="2000" dirty="0" smtClean="0">
                <a:solidFill>
                  <a:srgbClr val="7030A0"/>
                </a:solidFill>
              </a:rPr>
              <a:t>3)Группа </a:t>
            </a:r>
            <a:r>
              <a:rPr lang="ru-RU" sz="2000" dirty="0">
                <a:solidFill>
                  <a:srgbClr val="7030A0"/>
                </a:solidFill>
              </a:rPr>
              <a:t>вьючных животных, перевозящих грузы, людей (в пустыне, степи); группа следующих куда-</a:t>
            </a:r>
            <a:r>
              <a:rPr lang="ru-RU" sz="2000" dirty="0"/>
              <a:t> </a:t>
            </a:r>
            <a:r>
              <a:rPr lang="ru-RU" sz="2000" dirty="0" err="1">
                <a:solidFill>
                  <a:srgbClr val="7030A0"/>
                </a:solidFill>
              </a:rPr>
              <a:t>нибудь</a:t>
            </a:r>
            <a:r>
              <a:rPr lang="ru-RU" sz="2000" dirty="0">
                <a:solidFill>
                  <a:srgbClr val="7030A0"/>
                </a:solidFill>
              </a:rPr>
              <a:t> торговых судов                       </a:t>
            </a:r>
            <a:r>
              <a:rPr lang="ru-RU" sz="2000" i="1" dirty="0"/>
              <a:t>караван</a:t>
            </a:r>
            <a:r>
              <a:rPr lang="ru-RU" sz="2000" dirty="0"/>
              <a:t>   </a:t>
            </a:r>
            <a:endParaRPr lang="ru-RU" sz="2000" dirty="0" smtClean="0"/>
          </a:p>
          <a:p>
            <a:r>
              <a:rPr lang="ru-RU" sz="2000" dirty="0" smtClean="0"/>
              <a:t>                                                                     </a:t>
            </a:r>
            <a:endParaRPr lang="ru-RU" sz="2000" dirty="0"/>
          </a:p>
          <a:p>
            <a:r>
              <a:rPr lang="ru-RU" sz="2000" dirty="0" smtClean="0">
                <a:solidFill>
                  <a:srgbClr val="7030A0"/>
                </a:solidFill>
              </a:rPr>
              <a:t>4)Человек</a:t>
            </a:r>
            <a:r>
              <a:rPr lang="ru-RU" sz="2000" dirty="0">
                <a:solidFill>
                  <a:srgbClr val="7030A0"/>
                </a:solidFill>
              </a:rPr>
              <a:t>, имеющий высшие творческие способности            </a:t>
            </a:r>
            <a:r>
              <a:rPr lang="ru-RU" sz="2000" i="1" dirty="0"/>
              <a:t>гений</a:t>
            </a:r>
            <a:endParaRPr lang="ru-RU" sz="2000" dirty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Одним словом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(продолжение)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5)Человек</a:t>
            </a:r>
            <a:r>
              <a:rPr lang="ru-RU" sz="2000" dirty="0">
                <a:solidFill>
                  <a:srgbClr val="7030A0"/>
                </a:solidFill>
              </a:rPr>
              <a:t>, готовый бескорыстно действовать на пользу другим, не считаясь со своими личными интересами                                                     </a:t>
            </a:r>
            <a:r>
              <a:rPr lang="ru-RU" sz="2000" i="1" dirty="0" smtClean="0"/>
              <a:t>альтруист</a:t>
            </a:r>
          </a:p>
          <a:p>
            <a:endParaRPr lang="ru-RU" sz="2000" i="1" dirty="0"/>
          </a:p>
          <a:p>
            <a:r>
              <a:rPr lang="ru-RU" sz="2000" dirty="0" smtClean="0">
                <a:solidFill>
                  <a:srgbClr val="7030A0"/>
                </a:solidFill>
              </a:rPr>
              <a:t>6)В Северной Америке пастух, пасущий стад</a:t>
            </a:r>
            <a:r>
              <a:rPr lang="ru-RU" sz="2000" dirty="0" smtClean="0"/>
              <a:t>а                            </a:t>
            </a:r>
            <a:r>
              <a:rPr lang="ru-RU" sz="2000" i="1" dirty="0" smtClean="0"/>
              <a:t>ковбой</a:t>
            </a:r>
          </a:p>
          <a:p>
            <a:endParaRPr lang="ru-RU" sz="2000" dirty="0" smtClean="0"/>
          </a:p>
          <a:p>
            <a:r>
              <a:rPr lang="ru-RU" sz="2000" dirty="0" smtClean="0">
                <a:solidFill>
                  <a:srgbClr val="7030A0"/>
                </a:solidFill>
              </a:rPr>
              <a:t>7)Остроконечный конусообразный стержень, которым заканчивается верхушка здания                     </a:t>
            </a:r>
            <a:r>
              <a:rPr lang="ru-RU" sz="2000" dirty="0" smtClean="0"/>
              <a:t>                                                        </a:t>
            </a:r>
            <a:r>
              <a:rPr lang="ru-RU" sz="2000" i="1" dirty="0" smtClean="0"/>
              <a:t>шпиль</a:t>
            </a:r>
            <a:r>
              <a:rPr lang="ru-RU" sz="2000" dirty="0" smtClean="0"/>
              <a:t>      </a:t>
            </a:r>
          </a:p>
          <a:p>
            <a:endParaRPr lang="ru-RU" sz="2000" dirty="0" smtClean="0"/>
          </a:p>
          <a:p>
            <a:r>
              <a:rPr lang="ru-RU" sz="2000" dirty="0" smtClean="0">
                <a:solidFill>
                  <a:srgbClr val="7030A0"/>
                </a:solidFill>
              </a:rPr>
              <a:t>8)Помещение</a:t>
            </a:r>
            <a:r>
              <a:rPr lang="ru-RU" sz="2000" dirty="0">
                <a:solidFill>
                  <a:srgbClr val="7030A0"/>
                </a:solidFill>
              </a:rPr>
              <a:t>, где проводятся научные опыты, эксперименты, анали</a:t>
            </a:r>
            <a:r>
              <a:rPr lang="ru-RU" sz="2000" dirty="0"/>
              <a:t>зы </a:t>
            </a:r>
            <a:r>
              <a:rPr lang="ru-RU" sz="2000" dirty="0" smtClean="0"/>
              <a:t>                       </a:t>
            </a:r>
            <a:r>
              <a:rPr lang="ru-RU" sz="2000" i="1" dirty="0" smtClean="0"/>
              <a:t>лаборатория</a:t>
            </a:r>
            <a:endParaRPr lang="ru-RU" sz="2000" dirty="0"/>
          </a:p>
          <a:p>
            <a:endParaRPr lang="ru-RU" sz="2400" dirty="0"/>
          </a:p>
          <a:p>
            <a:pPr marL="0" indent="0">
              <a:buNone/>
            </a:pPr>
            <a:r>
              <a:rPr lang="ru-RU" sz="2400" dirty="0"/>
              <a:t>                                                                                                         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раунд. </a:t>
            </a:r>
            <a:r>
              <a:rPr lang="ru-RU" sz="36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Расшифруйте слова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  </a:t>
            </a:r>
            <a:r>
              <a:rPr lang="ru-RU" sz="2000" dirty="0">
                <a:solidFill>
                  <a:srgbClr val="7030A0"/>
                </a:solidFill>
              </a:rPr>
              <a:t>Декоративное освещение здания, парка, улиц по случаю какого-либо торжества   </a:t>
            </a:r>
            <a:r>
              <a:rPr lang="ru-RU" sz="2000" dirty="0" smtClean="0">
                <a:solidFill>
                  <a:srgbClr val="7030A0"/>
                </a:solidFill>
              </a:rPr>
              <a:t>                 </a:t>
            </a:r>
            <a:r>
              <a:rPr lang="ru-RU" sz="2000" dirty="0">
                <a:solidFill>
                  <a:srgbClr val="0070C0"/>
                </a:solidFill>
              </a:rPr>
              <a:t>_ _ _ _ </a:t>
            </a:r>
            <a:r>
              <a:rPr lang="ru-RU" sz="2000" b="1" dirty="0">
                <a:solidFill>
                  <a:srgbClr val="0070C0"/>
                </a:solidFill>
              </a:rPr>
              <a:t>_ и _ _ _ и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_</a:t>
            </a:r>
            <a:endParaRPr lang="ru-RU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000" b="1" dirty="0"/>
              <a:t>                                           </a:t>
            </a:r>
            <a:r>
              <a:rPr lang="ru-RU" sz="2000" b="1" dirty="0" smtClean="0"/>
              <a:t>            </a:t>
            </a:r>
            <a:r>
              <a:rPr lang="ru-RU" sz="2000" i="1" dirty="0">
                <a:solidFill>
                  <a:srgbClr val="002060"/>
                </a:solidFill>
              </a:rPr>
              <a:t>и л </a:t>
            </a:r>
            <a:r>
              <a:rPr lang="ru-RU" sz="2000" i="1" dirty="0" err="1">
                <a:solidFill>
                  <a:srgbClr val="002060"/>
                </a:solidFill>
              </a:rPr>
              <a:t>л</a:t>
            </a:r>
            <a:r>
              <a:rPr lang="ru-RU" sz="2000" i="1" dirty="0">
                <a:solidFill>
                  <a:srgbClr val="002060"/>
                </a:solidFill>
              </a:rPr>
              <a:t> ю м и н а ц и </a:t>
            </a:r>
            <a:r>
              <a:rPr lang="ru-RU" sz="2000" i="1" dirty="0" smtClean="0">
                <a:solidFill>
                  <a:srgbClr val="002060"/>
                </a:solidFill>
              </a:rPr>
              <a:t>я</a:t>
            </a:r>
          </a:p>
          <a:p>
            <a:pPr marL="0" indent="0">
              <a:buNone/>
            </a:pPr>
            <a:endParaRPr lang="ru-RU" sz="2000" dirty="0"/>
          </a:p>
          <a:p>
            <a:pPr marL="0" lvl="0" indent="0">
              <a:buNone/>
            </a:pPr>
            <a:r>
              <a:rPr lang="ru-RU" sz="2000" dirty="0" smtClean="0">
                <a:solidFill>
                  <a:srgbClr val="7030A0"/>
                </a:solidFill>
              </a:rPr>
              <a:t>2.Массовое </a:t>
            </a:r>
            <a:r>
              <a:rPr lang="ru-RU" sz="2000" dirty="0">
                <a:solidFill>
                  <a:srgbClr val="7030A0"/>
                </a:solidFill>
              </a:rPr>
              <a:t>шествие для выражения общественно- политического настроения, проявления свидетельства чего- либо</a:t>
            </a:r>
          </a:p>
          <a:p>
            <a:pPr marL="0" indent="0">
              <a:buNone/>
            </a:pPr>
            <a:r>
              <a:rPr lang="ru-RU" sz="2000" dirty="0"/>
              <a:t>                                              </a:t>
            </a:r>
            <a:r>
              <a:rPr lang="ru-RU" sz="2000" dirty="0" smtClean="0"/>
              <a:t>          </a:t>
            </a:r>
            <a:r>
              <a:rPr lang="ru-RU" sz="2000" b="1" dirty="0">
                <a:solidFill>
                  <a:srgbClr val="0070C0"/>
                </a:solidFill>
              </a:rPr>
              <a:t>_ _ _о _ _ _ _ а _ _ _  </a:t>
            </a:r>
            <a:endParaRPr lang="ru-RU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000" dirty="0"/>
              <a:t>                                                </a:t>
            </a:r>
            <a:r>
              <a:rPr lang="ru-RU" sz="2000" dirty="0" smtClean="0"/>
              <a:t>         </a:t>
            </a:r>
            <a:r>
              <a:rPr lang="ru-RU" sz="2000" i="1" dirty="0">
                <a:solidFill>
                  <a:srgbClr val="002060"/>
                </a:solidFill>
              </a:rPr>
              <a:t>д е м о н с т р а ц и я</a:t>
            </a:r>
            <a:endParaRPr lang="ru-RU" sz="20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310</Words>
  <Application>Microsoft Office PowerPoint</Application>
  <PresentationFormat>Экран (4:3)</PresentationFormat>
  <Paragraphs>86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Trebuchet MS</vt:lpstr>
      <vt:lpstr>Тема Office</vt:lpstr>
      <vt:lpstr> Интеллектуальная игра  Лексический серпантин </vt:lpstr>
      <vt:lpstr>Цели интеллектуальной игры:  </vt:lpstr>
      <vt:lpstr> 1 раунд. Выбор ответа </vt:lpstr>
      <vt:lpstr>Выбор ответа (продолжение)</vt:lpstr>
      <vt:lpstr>Выбор ответа (продолжение)</vt:lpstr>
      <vt:lpstr>2 раунд. Народные россыпи ума   </vt:lpstr>
      <vt:lpstr> 3 раунд. Одним словом </vt:lpstr>
      <vt:lpstr>Одним словом (продолжение) </vt:lpstr>
      <vt:lpstr> 4 раунд. Расшифруйте слова </vt:lpstr>
      <vt:lpstr>5 раунд. Составьте  много слов из одного слова </vt:lpstr>
      <vt:lpstr>Источник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Интеллектуальна игра   Любознательная слововерть</dc:title>
  <dc:creator>а</dc:creator>
  <cp:lastModifiedBy>111</cp:lastModifiedBy>
  <cp:revision>22</cp:revision>
  <dcterms:created xsi:type="dcterms:W3CDTF">2017-02-09T05:46:50Z</dcterms:created>
  <dcterms:modified xsi:type="dcterms:W3CDTF">2021-12-26T08:32:49Z</dcterms:modified>
</cp:coreProperties>
</file>