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60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3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16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33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0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2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1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90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67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6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56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70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9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775C70-524B-4AAD-B7BD-C77CB8120E39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BD14A3-BE6C-42A6-955A-53C26A929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7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5774" y="1570616"/>
            <a:ext cx="7098355" cy="231289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Формы работы с обучающимися с целью привития интереса к русскому языку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b="1" dirty="0" smtClean="0"/>
          </a:p>
          <a:p>
            <a:r>
              <a:rPr lang="ru-RU" sz="2300" b="1" dirty="0" smtClean="0"/>
              <a:t>Островская Елена Петровна,</a:t>
            </a:r>
          </a:p>
          <a:p>
            <a:r>
              <a:rPr lang="ru-RU" sz="2300" b="1" dirty="0" smtClean="0"/>
              <a:t>учитель русского языка и литературы,</a:t>
            </a:r>
          </a:p>
          <a:p>
            <a:r>
              <a:rPr lang="ru-RU" b="1" dirty="0" smtClean="0"/>
              <a:t>МКОУ Орловская СОШ </a:t>
            </a:r>
            <a:r>
              <a:rPr lang="ru-RU" b="1" dirty="0" err="1" smtClean="0"/>
              <a:t>им.И.Ф.Жужукина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958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3106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</a:t>
            </a:r>
            <a:r>
              <a:rPr lang="ru-RU" sz="4000" b="1" dirty="0" smtClean="0">
                <a:solidFill>
                  <a:srgbClr val="7030A0"/>
                </a:solidFill>
              </a:rPr>
              <a:t>Виды деятельности,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способствующие реализации форм работы: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b="1" dirty="0" smtClean="0">
                <a:solidFill>
                  <a:srgbClr val="0070C0"/>
                </a:solidFill>
              </a:rPr>
              <a:t>-работа </a:t>
            </a:r>
            <a:r>
              <a:rPr lang="ru-RU" sz="2700" b="1" dirty="0">
                <a:solidFill>
                  <a:srgbClr val="0070C0"/>
                </a:solidFill>
              </a:rPr>
              <a:t>с текстами древнерусского и современного русского языка,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- конструирование слов и предложений,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- составление связных текстов на определённые темы,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- работа с текстами литературных произведений,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- </a:t>
            </a:r>
            <a:r>
              <a:rPr lang="ru-RU" sz="2700" b="1" dirty="0">
                <a:solidFill>
                  <a:srgbClr val="0070C0"/>
                </a:solidFill>
              </a:rPr>
              <a:t>индивидуальные сообщения обучающихся,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-</a:t>
            </a:r>
            <a:r>
              <a:rPr lang="ru-RU" sz="2700" b="1" dirty="0">
                <a:solidFill>
                  <a:srgbClr val="0070C0"/>
                </a:solidFill>
              </a:rPr>
              <a:t>тестирование.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60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1"/>
            <a:ext cx="9601196" cy="4375177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               </a:t>
            </a:r>
            <a:r>
              <a:rPr lang="ru-RU" sz="2800" b="1" dirty="0" smtClean="0">
                <a:solidFill>
                  <a:srgbClr val="0070C0"/>
                </a:solidFill>
              </a:rPr>
              <a:t>Формы </a:t>
            </a:r>
            <a:r>
              <a:rPr lang="ru-RU" sz="2800" b="1" dirty="0">
                <a:solidFill>
                  <a:srgbClr val="0070C0"/>
                </a:solidFill>
              </a:rPr>
              <a:t>работы </a:t>
            </a:r>
            <a:r>
              <a:rPr lang="ru-RU" sz="2800" b="1" dirty="0">
                <a:solidFill>
                  <a:srgbClr val="7030A0"/>
                </a:solidFill>
              </a:rPr>
              <a:t>с обучающимися с целью привития 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   интереса </a:t>
            </a:r>
            <a:r>
              <a:rPr lang="ru-RU" sz="2800" b="1" dirty="0">
                <a:solidFill>
                  <a:srgbClr val="7030A0"/>
                </a:solidFill>
              </a:rPr>
              <a:t>к русскому </a:t>
            </a:r>
            <a:r>
              <a:rPr lang="ru-RU" sz="2800" b="1" dirty="0" smtClean="0">
                <a:solidFill>
                  <a:srgbClr val="7030A0"/>
                </a:solidFill>
              </a:rPr>
              <a:t>языку </a:t>
            </a:r>
            <a:r>
              <a:rPr lang="ru-RU" sz="2800" b="1" u="sng" dirty="0" smtClean="0">
                <a:solidFill>
                  <a:srgbClr val="0070C0"/>
                </a:solidFill>
              </a:rPr>
              <a:t>способствуют</a:t>
            </a:r>
            <a:r>
              <a:rPr lang="ru-RU" sz="2800" b="1" dirty="0" smtClean="0">
                <a:solidFill>
                  <a:srgbClr val="7030A0"/>
                </a:solidFill>
              </a:rPr>
              <a:t>:</a:t>
            </a: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-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</a:rPr>
              <a:t>развитию 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</a:rPr>
              <a:t>общего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</a:rPr>
              <a:t>кругозора, интеллектуальных способностей, образного, логического, творческого мышления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</a:rPr>
              <a:t> обучающихся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</a:rPr>
              <a:t> -формированию </a:t>
            </a:r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</a:rPr>
              <a:t>личности, достаточно владеющей устной и письменной речью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1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8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20305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</a:rPr>
              <a:t>            </a:t>
            </a:r>
            <a:r>
              <a:rPr lang="ru-RU" sz="3600" b="1" u="sng" dirty="0" smtClean="0">
                <a:solidFill>
                  <a:srgbClr val="0070C0"/>
                </a:solidFill>
              </a:rPr>
              <a:t>Формы работы и темы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/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200" b="1" u="sng" dirty="0" smtClean="0">
                <a:solidFill>
                  <a:schemeClr val="tx1"/>
                </a:solidFill>
              </a:rPr>
              <a:t>Форма работы</a:t>
            </a:r>
            <a:r>
              <a:rPr lang="ru-RU" sz="3600" b="1" dirty="0" smtClean="0">
                <a:solidFill>
                  <a:schemeClr val="tx1"/>
                </a:solidFill>
              </a:rPr>
              <a:t>:</a:t>
            </a:r>
            <a:r>
              <a:rPr lang="ru-RU" sz="3600" b="1" dirty="0" smtClean="0">
                <a:solidFill>
                  <a:srgbClr val="7030A0"/>
                </a:solidFill>
              </a:rPr>
              <a:t>  </a:t>
            </a:r>
            <a:r>
              <a:rPr lang="ru-RU" sz="2800" b="1" dirty="0" smtClean="0">
                <a:solidFill>
                  <a:srgbClr val="7030A0"/>
                </a:solidFill>
              </a:rPr>
              <a:t>групповая </a:t>
            </a:r>
            <a:r>
              <a:rPr lang="ru-RU" sz="2800" b="1" dirty="0">
                <a:solidFill>
                  <a:srgbClr val="7030A0"/>
                </a:solidFill>
              </a:rPr>
              <a:t>проблемная </a:t>
            </a:r>
            <a:r>
              <a:rPr lang="ru-RU" sz="2800" b="1" dirty="0" smtClean="0">
                <a:solidFill>
                  <a:srgbClr val="7030A0"/>
                </a:solidFill>
              </a:rPr>
              <a:t>работа: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u="sng" dirty="0" smtClean="0"/>
              <a:t>Темы: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«Нужно </a:t>
            </a:r>
            <a:r>
              <a:rPr lang="ru-RU" sz="2800" b="1" dirty="0">
                <a:solidFill>
                  <a:srgbClr val="002060"/>
                </a:solidFill>
              </a:rPr>
              <a:t>ли знать правила</a:t>
            </a:r>
            <a:r>
              <a:rPr lang="ru-RU" sz="2800" b="1" dirty="0" smtClean="0">
                <a:solidFill>
                  <a:srgbClr val="002060"/>
                </a:solidFill>
              </a:rPr>
              <a:t>?»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«Речевой портрет»</a:t>
            </a:r>
          </a:p>
        </p:txBody>
      </p:sp>
    </p:spTree>
    <p:extLst>
      <p:ext uri="{BB962C8B-B14F-4D97-AF65-F5344CB8AC3E}">
        <p14:creationId xmlns:p14="http://schemas.microsoft.com/office/powerpoint/2010/main" val="42709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310630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Форма работы</a:t>
            </a:r>
            <a:r>
              <a:rPr lang="ru-RU" sz="2800" dirty="0" smtClean="0"/>
              <a:t>: </a:t>
            </a:r>
            <a:r>
              <a:rPr lang="ru-RU" sz="3200" b="1" dirty="0">
                <a:solidFill>
                  <a:srgbClr val="7030A0"/>
                </a:solidFill>
              </a:rPr>
              <a:t>исследовательская </a:t>
            </a:r>
            <a:r>
              <a:rPr lang="ru-RU" sz="3200" b="1" dirty="0" smtClean="0">
                <a:solidFill>
                  <a:srgbClr val="7030A0"/>
                </a:solidFill>
              </a:rPr>
              <a:t>практика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u="sng" dirty="0" smtClean="0"/>
              <a:t>Темы: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«Путеводные </a:t>
            </a:r>
            <a:r>
              <a:rPr lang="ru-RU" sz="3200" b="1" dirty="0">
                <a:solidFill>
                  <a:srgbClr val="002060"/>
                </a:solidFill>
              </a:rPr>
              <a:t>звёзды </a:t>
            </a:r>
            <a:r>
              <a:rPr lang="ru-RU" sz="3200" b="1" dirty="0" smtClean="0">
                <a:solidFill>
                  <a:srgbClr val="002060"/>
                </a:solidFill>
              </a:rPr>
              <a:t>орфографии»,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«Как говорили наши предки-славяне</a:t>
            </a:r>
            <a:r>
              <a:rPr lang="ru-RU" sz="3200" b="1" dirty="0" smtClean="0">
                <a:solidFill>
                  <a:srgbClr val="002060"/>
                </a:solidFill>
              </a:rPr>
              <a:t>»,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«Коварство знаков препинания</a:t>
            </a:r>
            <a:r>
              <a:rPr lang="ru-RU" sz="3200" b="1" dirty="0" smtClean="0">
                <a:solidFill>
                  <a:srgbClr val="002060"/>
                </a:solidFill>
              </a:rPr>
              <a:t>»,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работа над проектом «Слово о слове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8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160023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Форма работы</a:t>
            </a:r>
            <a:r>
              <a:rPr lang="ru-RU" sz="3200" b="1" dirty="0" smtClean="0"/>
              <a:t>: </a:t>
            </a:r>
            <a:r>
              <a:rPr lang="ru-RU" sz="3200" b="1" dirty="0">
                <a:solidFill>
                  <a:srgbClr val="7030A0"/>
                </a:solidFill>
              </a:rPr>
              <a:t>интеллектуальная </a:t>
            </a:r>
            <a:r>
              <a:rPr lang="ru-RU" sz="3200" b="1" dirty="0" smtClean="0">
                <a:solidFill>
                  <a:srgbClr val="7030A0"/>
                </a:solidFill>
              </a:rPr>
              <a:t>игра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u="sng" dirty="0" smtClean="0"/>
              <a:t>Темы</a:t>
            </a:r>
            <a:r>
              <a:rPr lang="ru-RU" sz="3200" b="1" dirty="0" smtClean="0"/>
              <a:t>: </a:t>
            </a:r>
            <a:r>
              <a:rPr lang="ru-RU" sz="3200" b="1" dirty="0">
                <a:solidFill>
                  <a:srgbClr val="002060"/>
                </a:solidFill>
              </a:rPr>
              <a:t>«Лингвистическая круговерть</a:t>
            </a:r>
            <a:r>
              <a:rPr lang="ru-RU" sz="3200" b="1" dirty="0" smtClean="0">
                <a:solidFill>
                  <a:srgbClr val="002060"/>
                </a:solidFill>
              </a:rPr>
              <a:t>»,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«Лексический  марафон</a:t>
            </a:r>
            <a:r>
              <a:rPr lang="ru-RU" sz="3200" b="1" dirty="0" smtClean="0">
                <a:solidFill>
                  <a:srgbClr val="002060"/>
                </a:solidFill>
              </a:rPr>
              <a:t>»,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«Изучая предков, узнаём самих себя</a:t>
            </a:r>
            <a:r>
              <a:rPr lang="ru-RU" sz="3200" b="1" dirty="0" smtClean="0">
                <a:solidFill>
                  <a:srgbClr val="002060"/>
                </a:solidFill>
              </a:rPr>
              <a:t>»,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«В царстве слов» </a:t>
            </a:r>
          </a:p>
        </p:txBody>
      </p:sp>
    </p:spTree>
    <p:extLst>
      <p:ext uri="{BB962C8B-B14F-4D97-AF65-F5344CB8AC3E}">
        <p14:creationId xmlns:p14="http://schemas.microsoft.com/office/powerpoint/2010/main" val="268846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9572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 smtClean="0"/>
              <a:t>Форма </a:t>
            </a:r>
            <a:r>
              <a:rPr lang="ru-RU" sz="3200" b="1" u="sng" dirty="0"/>
              <a:t>работы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>
                <a:solidFill>
                  <a:srgbClr val="7030A0"/>
                </a:solidFill>
              </a:rPr>
              <a:t>исследовательская практика с элементами </a:t>
            </a:r>
            <a:r>
              <a:rPr lang="ru-RU" sz="3200" b="1" dirty="0" smtClean="0">
                <a:solidFill>
                  <a:srgbClr val="7030A0"/>
                </a:solidFill>
              </a:rPr>
              <a:t>игры</a:t>
            </a:r>
            <a:r>
              <a:rPr lang="ru-RU" sz="3600" b="1" dirty="0">
                <a:solidFill>
                  <a:srgbClr val="7030A0"/>
                </a:solidFill>
              </a:rPr>
              <a:t/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100" b="1" u="sng" dirty="0" smtClean="0"/>
              <a:t>Темы:</a:t>
            </a:r>
            <a:r>
              <a:rPr lang="ru-RU" sz="3100" dirty="0"/>
              <a:t> </a:t>
            </a:r>
            <a:r>
              <a:rPr lang="ru-RU" sz="3100" b="1" dirty="0">
                <a:solidFill>
                  <a:srgbClr val="002060"/>
                </a:solidFill>
              </a:rPr>
              <a:t>«Хитрые звуки</a:t>
            </a:r>
            <a:r>
              <a:rPr lang="ru-RU" sz="3100" b="1" dirty="0" smtClean="0">
                <a:solidFill>
                  <a:srgbClr val="002060"/>
                </a:solidFill>
              </a:rPr>
              <a:t>»,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«Словесные тёзки: омонимы, омофоны, омографы</a:t>
            </a:r>
            <a:r>
              <a:rPr lang="ru-RU" sz="3100" b="1" dirty="0" smtClean="0">
                <a:solidFill>
                  <a:srgbClr val="002060"/>
                </a:solidFill>
              </a:rPr>
              <a:t>»,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«Как рождаются слова</a:t>
            </a:r>
            <a:r>
              <a:rPr lang="ru-RU" sz="3100" b="1" dirty="0" smtClean="0">
                <a:solidFill>
                  <a:srgbClr val="002060"/>
                </a:solidFill>
              </a:rPr>
              <a:t>»,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«Как взаимодействуют память и грамотность</a:t>
            </a:r>
            <a:r>
              <a:rPr lang="ru-RU" sz="3100" b="1" dirty="0" smtClean="0">
                <a:solidFill>
                  <a:srgbClr val="002060"/>
                </a:solidFill>
              </a:rPr>
              <a:t>»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6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998659"/>
          </a:xfrm>
        </p:spPr>
        <p:txBody>
          <a:bodyPr/>
          <a:lstStyle/>
          <a:p>
            <a:r>
              <a:rPr lang="ru-RU" sz="3200" b="1" u="sng" dirty="0" smtClean="0"/>
              <a:t>Форма работы</a:t>
            </a:r>
            <a:r>
              <a:rPr lang="ru-RU" dirty="0" smtClean="0"/>
              <a:t>: </a:t>
            </a:r>
            <a:r>
              <a:rPr lang="ru-RU" sz="3200" b="1" dirty="0" smtClean="0">
                <a:solidFill>
                  <a:srgbClr val="7030A0"/>
                </a:solidFill>
              </a:rPr>
              <a:t>конференция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u="sng" dirty="0" smtClean="0"/>
              <a:t>Темы</a:t>
            </a:r>
            <a:r>
              <a:rPr lang="ru-RU" dirty="0" smtClean="0"/>
              <a:t>: </a:t>
            </a:r>
            <a:r>
              <a:rPr lang="ru-RU" sz="3600" b="1" dirty="0">
                <a:solidFill>
                  <a:srgbClr val="002060"/>
                </a:solidFill>
              </a:rPr>
              <a:t>«Тайны имён и прозвищ</a:t>
            </a:r>
            <a:r>
              <a:rPr lang="ru-RU" sz="3600" b="1" dirty="0" smtClean="0">
                <a:solidFill>
                  <a:srgbClr val="002060"/>
                </a:solidFill>
              </a:rPr>
              <a:t>»,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«Развитие письменности на Руси»</a:t>
            </a:r>
          </a:p>
        </p:txBody>
      </p:sp>
    </p:spTree>
    <p:extLst>
      <p:ext uri="{BB962C8B-B14F-4D97-AF65-F5344CB8AC3E}">
        <p14:creationId xmlns:p14="http://schemas.microsoft.com/office/powerpoint/2010/main" val="212369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47886"/>
            <a:ext cx="9601196" cy="3797449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/>
              <a:t>Форма работы</a:t>
            </a:r>
            <a:r>
              <a:rPr lang="ru-RU" dirty="0" smtClean="0"/>
              <a:t>: </a:t>
            </a:r>
            <a:r>
              <a:rPr lang="ru-RU" sz="3600" b="1" dirty="0" smtClean="0">
                <a:solidFill>
                  <a:srgbClr val="7030A0"/>
                </a:solidFill>
              </a:rPr>
              <a:t>познавательная </a:t>
            </a:r>
            <a:r>
              <a:rPr lang="ru-RU" sz="3600" b="1" dirty="0">
                <a:solidFill>
                  <a:srgbClr val="7030A0"/>
                </a:solidFill>
              </a:rPr>
              <a:t>беседа с элементами </a:t>
            </a:r>
            <a:r>
              <a:rPr lang="ru-RU" sz="3600" b="1" dirty="0" smtClean="0">
                <a:solidFill>
                  <a:srgbClr val="7030A0"/>
                </a:solidFill>
              </a:rPr>
              <a:t>игры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3600" b="1" u="sng" dirty="0" smtClean="0"/>
              <a:t>Темы: </a:t>
            </a:r>
            <a:r>
              <a:rPr lang="ru-RU" sz="3600" b="1" dirty="0">
                <a:solidFill>
                  <a:srgbClr val="002060"/>
                </a:solidFill>
              </a:rPr>
              <a:t>«Трудности орфоэпии</a:t>
            </a:r>
            <a:r>
              <a:rPr lang="ru-RU" sz="3600" b="1" dirty="0" smtClean="0">
                <a:solidFill>
                  <a:srgbClr val="002060"/>
                </a:solidFill>
              </a:rPr>
              <a:t>»,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«Правильное употребление предлогов со словами</a:t>
            </a:r>
            <a:r>
              <a:rPr lang="ru-RU" sz="3600" b="1" dirty="0" smtClean="0">
                <a:solidFill>
                  <a:srgbClr val="002060"/>
                </a:solidFill>
              </a:rPr>
              <a:t>»,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>
                <a:solidFill>
                  <a:srgbClr val="002060"/>
                </a:solidFill>
              </a:rPr>
              <a:t>Как взаимодействуют память и грамотность»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3188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848052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 smtClean="0"/>
              <a:t>Форма работы</a:t>
            </a:r>
            <a:r>
              <a:rPr lang="ru-RU" b="1" dirty="0" smtClean="0"/>
              <a:t>: </a:t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7030A0"/>
                </a:solidFill>
              </a:rPr>
              <a:t>игра </a:t>
            </a:r>
            <a:r>
              <a:rPr lang="ru-RU" sz="3600" b="1" dirty="0">
                <a:solidFill>
                  <a:srgbClr val="7030A0"/>
                </a:solidFill>
              </a:rPr>
              <a:t>с ролевой </a:t>
            </a:r>
            <a:r>
              <a:rPr lang="ru-RU" sz="3600" b="1" dirty="0" smtClean="0">
                <a:solidFill>
                  <a:srgbClr val="7030A0"/>
                </a:solidFill>
              </a:rPr>
              <a:t> акцентуацией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 smtClean="0"/>
              <a:t> </a:t>
            </a:r>
            <a:r>
              <a:rPr lang="ru-RU" sz="3200" b="1" u="sng" dirty="0" smtClean="0">
                <a:solidFill>
                  <a:schemeClr val="tx1"/>
                </a:solidFill>
              </a:rPr>
              <a:t>Темы:</a:t>
            </a:r>
            <a:r>
              <a:rPr lang="ru-RU" dirty="0" smtClean="0"/>
              <a:t>  </a:t>
            </a:r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>
                <a:solidFill>
                  <a:srgbClr val="002060"/>
                </a:solidFill>
              </a:rPr>
              <a:t>Как научиться </a:t>
            </a:r>
            <a:r>
              <a:rPr lang="ru-RU" sz="3200" b="1" u="sng" dirty="0">
                <a:solidFill>
                  <a:srgbClr val="002060"/>
                </a:solidFill>
              </a:rPr>
              <a:t>не</a:t>
            </a:r>
            <a:r>
              <a:rPr lang="ru-RU" sz="3200" b="1" dirty="0">
                <a:solidFill>
                  <a:srgbClr val="002060"/>
                </a:solidFill>
              </a:rPr>
              <a:t> делать ошибки»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«Изобрази слово»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80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47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     Формы работы с обучающимися с целью привития интереса к русскому языку  </vt:lpstr>
      <vt:lpstr>                     Формы работы с обучающимися с целью привития                    интереса к русскому языку способствуют:   -развитию общего кругозора, интеллектуальных способностей, образного, логического, творческого мышления обучающихся,  -формированию личности, достаточно владеющей устной и письменной речью </vt:lpstr>
      <vt:lpstr>            Формы работы и темы   Форма работы:  групповая проблемная работа: Темы: «Нужно ли знать правила?» «Речевой портрет»</vt:lpstr>
      <vt:lpstr>Форма работы: исследовательская практика   Темы: «Путеводные звёзды орфографии»,  «Как говорили наши предки-славяне», «Коварство знаков препинания», работа над проектом «Слово о слове» </vt:lpstr>
      <vt:lpstr>Форма работы: интеллектуальная игра   Темы: «Лингвистическая круговерть», «Лексический  марафон», «Изучая предков, узнаём самих себя», «В царстве слов» </vt:lpstr>
      <vt:lpstr>Форма работы:  исследовательская практика с элементами игры  Темы: «Хитрые звуки»,  «Словесные тёзки: омонимы, омофоны, омографы»,  «Как рождаются слова»,  «Как взаимодействуют память и грамотность»  </vt:lpstr>
      <vt:lpstr>Форма работы: конференция  Темы: «Тайны имён и прозвищ»,  «Развитие письменности на Руси»</vt:lpstr>
      <vt:lpstr>Форма работы: познавательная беседа с элементами игры    Темы: «Трудности орфоэпии», «Правильное употребление предлогов со словами»,  «Как взаимодействуют память и грамотность»   </vt:lpstr>
      <vt:lpstr>Форма работы:  игра с ролевой  акцентуацией     Темы:  «Как научиться не делать ошибки»                 «Изобрази слово»</vt:lpstr>
      <vt:lpstr>                  Виды деятельности,  способствующие реализации форм работы:    -работа с текстами древнерусского и современного русского языка, - конструирование слов и предложений, - составление связных текстов на определённые темы, - работа с текстами литературных произведений, - индивидуальные сообщения обучающихся, -тестирование.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Привитие интереса к русскому языку</dc:title>
  <dc:creator>111</dc:creator>
  <cp:lastModifiedBy>111</cp:lastModifiedBy>
  <cp:revision>9</cp:revision>
  <dcterms:created xsi:type="dcterms:W3CDTF">2022-01-01T07:47:55Z</dcterms:created>
  <dcterms:modified xsi:type="dcterms:W3CDTF">2022-01-01T08:56:55Z</dcterms:modified>
</cp:coreProperties>
</file>