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67" r:id="rId3"/>
    <p:sldId id="258" r:id="rId4"/>
    <p:sldId id="259" r:id="rId5"/>
    <p:sldId id="261" r:id="rId6"/>
    <p:sldId id="268" r:id="rId7"/>
    <p:sldId id="263" r:id="rId8"/>
    <p:sldId id="269" r:id="rId9"/>
    <p:sldId id="260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9" autoAdjust="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5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CB33D-B97F-4019-92E4-1BFBEA1A2341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0B85C-79C5-4D02-90C7-07F7DE824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87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0B85C-79C5-4D02-90C7-07F7DE82461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1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64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37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2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831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37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0771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196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568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86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23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90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7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54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53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2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2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27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6C0D980-A8BE-4CE3-A098-BDDD94EECBCF}" type="datetimeFigureOut">
              <a:rPr lang="ru-RU" smtClean="0"/>
              <a:pPr/>
              <a:t>01.01.2022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1666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gramota.ru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46640" cy="216024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Интеллектуальная игра</a:t>
            </a:r>
            <a:b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600" b="1" i="1" u="sng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Познаём словесный мир</a:t>
            </a:r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780928"/>
            <a:ext cx="7560840" cy="2857872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sz="18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Петровна,</a:t>
            </a:r>
          </a:p>
          <a:p>
            <a:pPr algn="ctr"/>
            <a:r>
              <a:rPr lang="ru-RU" sz="18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учитель русского языка и литературы,                                                        </a:t>
            </a:r>
          </a:p>
          <a:p>
            <a:pPr algn="ctr"/>
            <a:endParaRPr lang="ru-RU" sz="1800" b="1" i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18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Орловская СОШ </a:t>
            </a:r>
            <a:r>
              <a:rPr lang="ru-RU" sz="1800" b="1" i="1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1800" b="1" i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548680"/>
            <a:ext cx="7855024" cy="547112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5 раунд. </a:t>
            </a:r>
            <a:r>
              <a:rPr lang="ru-RU" sz="2400" b="1" i="1" u="sng" dirty="0">
                <a:solidFill>
                  <a:srgbClr val="0070C0"/>
                </a:solidFill>
              </a:rPr>
              <a:t>Кто больше составит слов из слова?</a:t>
            </a:r>
            <a:r>
              <a:rPr lang="ru-RU" sz="2400" dirty="0">
                <a:solidFill>
                  <a:srgbClr val="7030A0"/>
                </a:solidFill>
              </a:rPr>
              <a:t/>
            </a:r>
            <a:br>
              <a:rPr lang="ru-RU" sz="2400" dirty="0">
                <a:solidFill>
                  <a:srgbClr val="7030A0"/>
                </a:solidFill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b="1" u="sng" dirty="0">
                <a:solidFill>
                  <a:srgbClr val="0070C0"/>
                </a:solidFill>
              </a:rPr>
              <a:t>Бумеранг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sz="2200" b="1" dirty="0">
                <a:solidFill>
                  <a:srgbClr val="002060"/>
                </a:solidFill>
              </a:rPr>
              <a:t>(</a:t>
            </a:r>
            <a:r>
              <a:rPr lang="ru-RU" sz="2200" b="1" i="1" dirty="0">
                <a:solidFill>
                  <a:srgbClr val="002060"/>
                </a:solidFill>
              </a:rPr>
              <a:t>метательное орудие в виде изогнутой палки или серповидной планки, при искусном броске возвращающееся обратно к бросившему)</a:t>
            </a:r>
            <a:r>
              <a:rPr lang="ru-RU" sz="2200" b="1" dirty="0">
                <a:solidFill>
                  <a:srgbClr val="002060"/>
                </a:solidFill>
              </a:rPr>
              <a:t/>
            </a:r>
            <a:br>
              <a:rPr lang="ru-RU" sz="2200" b="1" dirty="0">
                <a:solidFill>
                  <a:srgbClr val="002060"/>
                </a:solidFill>
              </a:rPr>
            </a:br>
            <a:r>
              <a:rPr lang="ru-RU" dirty="0"/>
              <a:t> </a:t>
            </a:r>
            <a:br>
              <a:rPr lang="ru-RU" dirty="0"/>
            </a:b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ru-RU" sz="1800" b="1" dirty="0">
                <a:solidFill>
                  <a:schemeClr val="accent3">
                    <a:lumMod val="75000"/>
                  </a:schemeClr>
                </a:solidFill>
              </a:rPr>
              <a:t>мера, ранг, рагу, бур, раб, бар, гам, губа, румба, уран, угар, нуга и т.д.)</a:t>
            </a:r>
          </a:p>
        </p:txBody>
      </p:sp>
    </p:spTree>
    <p:extLst>
      <p:ext uri="{BB962C8B-B14F-4D97-AF65-F5344CB8AC3E}">
        <p14:creationId xmlns:p14="http://schemas.microsoft.com/office/powerpoint/2010/main" val="146554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554867" cy="4392488"/>
          </a:xfrm>
        </p:spPr>
        <p:txBody>
          <a:bodyPr/>
          <a:lstStyle/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ИСТОЧНИКИ: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://gramota.ru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С.И.Ожегов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Толковый словарь русского языка, Мир и образование, М,  2012</a:t>
            </a:r>
          </a:p>
        </p:txBody>
      </p:sp>
    </p:spTree>
    <p:extLst>
      <p:ext uri="{BB962C8B-B14F-4D97-AF65-F5344CB8AC3E}">
        <p14:creationId xmlns:p14="http://schemas.microsoft.com/office/powerpoint/2010/main" val="376031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92696"/>
            <a:ext cx="7855024" cy="5327104"/>
          </a:xfrm>
        </p:spPr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Цели мероприятия</a:t>
            </a:r>
            <a: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память, 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любознательность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быстроту 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реакции, 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внимание, 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воображение, умение мыслить;</a:t>
            </a:r>
            <a:b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u="sng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воспитывать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чувство коллективизма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u="sng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интерес к 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слову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25000"/>
                  </a:schemeClr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057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раунд</a:t>
            </a:r>
            <a:r>
              <a:rPr lang="ru-RU" sz="3600" b="1" dirty="0" smtClean="0"/>
              <a:t>. </a:t>
            </a:r>
            <a:r>
              <a:rPr lang="ru-RU" sz="3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Выбор ответа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>
            <a:normAutofit fontScale="85000" lnSpcReduction="20000"/>
          </a:bodyPr>
          <a:lstStyle/>
          <a:p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i="1" dirty="0" smtClean="0">
                <a:solidFill>
                  <a:srgbClr val="7030A0"/>
                </a:solidFill>
              </a:rPr>
              <a:t>1.В </a:t>
            </a:r>
            <a:r>
              <a:rPr lang="ru-RU" sz="2100" b="1" i="1" dirty="0">
                <a:solidFill>
                  <a:srgbClr val="7030A0"/>
                </a:solidFill>
              </a:rPr>
              <a:t>античности: большой, с узким горлом и двумя ручками, сосуд для хранения масла:</a:t>
            </a:r>
            <a:endParaRPr lang="ru-RU" sz="2100" dirty="0">
              <a:solidFill>
                <a:srgbClr val="7030A0"/>
              </a:solidFill>
            </a:endParaRPr>
          </a:p>
          <a:p>
            <a:r>
              <a:rPr lang="ru-RU" sz="2100" dirty="0">
                <a:solidFill>
                  <a:schemeClr val="bg1"/>
                </a:solidFill>
              </a:rPr>
              <a:t>1) </a:t>
            </a:r>
            <a:r>
              <a:rPr lang="ru-RU" sz="2100" b="1" u="sng" dirty="0">
                <a:solidFill>
                  <a:schemeClr val="bg1"/>
                </a:solidFill>
              </a:rPr>
              <a:t>амфора</a:t>
            </a:r>
            <a:r>
              <a:rPr lang="ru-RU" sz="2100" dirty="0">
                <a:solidFill>
                  <a:schemeClr val="bg1"/>
                </a:solidFill>
              </a:rPr>
              <a:t>, 2) анафема, 3)анархия,4)антитеза</a:t>
            </a:r>
          </a:p>
          <a:p>
            <a:r>
              <a:rPr lang="ru-RU" sz="2100" dirty="0"/>
              <a:t> </a:t>
            </a:r>
          </a:p>
          <a:p>
            <a:r>
              <a:rPr lang="ru-RU" sz="2100" b="1" i="1" dirty="0">
                <a:solidFill>
                  <a:srgbClr val="7030A0"/>
                </a:solidFill>
              </a:rPr>
              <a:t>2.Название первой буквы греческого алфавита:</a:t>
            </a:r>
            <a:endParaRPr lang="ru-RU" sz="2100" dirty="0">
              <a:solidFill>
                <a:srgbClr val="7030A0"/>
              </a:solidFill>
            </a:endParaRPr>
          </a:p>
          <a:p>
            <a:r>
              <a:rPr lang="ru-RU" sz="2100" dirty="0">
                <a:solidFill>
                  <a:schemeClr val="bg1"/>
                </a:solidFill>
              </a:rPr>
              <a:t>1) амальгама, 2)амплитуда, 3)</a:t>
            </a:r>
            <a:r>
              <a:rPr lang="ru-RU" sz="2100" b="1" u="sng" dirty="0">
                <a:solidFill>
                  <a:schemeClr val="bg1"/>
                </a:solidFill>
              </a:rPr>
              <a:t>альфа</a:t>
            </a:r>
            <a:r>
              <a:rPr lang="ru-RU" sz="2100" dirty="0">
                <a:solidFill>
                  <a:schemeClr val="bg1"/>
                </a:solidFill>
              </a:rPr>
              <a:t>, 4) амуниция</a:t>
            </a:r>
          </a:p>
          <a:p>
            <a:r>
              <a:rPr lang="ru-RU" sz="2100" dirty="0">
                <a:solidFill>
                  <a:schemeClr val="bg1"/>
                </a:solidFill>
              </a:rPr>
              <a:t> </a:t>
            </a:r>
          </a:p>
          <a:p>
            <a:r>
              <a:rPr lang="ru-RU" sz="2100" b="1" i="1" dirty="0">
                <a:solidFill>
                  <a:srgbClr val="7030A0"/>
                </a:solidFill>
              </a:rPr>
              <a:t>3.В старину у крестьян кафтан из толстого сукна:</a:t>
            </a:r>
            <a:endParaRPr lang="ru-RU" sz="2100" dirty="0">
              <a:solidFill>
                <a:srgbClr val="7030A0"/>
              </a:solidFill>
            </a:endParaRPr>
          </a:p>
          <a:p>
            <a:r>
              <a:rPr lang="ru-RU" sz="2100" dirty="0">
                <a:solidFill>
                  <a:schemeClr val="bg1"/>
                </a:solidFill>
              </a:rPr>
              <a:t>1) аргон, 2) арбалет, 3)аргамак), 4) </a:t>
            </a:r>
            <a:r>
              <a:rPr lang="ru-RU" sz="2100" b="1" u="sng" dirty="0">
                <a:solidFill>
                  <a:schemeClr val="bg1"/>
                </a:solidFill>
              </a:rPr>
              <a:t>армяк</a:t>
            </a:r>
            <a:endParaRPr lang="ru-RU" sz="2100" b="1" dirty="0">
              <a:solidFill>
                <a:schemeClr val="bg1"/>
              </a:solidFill>
            </a:endParaRPr>
          </a:p>
          <a:p>
            <a:r>
              <a:rPr lang="ru-RU" sz="2100" dirty="0"/>
              <a:t> </a:t>
            </a:r>
          </a:p>
          <a:p>
            <a:r>
              <a:rPr lang="ru-RU" sz="2100" b="1" i="1" dirty="0">
                <a:solidFill>
                  <a:srgbClr val="7030A0"/>
                </a:solidFill>
              </a:rPr>
              <a:t>4.Склад оружия и военного снаряжения:</a:t>
            </a:r>
            <a:endParaRPr lang="ru-RU" sz="2100" dirty="0">
              <a:solidFill>
                <a:srgbClr val="7030A0"/>
              </a:solidFill>
            </a:endParaRPr>
          </a:p>
          <a:p>
            <a:r>
              <a:rPr lang="ru-RU" sz="2100" dirty="0">
                <a:solidFill>
                  <a:schemeClr val="bg1"/>
                </a:solidFill>
              </a:rPr>
              <a:t>1) </a:t>
            </a:r>
            <a:r>
              <a:rPr lang="ru-RU" sz="2100" b="1" u="sng" dirty="0">
                <a:solidFill>
                  <a:schemeClr val="bg1"/>
                </a:solidFill>
              </a:rPr>
              <a:t>арсенал</a:t>
            </a:r>
            <a:r>
              <a:rPr lang="ru-RU" sz="2100" dirty="0">
                <a:solidFill>
                  <a:schemeClr val="bg1"/>
                </a:solidFill>
              </a:rPr>
              <a:t>, 2) аркан,  3)ареал,  4)артель</a:t>
            </a:r>
          </a:p>
          <a:p>
            <a:pPr>
              <a:buNone/>
            </a:pPr>
            <a:endParaRPr lang="ru-RU" sz="3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ответа </a:t>
            </a:r>
            <a:r>
              <a:rPr lang="ru-RU" sz="2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(продолжение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7030A0"/>
                </a:solidFill>
              </a:rPr>
              <a:t>5.Широкое </a:t>
            </a:r>
            <a:r>
              <a:rPr lang="ru-RU" b="1" i="1" dirty="0">
                <a:solidFill>
                  <a:srgbClr val="7030A0"/>
                </a:solidFill>
              </a:rPr>
              <a:t>низкое ведро в старину: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1)байка, 2) балка, 3)басма, 4) </a:t>
            </a:r>
            <a:r>
              <a:rPr lang="ru-RU" b="1" u="sng" dirty="0">
                <a:solidFill>
                  <a:schemeClr val="bg1"/>
                </a:solidFill>
              </a:rPr>
              <a:t>бадья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dirty="0"/>
              <a:t> </a:t>
            </a:r>
          </a:p>
          <a:p>
            <a:r>
              <a:rPr lang="ru-RU" b="1" i="1" dirty="0">
                <a:solidFill>
                  <a:srgbClr val="7030A0"/>
                </a:solidFill>
              </a:rPr>
              <a:t>6.Обман. рассчитанный на создание ложного впечатления; действие, вводящее в заблуждение</a:t>
            </a:r>
            <a:r>
              <a:rPr lang="ru-RU" b="1" i="1" dirty="0"/>
              <a:t>:</a:t>
            </a:r>
            <a:endParaRPr lang="ru-RU" dirty="0"/>
          </a:p>
          <a:p>
            <a:r>
              <a:rPr lang="ru-RU" dirty="0">
                <a:solidFill>
                  <a:schemeClr val="bg1"/>
                </a:solidFill>
              </a:rPr>
              <a:t>1) блажь, 2) </a:t>
            </a:r>
            <a:r>
              <a:rPr lang="ru-RU" b="1" u="sng" dirty="0">
                <a:solidFill>
                  <a:schemeClr val="bg1"/>
                </a:solidFill>
              </a:rPr>
              <a:t>блеф</a:t>
            </a:r>
            <a:r>
              <a:rPr lang="ru-RU" dirty="0">
                <a:solidFill>
                  <a:schemeClr val="bg1"/>
                </a:solidFill>
              </a:rPr>
              <a:t>, 3)блик, 4) блиц</a:t>
            </a:r>
          </a:p>
          <a:p>
            <a:r>
              <a:rPr lang="ru-RU" dirty="0"/>
              <a:t> </a:t>
            </a:r>
          </a:p>
          <a:p>
            <a:r>
              <a:rPr lang="ru-RU" b="1" i="1" dirty="0">
                <a:solidFill>
                  <a:srgbClr val="7030A0"/>
                </a:solidFill>
              </a:rPr>
              <a:t>7.Короткая пресс-конференция</a:t>
            </a:r>
            <a:r>
              <a:rPr lang="ru-RU" b="1" i="1" dirty="0"/>
              <a:t>:</a:t>
            </a:r>
            <a:endParaRPr lang="ru-RU" dirty="0"/>
          </a:p>
          <a:p>
            <a:r>
              <a:rPr lang="ru-RU" dirty="0">
                <a:solidFill>
                  <a:schemeClr val="bg1"/>
                </a:solidFill>
              </a:rPr>
              <a:t>1) брикет, 2) бриз, 3)бриг, 4) </a:t>
            </a:r>
            <a:r>
              <a:rPr lang="ru-RU" b="1" u="sng" dirty="0">
                <a:solidFill>
                  <a:schemeClr val="bg1"/>
                </a:solidFill>
              </a:rPr>
              <a:t>брифинг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dirty="0"/>
              <a:t> </a:t>
            </a:r>
          </a:p>
          <a:p>
            <a:pPr>
              <a:buNone/>
            </a:pP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ответа </a:t>
            </a:r>
            <a:r>
              <a:rPr lang="ru-RU" sz="1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1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68552"/>
          </a:xfrm>
        </p:spPr>
        <p:txBody>
          <a:bodyPr>
            <a:normAutofit lnSpcReduction="10000"/>
          </a:bodyPr>
          <a:lstStyle/>
          <a:p>
            <a:endParaRPr lang="ru-RU" b="1" i="1" dirty="0" smtClean="0"/>
          </a:p>
          <a:p>
            <a:endParaRPr lang="ru-RU" b="1" i="1" dirty="0"/>
          </a:p>
          <a:p>
            <a:r>
              <a:rPr lang="ru-RU" b="1" i="1" dirty="0" smtClean="0">
                <a:solidFill>
                  <a:srgbClr val="7030A0"/>
                </a:solidFill>
              </a:rPr>
              <a:t>8</a:t>
            </a:r>
            <a:r>
              <a:rPr lang="ru-RU" b="1" i="1" dirty="0">
                <a:solidFill>
                  <a:srgbClr val="7030A0"/>
                </a:solidFill>
              </a:rPr>
              <a:t>. Разрушитель культуры, варвар (по названию воинственных древнеримских племён, разрушивших Рим и уничтоживших его культурные ценности):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1) </a:t>
            </a:r>
            <a:r>
              <a:rPr lang="ru-RU" b="1" u="sng" dirty="0">
                <a:solidFill>
                  <a:schemeClr val="bg1"/>
                </a:solidFill>
              </a:rPr>
              <a:t>вандал</a:t>
            </a:r>
            <a:r>
              <a:rPr lang="ru-RU" b="1" dirty="0">
                <a:solidFill>
                  <a:schemeClr val="bg1"/>
                </a:solidFill>
              </a:rPr>
              <a:t>,</a:t>
            </a:r>
            <a:r>
              <a:rPr lang="ru-RU" dirty="0">
                <a:solidFill>
                  <a:schemeClr val="bg1"/>
                </a:solidFill>
              </a:rPr>
              <a:t> 2)вальщик, 3)василиск, 4)вахмистр</a:t>
            </a:r>
          </a:p>
          <a:p>
            <a:r>
              <a:rPr lang="ru-RU" dirty="0"/>
              <a:t> </a:t>
            </a:r>
          </a:p>
          <a:p>
            <a:r>
              <a:rPr lang="ru-RU" b="1" i="1" dirty="0">
                <a:solidFill>
                  <a:srgbClr val="7030A0"/>
                </a:solidFill>
              </a:rPr>
              <a:t>9.Человек, в совершенстве владеющий техникой своего искусства</a:t>
            </a:r>
            <a:r>
              <a:rPr lang="ru-RU" b="1" dirty="0">
                <a:solidFill>
                  <a:srgbClr val="7030A0"/>
                </a:solidFill>
              </a:rPr>
              <a:t>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1)визирь, 2)</a:t>
            </a:r>
            <a:r>
              <a:rPr lang="ru-RU" b="1" u="sng" dirty="0">
                <a:solidFill>
                  <a:schemeClr val="bg1"/>
                </a:solidFill>
              </a:rPr>
              <a:t>виртуо</a:t>
            </a:r>
            <a:r>
              <a:rPr lang="ru-RU" u="sng" dirty="0">
                <a:solidFill>
                  <a:schemeClr val="bg1"/>
                </a:solidFill>
              </a:rPr>
              <a:t>з</a:t>
            </a:r>
            <a:r>
              <a:rPr lang="ru-RU" dirty="0">
                <a:solidFill>
                  <a:schemeClr val="bg1"/>
                </a:solidFill>
              </a:rPr>
              <a:t>, 3)витязь,  </a:t>
            </a:r>
            <a:r>
              <a:rPr lang="ru-RU" dirty="0" smtClean="0">
                <a:solidFill>
                  <a:schemeClr val="bg1"/>
                </a:solidFill>
              </a:rPr>
              <a:t>4)викинг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b="1" i="1" dirty="0">
                <a:solidFill>
                  <a:srgbClr val="7030A0"/>
                </a:solidFill>
              </a:rPr>
              <a:t>10.У древних славян: чародей, колдун: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1)</a:t>
            </a:r>
            <a:r>
              <a:rPr lang="ru-RU" b="1" u="sng" dirty="0">
                <a:solidFill>
                  <a:schemeClr val="bg1"/>
                </a:solidFill>
              </a:rPr>
              <a:t>волхв</a:t>
            </a:r>
            <a:r>
              <a:rPr lang="ru-RU" dirty="0">
                <a:solidFill>
                  <a:schemeClr val="bg1"/>
                </a:solidFill>
              </a:rPr>
              <a:t>, 2)виконт, 3) викарий, 4)волгарь</a:t>
            </a:r>
          </a:p>
          <a:p>
            <a:r>
              <a:rPr lang="ru-RU" dirty="0"/>
              <a:t> </a:t>
            </a:r>
          </a:p>
          <a:p>
            <a:pPr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764704"/>
            <a:ext cx="7639000" cy="5255096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7030A0"/>
                </a:solidFill>
              </a:rPr>
              <a:t>2 раунд. </a:t>
            </a:r>
            <a:r>
              <a:rPr lang="ru-RU" sz="2700" b="1" dirty="0" smtClean="0">
                <a:solidFill>
                  <a:srgbClr val="7030A0"/>
                </a:solidFill>
              </a:rPr>
              <a:t>   Послови</a:t>
            </a:r>
            <a:r>
              <a:rPr lang="ru-RU" sz="2400" b="1" dirty="0" smtClean="0">
                <a:solidFill>
                  <a:srgbClr val="7030A0"/>
                </a:solidFill>
              </a:rPr>
              <a:t>цы</a:t>
            </a:r>
            <a:r>
              <a:rPr lang="ru-RU" sz="1600" b="1" dirty="0" smtClean="0"/>
              <a:t>.</a:t>
            </a:r>
            <a:br>
              <a:rPr lang="ru-RU" sz="1600" b="1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u="sng" dirty="0">
                <a:solidFill>
                  <a:srgbClr val="0070C0"/>
                </a:solidFill>
              </a:rPr>
              <a:t>Вставить пропущенное слово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 </a:t>
            </a:r>
            <a:br>
              <a:rPr lang="ru-RU" sz="1600" dirty="0"/>
            </a:b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</a:rPr>
              <a:t>1)Без  …………………………..нет ученья                                       </a:t>
            </a:r>
            <a:r>
              <a:rPr lang="ru-RU" sz="1800" b="1" i="1" u="sng" dirty="0" smtClean="0">
                <a:solidFill>
                  <a:schemeClr val="accent6">
                    <a:lumMod val="50000"/>
                  </a:schemeClr>
                </a:solidFill>
              </a:rPr>
              <a:t>терпения</a:t>
            </a:r>
            <a:r>
              <a:rPr lang="ru-RU" sz="1800" b="1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>
                <a:solidFill>
                  <a:srgbClr val="002060"/>
                </a:solidFill>
              </a:rPr>
              <a:t>2)………………….бочку водой не наполнишь </a:t>
            </a:r>
            <a:r>
              <a:rPr lang="ru-RU" sz="1800" b="1" dirty="0" smtClean="0">
                <a:solidFill>
                  <a:srgbClr val="002060"/>
                </a:solidFill>
              </a:rPr>
              <a:t>               </a:t>
            </a:r>
            <a:r>
              <a:rPr lang="ru-RU" sz="1800" b="1" i="1" u="sng" dirty="0" smtClean="0">
                <a:solidFill>
                  <a:srgbClr val="002060"/>
                </a:solidFill>
              </a:rPr>
              <a:t>бездонную</a:t>
            </a:r>
            <a:r>
              <a:rPr lang="ru-RU" sz="1800" b="1" i="1" dirty="0" smtClean="0">
                <a:solidFill>
                  <a:srgbClr val="002060"/>
                </a:solidFill>
              </a:rPr>
              <a:t/>
            </a:r>
            <a:br>
              <a:rPr lang="ru-RU" sz="1800" b="1" i="1" dirty="0" smtClean="0">
                <a:solidFill>
                  <a:srgbClr val="002060"/>
                </a:solidFill>
              </a:rPr>
            </a:br>
            <a:r>
              <a:rPr lang="ru-RU" sz="1800" b="1" dirty="0">
                <a:solidFill>
                  <a:srgbClr val="002060"/>
                </a:solidFill>
              </a:rPr>
              <a:t/>
            </a: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3)Близ своей ………….лиса на промысел не ходит   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        </a:t>
            </a:r>
            <a:r>
              <a:rPr lang="ru-RU" sz="1800" b="1" i="1" u="sng" dirty="0" smtClean="0">
                <a:solidFill>
                  <a:schemeClr val="accent4">
                    <a:lumMod val="50000"/>
                  </a:schemeClr>
                </a:solidFill>
              </a:rPr>
              <a:t>норы</a:t>
            </a: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4)Где плохо лежит, туда ……… и глядит                                          </a:t>
            </a:r>
            <a:r>
              <a:rPr lang="ru-RU" sz="1800" b="1" i="1" u="sng" dirty="0" smtClean="0">
                <a:solidFill>
                  <a:schemeClr val="accent2">
                    <a:lumMod val="75000"/>
                  </a:schemeClr>
                </a:solidFill>
              </a:rPr>
              <a:t>вор</a:t>
            </a:r>
            <a:r>
              <a:rPr lang="ru-RU" sz="1800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>
                <a:solidFill>
                  <a:schemeClr val="accent3">
                    <a:lumMod val="75000"/>
                  </a:schemeClr>
                </a:solidFill>
              </a:rPr>
              <a:t>5)В лес ……… не возят, в колодец ……..не льют    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         </a:t>
            </a:r>
            <a:r>
              <a:rPr lang="ru-RU" sz="1800" b="1" i="1" u="sng" dirty="0">
                <a:solidFill>
                  <a:schemeClr val="accent3">
                    <a:lumMod val="75000"/>
                  </a:schemeClr>
                </a:solidFill>
              </a:rPr>
              <a:t>дров, </a:t>
            </a:r>
            <a:r>
              <a:rPr lang="ru-RU" sz="1800" b="1" i="1" u="sng" dirty="0" smtClean="0">
                <a:solidFill>
                  <a:schemeClr val="accent3">
                    <a:lumMod val="75000"/>
                  </a:schemeClr>
                </a:solidFill>
              </a:rPr>
              <a:t>воды</a:t>
            </a:r>
            <a:r>
              <a:rPr lang="ru-RU" sz="1800" b="1" i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</a:rPr>
              <a:t>6)Гора с горой не сходится, а человек с …………. 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</a:rPr>
              <a:t>Сойдётся</a:t>
            </a:r>
            <a:br>
              <a:rPr lang="ru-RU" sz="1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                                           </a:t>
            </a:r>
            <a:r>
              <a:rPr lang="ru-RU" sz="1800" b="1" i="1" u="sng" dirty="0" smtClean="0">
                <a:solidFill>
                  <a:schemeClr val="bg2">
                    <a:lumMod val="50000"/>
                  </a:schemeClr>
                </a:solidFill>
              </a:rPr>
              <a:t>человеком</a:t>
            </a:r>
            <a:r>
              <a:rPr lang="ru-RU" sz="1800" b="1" i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1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7)Близок……………., да не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укусишь                                     </a:t>
            </a:r>
            <a:r>
              <a:rPr lang="ru-RU" sz="1800" b="1" i="1" u="sng" dirty="0">
                <a:solidFill>
                  <a:schemeClr val="accent5">
                    <a:lumMod val="75000"/>
                  </a:schemeClr>
                </a:solidFill>
              </a:rPr>
              <a:t>локоток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</a:br>
            <a:endParaRPr lang="ru-RU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73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раунд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ЭТО?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1)Груз</a:t>
            </a:r>
            <a:r>
              <a:rPr lang="ru-RU" sz="2400" b="1" dirty="0">
                <a:solidFill>
                  <a:schemeClr val="bg1"/>
                </a:solidFill>
              </a:rPr>
              <a:t>, вещи пассажиров, упакованные для отправки, </a:t>
            </a:r>
            <a:r>
              <a:rPr lang="ru-RU" sz="2400" b="1" dirty="0" smtClean="0">
                <a:solidFill>
                  <a:schemeClr val="bg1"/>
                </a:solidFill>
              </a:rPr>
              <a:t>перевозки          </a:t>
            </a:r>
            <a:r>
              <a:rPr lang="ru-RU" sz="2400" b="1" i="1" dirty="0">
                <a:solidFill>
                  <a:srgbClr val="7030A0"/>
                </a:solidFill>
              </a:rPr>
              <a:t>багаж</a:t>
            </a:r>
            <a:endParaRPr lang="ru-RU" sz="2400" b="1" dirty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chemeClr val="bg1"/>
                </a:solidFill>
              </a:rPr>
              <a:t>                                                                                  2)Круиз                                   </a:t>
            </a:r>
            <a:r>
              <a:rPr lang="ru-RU" sz="2400" b="1" i="1" dirty="0" smtClean="0">
                <a:solidFill>
                  <a:srgbClr val="7030A0"/>
                </a:solidFill>
              </a:rPr>
              <a:t>морское путешествие</a:t>
            </a:r>
          </a:p>
          <a:p>
            <a:endParaRPr lang="ru-RU" sz="2400" b="1" dirty="0">
              <a:solidFill>
                <a:srgbClr val="7030A0"/>
              </a:solidFill>
            </a:endParaRPr>
          </a:p>
          <a:p>
            <a:r>
              <a:rPr lang="ru-RU" sz="2400" b="1" dirty="0">
                <a:solidFill>
                  <a:schemeClr val="bg1"/>
                </a:solidFill>
              </a:rPr>
              <a:t>3)Нагайка                     </a:t>
            </a:r>
            <a:r>
              <a:rPr lang="ru-RU" sz="2400" b="1" i="1" dirty="0" smtClean="0">
                <a:solidFill>
                  <a:srgbClr val="7030A0"/>
                </a:solidFill>
              </a:rPr>
              <a:t>короткая </a:t>
            </a:r>
            <a:r>
              <a:rPr lang="ru-RU" sz="2400" b="1" i="1" dirty="0">
                <a:solidFill>
                  <a:srgbClr val="7030A0"/>
                </a:solidFill>
              </a:rPr>
              <a:t>ременная </a:t>
            </a:r>
            <a:r>
              <a:rPr lang="ru-RU" sz="2400" b="1" i="1" dirty="0" smtClean="0">
                <a:solidFill>
                  <a:srgbClr val="7030A0"/>
                </a:solidFill>
              </a:rPr>
              <a:t>плеть</a:t>
            </a:r>
          </a:p>
          <a:p>
            <a:endParaRPr lang="ru-RU" sz="2400" b="1" dirty="0">
              <a:solidFill>
                <a:srgbClr val="7030A0"/>
              </a:solidFill>
            </a:endParaRPr>
          </a:p>
          <a:p>
            <a:r>
              <a:rPr lang="ru-RU" sz="2400" b="1" dirty="0">
                <a:solidFill>
                  <a:schemeClr val="bg1"/>
                </a:solidFill>
              </a:rPr>
              <a:t>4)Наказание, возмездие </a:t>
            </a:r>
            <a:r>
              <a:rPr lang="ru-RU" sz="2400" b="1" dirty="0" smtClean="0">
                <a:solidFill>
                  <a:schemeClr val="bg1"/>
                </a:solidFill>
              </a:rPr>
              <a:t>                              </a:t>
            </a:r>
            <a:r>
              <a:rPr lang="ru-RU" sz="2400" b="1" i="1" dirty="0">
                <a:solidFill>
                  <a:srgbClr val="7030A0"/>
                </a:solidFill>
              </a:rPr>
              <a:t>кара</a:t>
            </a:r>
            <a:endParaRPr lang="ru-RU" sz="2400" b="1" dirty="0">
              <a:solidFill>
                <a:srgbClr val="7030A0"/>
              </a:solidFill>
            </a:endParaRP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344816" cy="54006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3 раунд. </a:t>
            </a:r>
            <a:r>
              <a:rPr lang="ru-RU" sz="2800" b="1" i="1" u="sng" dirty="0" smtClean="0">
                <a:solidFill>
                  <a:schemeClr val="accent3">
                    <a:lumMod val="75000"/>
                  </a:schemeClr>
                </a:solidFill>
              </a:rPr>
              <a:t>Что это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  <a:t>? (</a:t>
            </a:r>
            <a:r>
              <a:rPr lang="ru-RU" sz="2400" b="1" i="1" u="sng" dirty="0" smtClean="0">
                <a:solidFill>
                  <a:schemeClr val="accent3">
                    <a:lumMod val="75000"/>
                  </a:schemeClr>
                </a:solidFill>
              </a:rPr>
              <a:t>продолжение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b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800" b="1" i="1" dirty="0" smtClean="0">
                <a:solidFill>
                  <a:schemeClr val="bg1"/>
                </a:solidFill>
              </a:rPr>
              <a:t/>
            </a:r>
            <a:br>
              <a:rPr lang="ru-RU" sz="2800" b="1" i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5)Специально </a:t>
            </a:r>
            <a:r>
              <a:rPr lang="ru-RU" sz="2000" b="1" dirty="0">
                <a:solidFill>
                  <a:schemeClr val="bg1"/>
                </a:solidFill>
              </a:rPr>
              <a:t>установленный режим питания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</a:rPr>
              <a:t>                                                                          </a:t>
            </a:r>
            <a:r>
              <a:rPr lang="ru-RU" sz="2000" b="1" i="1" dirty="0" smtClean="0">
                <a:solidFill>
                  <a:srgbClr val="7030A0"/>
                </a:solidFill>
              </a:rPr>
              <a:t>диета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rgbClr val="7030A0"/>
                </a:solidFill>
              </a:rPr>
              <a:t/>
            </a:r>
            <a:br>
              <a:rPr lang="ru-RU" sz="2000" b="1" dirty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6)Вьющаяся или завитая прядь волос </a:t>
            </a:r>
            <a:r>
              <a:rPr lang="ru-RU" sz="2000" b="1" i="1" dirty="0" smtClean="0">
                <a:solidFill>
                  <a:srgbClr val="7030A0"/>
                </a:solidFill>
              </a:rPr>
              <a:t>локон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rgbClr val="7030A0"/>
                </a:solidFill>
              </a:rPr>
              <a:t/>
            </a:r>
            <a:br>
              <a:rPr lang="ru-RU" sz="2000" b="1" dirty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7)Башня с сигнальными огнями на берегу моря, на острове, в устье реки </a:t>
            </a:r>
            <a:r>
              <a:rPr lang="ru-RU" sz="2000" b="1" dirty="0" smtClean="0">
                <a:solidFill>
                  <a:schemeClr val="bg1"/>
                </a:solidFill>
              </a:rPr>
              <a:t>                     </a:t>
            </a:r>
            <a:r>
              <a:rPr lang="ru-RU" sz="2000" b="1" i="1" dirty="0" smtClean="0">
                <a:solidFill>
                  <a:srgbClr val="7030A0"/>
                </a:solidFill>
              </a:rPr>
              <a:t>маяк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/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8)Цвет шерсти </a:t>
            </a:r>
            <a:r>
              <a:rPr lang="ru-RU" sz="2000" b="1" dirty="0" smtClean="0">
                <a:solidFill>
                  <a:schemeClr val="bg1"/>
                </a:solidFill>
              </a:rPr>
              <a:t>животного                   </a:t>
            </a:r>
            <a:r>
              <a:rPr lang="ru-RU" sz="2000" b="1" i="1" dirty="0" smtClean="0">
                <a:solidFill>
                  <a:srgbClr val="7030A0"/>
                </a:solidFill>
              </a:rPr>
              <a:t>масть</a:t>
            </a:r>
            <a:r>
              <a:rPr lang="ru-RU" sz="2000" b="1" dirty="0">
                <a:solidFill>
                  <a:srgbClr val="7030A0"/>
                </a:solidFill>
              </a:rPr>
              <a:t/>
            </a:r>
            <a:br>
              <a:rPr lang="ru-RU" sz="2000" b="1" dirty="0">
                <a:solidFill>
                  <a:srgbClr val="7030A0"/>
                </a:solidFill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8057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Расшифруйте слова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1)Весь мир                                 _ _ е _ е _ </a:t>
            </a:r>
            <a:r>
              <a:rPr lang="ru-RU" b="1" dirty="0" smtClean="0">
                <a:solidFill>
                  <a:srgbClr val="7030A0"/>
                </a:solidFill>
              </a:rPr>
              <a:t> _ </a:t>
            </a:r>
            <a:r>
              <a:rPr lang="ru-RU" b="1" dirty="0">
                <a:solidFill>
                  <a:srgbClr val="7030A0"/>
                </a:solidFill>
              </a:rPr>
              <a:t>_ </a:t>
            </a:r>
            <a:r>
              <a:rPr lang="ru-RU" b="1" dirty="0" smtClean="0">
                <a:solidFill>
                  <a:srgbClr val="7030A0"/>
                </a:solidFill>
              </a:rPr>
              <a:t> _</a:t>
            </a:r>
          </a:p>
          <a:p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smtClean="0">
                <a:solidFill>
                  <a:srgbClr val="7030A0"/>
                </a:solidFill>
              </a:rPr>
              <a:t>                                                    </a:t>
            </a:r>
            <a:r>
              <a:rPr lang="ru-RU" b="1" i="1" dirty="0" smtClean="0">
                <a:solidFill>
                  <a:srgbClr val="7030A0"/>
                </a:solidFill>
              </a:rPr>
              <a:t>в с е л е н н а я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 </a:t>
            </a:r>
          </a:p>
          <a:p>
            <a:r>
              <a:rPr lang="ru-RU" b="1" dirty="0">
                <a:solidFill>
                  <a:srgbClr val="002060"/>
                </a:solidFill>
              </a:rPr>
              <a:t>2)Орудие для производства  </a:t>
            </a:r>
          </a:p>
          <a:p>
            <a:r>
              <a:rPr lang="ru-RU" b="1" dirty="0">
                <a:solidFill>
                  <a:srgbClr val="002060"/>
                </a:solidFill>
              </a:rPr>
              <a:t>каких- </a:t>
            </a:r>
            <a:r>
              <a:rPr lang="ru-RU" b="1" dirty="0" err="1">
                <a:solidFill>
                  <a:srgbClr val="002060"/>
                </a:solidFill>
              </a:rPr>
              <a:t>нибудь</a:t>
            </a:r>
            <a:r>
              <a:rPr lang="ru-RU" b="1" dirty="0">
                <a:solidFill>
                  <a:srgbClr val="002060"/>
                </a:solidFill>
              </a:rPr>
              <a:t> работ                 _ _ с _ _ _ _  е </a:t>
            </a:r>
            <a:r>
              <a:rPr lang="ru-RU" b="1" dirty="0" smtClean="0">
                <a:solidFill>
                  <a:srgbClr val="002060"/>
                </a:solidFill>
              </a:rPr>
              <a:t> _  </a:t>
            </a:r>
            <a:r>
              <a:rPr lang="ru-RU" b="1" dirty="0">
                <a:solidFill>
                  <a:srgbClr val="002060"/>
                </a:solidFill>
              </a:rPr>
              <a:t>_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    </a:t>
            </a:r>
            <a:r>
              <a:rPr lang="ru-RU" b="1" i="1" dirty="0" smtClean="0">
                <a:solidFill>
                  <a:srgbClr val="002060"/>
                </a:solidFill>
              </a:rPr>
              <a:t> ин с т р у м е н т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 </a:t>
            </a:r>
          </a:p>
          <a:p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3)Любезные, приятные слова, </a:t>
            </a:r>
          </a:p>
          <a:p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лестный отзыв                           _ _ м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_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_ _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м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_ _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_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              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к о м п л и м е н т</a:t>
            </a:r>
            <a:endParaRPr lang="ru-RU" sz="2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180</TotalTime>
  <Words>114</Words>
  <Application>Microsoft Office PowerPoint</Application>
  <PresentationFormat>Экран (4:3)</PresentationFormat>
  <Paragraphs>65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Century Gothic</vt:lpstr>
      <vt:lpstr>Times New Roman</vt:lpstr>
      <vt:lpstr>Wingdings 3</vt:lpstr>
      <vt:lpstr>Сектор</vt:lpstr>
      <vt:lpstr>                                         Интеллектуальная игра          Познаём словесный мир </vt:lpstr>
      <vt:lpstr>Цели мероприятия:  -развивать память, любознательность, быстроту реакции, внимание, воображение, умение мыслить;  -воспитывать чувство коллективизма;  -прививать интерес к слову  </vt:lpstr>
      <vt:lpstr> 1 раунд. Выбор ответа </vt:lpstr>
      <vt:lpstr>Выбор ответа (продолжение)</vt:lpstr>
      <vt:lpstr>Выбор ответа (продолжение)</vt:lpstr>
      <vt:lpstr>2 раунд.    Пословицы.  Вставить пропущенное слово   1)Без  …………………………..нет ученья                                       терпения  2)………………….бочку водой не наполнишь                бездонную  3)Близ своей ………….лиса на промысел не ходит            норы  4)Где плохо лежит, туда ……… и глядит                                          вор  5)В лес ……… не возят, в колодец ……..не льют              дров, воды  6)Гора с горой не сходится, а человек с …………. Сойдётся                                                                                                       человеком  7)Близок……………., да не укусишь                                     локоток </vt:lpstr>
      <vt:lpstr> 3 раунд. Что ЭТО? </vt:lpstr>
      <vt:lpstr>3 раунд. Что это? (продолжение)  5)Специально установленный режим питания                                                                             диета  6)Вьющаяся или завитая прядь волос локон  7)Башня с сигнальными огнями на берегу моря, на острове, в устье реки                      маяк  8)Цвет шерсти животного                   масть  </vt:lpstr>
      <vt:lpstr> 4 раунд. Расшифруйте слова </vt:lpstr>
      <vt:lpstr>5 раунд. Кто больше составит слов из слова?    Бумеранг (метательное орудие в виде изогнутой палки или серповидной планки, при искусном броске возвращающееся обратно к бросившему)   (мера, ранг, рагу, бур, раб, бар, гам, губа, румба, уран, угар, нуга и т.д.)</vt:lpstr>
      <vt:lpstr>ИСТОЧНИКИ:  http://gramota.ru   С.И.Ожегов. Толковый словарь русского языка, Мир и образование, М,  2012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 игра   Любознательная слововерть</dc:title>
  <dc:creator>а</dc:creator>
  <cp:lastModifiedBy>111</cp:lastModifiedBy>
  <cp:revision>23</cp:revision>
  <dcterms:created xsi:type="dcterms:W3CDTF">2017-02-09T05:46:50Z</dcterms:created>
  <dcterms:modified xsi:type="dcterms:W3CDTF">2022-01-01T07:44:31Z</dcterms:modified>
</cp:coreProperties>
</file>