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436" autoAdjust="0"/>
  </p:normalViewPr>
  <p:slideViewPr>
    <p:cSldViewPr snapToGrid="0">
      <p:cViewPr varScale="1">
        <p:scale>
          <a:sx n="86" d="100"/>
          <a:sy n="86" d="100"/>
        </p:scale>
        <p:origin x="240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35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87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289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2278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653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36702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69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530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770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99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41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152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53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258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46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543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18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CCD5825-0145-41E4-B5CD-66A6B4D4C1E5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D5CC159-164C-4C79-BBF1-6045C0A0D0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9015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     Омонимы</a:t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rgbClr val="7030A0"/>
                </a:solidFill>
              </a:rPr>
              <a:t>     </a:t>
            </a:r>
            <a:r>
              <a:rPr lang="ru-RU" sz="2800" dirty="0" smtClean="0"/>
              <a:t>5 класс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9268680" cy="1947333"/>
          </a:xfrm>
        </p:spPr>
        <p:txBody>
          <a:bodyPr/>
          <a:lstStyle/>
          <a:p>
            <a:pPr algn="ctr"/>
            <a:r>
              <a:rPr lang="ru-RU" b="1" i="1" u="sng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Островская Елена Петровна</a:t>
            </a:r>
            <a:r>
              <a:rPr lang="ru-RU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уч</a:t>
            </a:r>
            <a:r>
              <a:rPr lang="ru-RU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тель русского языка и литературы,                                                        </a:t>
            </a:r>
          </a:p>
          <a:p>
            <a:pPr algn="ctr"/>
            <a:r>
              <a:rPr lang="ru-RU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b="1" i="1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b="1" i="1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796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44770"/>
            <a:ext cx="10464434" cy="5349630"/>
          </a:xfrm>
        </p:spPr>
        <p:txBody>
          <a:bodyPr/>
          <a:lstStyle/>
          <a:p>
            <a:r>
              <a:rPr lang="ru-RU" b="1" u="sng" dirty="0" smtClean="0">
                <a:solidFill>
                  <a:srgbClr val="7030A0"/>
                </a:solidFill>
              </a:rPr>
              <a:t>Омонимы</a:t>
            </a:r>
            <a:r>
              <a:rPr lang="ru-RU" b="1" dirty="0" smtClean="0">
                <a:solidFill>
                  <a:srgbClr val="7030A0"/>
                </a:solidFill>
              </a:rPr>
              <a:t>-</a:t>
            </a:r>
            <a:r>
              <a:rPr lang="ru-RU" dirty="0" smtClean="0"/>
              <a:t> </a:t>
            </a:r>
            <a:r>
              <a:rPr lang="ru-RU" sz="2800" b="1" i="1" dirty="0" smtClean="0">
                <a:solidFill>
                  <a:srgbClr val="002060"/>
                </a:solidFill>
              </a:rPr>
              <a:t>слова одной и той же части речи, одинаковые по звучанию и написанию, но совершенно разные по лексическому значению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/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u="sng" dirty="0" smtClean="0">
                <a:solidFill>
                  <a:schemeClr val="accent2">
                    <a:lumMod val="50000"/>
                  </a:schemeClr>
                </a:solidFill>
              </a:rPr>
              <a:t>КЛЮЧ</a:t>
            </a:r>
            <a:r>
              <a:rPr lang="ru-RU" b="1" i="1" dirty="0" smtClean="0">
                <a:solidFill>
                  <a:srgbClr val="002060"/>
                </a:solidFill>
              </a:rPr>
              <a:t/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ключ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(родник)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- ключ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(в двери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- ключ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(музыкальный знак)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ключ (гаечный ключ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57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386862"/>
            <a:ext cx="10847388" cy="5607537"/>
          </a:xfrm>
        </p:spPr>
        <p:txBody>
          <a:bodyPr/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                 Игра «</a:t>
            </a:r>
            <a:r>
              <a:rPr lang="ru-RU" sz="2800" b="1" u="sng" dirty="0" smtClean="0">
                <a:solidFill>
                  <a:srgbClr val="7030A0"/>
                </a:solidFill>
              </a:rPr>
              <a:t>Уточни одним словом</a:t>
            </a:r>
            <a:r>
              <a:rPr lang="ru-RU" sz="2800" b="1" dirty="0" smtClean="0">
                <a:solidFill>
                  <a:srgbClr val="7030A0"/>
                </a:solidFill>
              </a:rPr>
              <a:t>»</a:t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000" b="1" u="sng" dirty="0" smtClean="0">
                <a:solidFill>
                  <a:srgbClr val="002060"/>
                </a:solidFill>
              </a:rPr>
              <a:t>Записать данные омонимы парами и дописать к каждому из них по одному слову (любой части речи) так, чтобы уточнить его значение:</a:t>
            </a:r>
            <a:br>
              <a:rPr lang="ru-RU" sz="2000" b="1" u="sng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мир, свет, пол, мех, рубка, ласка, топить, разбить </a:t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1800" b="1" i="1" dirty="0" smtClean="0">
                <a:solidFill>
                  <a:schemeClr val="bg1"/>
                </a:solidFill>
              </a:rPr>
              <a:t>(весь мир- прочный мир, целый свет-яркий свет, паркетный пол- мужской пол, лисий мех- кузнечный мех, рубка леса- корабельная рубка, ласка матери- проворная ласка, топить печь- топить в воде, разбить врага- разбить парк)</a:t>
            </a:r>
            <a:br>
              <a:rPr lang="ru-RU" sz="1800" b="1" i="1" dirty="0" smtClean="0">
                <a:solidFill>
                  <a:schemeClr val="bg1"/>
                </a:solidFill>
              </a:rPr>
            </a:br>
            <a:endParaRPr lang="ru-RU" sz="1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80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33400"/>
            <a:ext cx="10910888" cy="5460999"/>
          </a:xfrm>
        </p:spPr>
        <p:txBody>
          <a:bodyPr/>
          <a:lstStyle/>
          <a:p>
            <a:r>
              <a:rPr lang="ru-RU" b="1" u="sng" dirty="0" smtClean="0">
                <a:solidFill>
                  <a:srgbClr val="7030A0"/>
                </a:solidFill>
              </a:rPr>
              <a:t>Загадки </a:t>
            </a:r>
            <a:r>
              <a:rPr lang="ru-RU" sz="2400" b="1" u="sng" dirty="0" smtClean="0">
                <a:solidFill>
                  <a:srgbClr val="7030A0"/>
                </a:solidFill>
              </a:rPr>
              <a:t>(с отгадками- омонимами</a:t>
            </a:r>
            <a:r>
              <a:rPr lang="ru-RU" sz="2400" b="1" dirty="0" smtClean="0">
                <a:solidFill>
                  <a:srgbClr val="7030A0"/>
                </a:solidFill>
              </a:rPr>
              <a:t>)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/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сейчас я, правда, устарела,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А прежде было много дела,-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как выйду на зелёный луг,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Так забываю про досуг </a:t>
            </a:r>
            <a:r>
              <a:rPr lang="ru-RU" sz="2400" b="1" dirty="0" smtClean="0">
                <a:solidFill>
                  <a:srgbClr val="7030A0"/>
                </a:solidFill>
              </a:rPr>
              <a:t>(коса)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>
                <a:solidFill>
                  <a:srgbClr val="7030A0"/>
                </a:solidFill>
              </a:rPr>
              <a:t/>
            </a:r>
            <a:br>
              <a:rPr lang="ru-RU" sz="2400" b="1" dirty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Любая мода не вечна,</a:t>
            </a:r>
            <a:b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Не изменяюсь я одна,</a:t>
            </a:r>
            <a:b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И девочки всегда и всюду</a:t>
            </a:r>
            <a:b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Меня носить, конечно, будут </a:t>
            </a:r>
            <a:r>
              <a:rPr lang="ru-RU" sz="2400" b="1" dirty="0" smtClean="0">
                <a:solidFill>
                  <a:srgbClr val="7030A0"/>
                </a:solidFill>
              </a:rPr>
              <a:t>(коса)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6533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800100"/>
            <a:ext cx="10123488" cy="5194299"/>
          </a:xfrm>
        </p:spPr>
        <p:txBody>
          <a:bodyPr>
            <a:normAutofit/>
          </a:bodyPr>
          <a:lstStyle/>
          <a:p>
            <a:r>
              <a:rPr lang="ru-RU" sz="3200" b="1" u="sng" dirty="0" smtClean="0">
                <a:solidFill>
                  <a:srgbClr val="7030A0"/>
                </a:solidFill>
              </a:rPr>
              <a:t>Загадки (продолжение)</a:t>
            </a:r>
            <a:br>
              <a:rPr lang="ru-RU" sz="3200" b="1" u="sng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Ходили некогда   со мною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охотиться и воевать,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Теперь же лишь глагол </a:t>
            </a:r>
            <a:r>
              <a:rPr lang="ru-RU" sz="2000" b="1" i="1" dirty="0" smtClean="0">
                <a:solidFill>
                  <a:srgbClr val="002060"/>
                </a:solidFill>
              </a:rPr>
              <a:t>стрелять</a:t>
            </a:r>
            <a:r>
              <a:rPr lang="ru-RU" sz="2400" b="1" i="1" dirty="0" smtClean="0">
                <a:solidFill>
                  <a:srgbClr val="002060"/>
                </a:solidFill>
              </a:rPr>
              <a:t/>
            </a:r>
            <a:br>
              <a:rPr lang="ru-RU" sz="2400" b="1" i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напомнит обо мне порою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родством с моей сестрой</a:t>
            </a:r>
            <a:r>
              <a:rPr lang="ru-RU" sz="2400" b="1" i="1" dirty="0" smtClean="0">
                <a:solidFill>
                  <a:srgbClr val="002060"/>
                </a:solidFill>
              </a:rPr>
              <a:t>- </a:t>
            </a:r>
            <a:r>
              <a:rPr lang="ru-RU" sz="2000" b="1" i="1" dirty="0" smtClean="0">
                <a:solidFill>
                  <a:srgbClr val="002060"/>
                </a:solidFill>
              </a:rPr>
              <a:t>стрелою</a:t>
            </a:r>
            <a:r>
              <a:rPr lang="ru-RU" sz="2400" b="1" i="1" dirty="0" smtClean="0">
                <a:solidFill>
                  <a:srgbClr val="002060"/>
                </a:solidFill>
              </a:rPr>
              <a:t> (</a:t>
            </a:r>
            <a:r>
              <a:rPr lang="ru-RU" sz="2400" b="1" i="1" dirty="0" smtClean="0">
                <a:solidFill>
                  <a:srgbClr val="7030A0"/>
                </a:solidFill>
              </a:rPr>
              <a:t>лук)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sz="2400" b="1" i="1" dirty="0" smtClean="0">
                <a:solidFill>
                  <a:srgbClr val="7030A0"/>
                </a:solidFill>
              </a:rPr>
              <a:t/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sz="2400" b="1" i="1" dirty="0">
                <a:solidFill>
                  <a:srgbClr val="002060"/>
                </a:solidFill>
              </a:rPr>
              <a:t/>
            </a:r>
            <a:br>
              <a:rPr lang="ru-RU" sz="2400" b="1" i="1" dirty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Считаюсь поваром по праву</a:t>
            </a:r>
            <a:b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ф к пище важною приправой,</a:t>
            </a:r>
            <a:b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меня он «предаёт ножу»,</a:t>
            </a:r>
            <a:b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его до слёз я довожу. </a:t>
            </a:r>
            <a:r>
              <a:rPr lang="ru-RU" sz="2400" b="1" dirty="0" smtClean="0">
                <a:solidFill>
                  <a:srgbClr val="7030A0"/>
                </a:solidFill>
              </a:rPr>
              <a:t>(лук)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38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84200"/>
            <a:ext cx="10618788" cy="5410199"/>
          </a:xfrm>
        </p:spPr>
        <p:txBody>
          <a:bodyPr/>
          <a:lstStyle/>
          <a:p>
            <a:r>
              <a:rPr lang="ru-RU" sz="3200" b="1" u="sng" dirty="0" smtClean="0">
                <a:solidFill>
                  <a:srgbClr val="7030A0"/>
                </a:solidFill>
              </a:rPr>
              <a:t>Загадки «Омонимы и география»</a:t>
            </a:r>
            <a:br>
              <a:rPr lang="ru-RU" sz="3200" b="1" u="sng" dirty="0" smtClean="0">
                <a:solidFill>
                  <a:srgbClr val="7030A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2800" b="1" dirty="0" smtClean="0">
                <a:solidFill>
                  <a:srgbClr val="002060"/>
                </a:solidFill>
              </a:rPr>
              <a:t>1.Какое государство можно носить на голове? </a:t>
            </a:r>
            <a:r>
              <a:rPr lang="ru-RU" sz="2400" b="1" i="1" dirty="0" smtClean="0">
                <a:solidFill>
                  <a:srgbClr val="7030A0"/>
                </a:solidFill>
              </a:rPr>
              <a:t>(Панама)</a:t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002060"/>
                </a:solidFill>
              </a:rPr>
              <a:t>2.Какой город летает? </a:t>
            </a:r>
            <a:r>
              <a:rPr lang="ru-RU" sz="2000" b="1" i="1" dirty="0" smtClean="0">
                <a:solidFill>
                  <a:srgbClr val="7030A0"/>
                </a:solidFill>
              </a:rPr>
              <a:t>(Орёл)</a:t>
            </a:r>
            <a:br>
              <a:rPr lang="ru-RU" sz="2000" b="1" i="1" dirty="0" smtClean="0">
                <a:solidFill>
                  <a:srgbClr val="7030A0"/>
                </a:solidFill>
              </a:rPr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>
                <a:solidFill>
                  <a:srgbClr val="002060"/>
                </a:solidFill>
              </a:rPr>
              <a:t>3.Какую реку нельзя срезать ножом?</a:t>
            </a:r>
            <a:r>
              <a:rPr lang="ru-RU" sz="2800" b="1" dirty="0" smtClean="0"/>
              <a:t> </a:t>
            </a:r>
            <a:r>
              <a:rPr lang="ru-RU" sz="2000" b="1" i="1" dirty="0" smtClean="0">
                <a:solidFill>
                  <a:srgbClr val="7030A0"/>
                </a:solidFill>
              </a:rPr>
              <a:t>(Прут)</a:t>
            </a:r>
            <a:endParaRPr lang="ru-RU" sz="2000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440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73100"/>
            <a:ext cx="10593388" cy="5321299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rgbClr val="7030A0"/>
                </a:solidFill>
              </a:rPr>
              <a:t>Установите по толковому словарю омонимичные значения слов</a:t>
            </a:r>
            <a:r>
              <a:rPr lang="ru-RU" sz="2400" b="1" dirty="0" smtClean="0">
                <a:solidFill>
                  <a:srgbClr val="7030A0"/>
                </a:solidFill>
              </a:rPr>
              <a:t>: 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/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побег, полка, проводник, сплав, стойка, такт.</a:t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/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Составьте с этими словами пары предложений</a:t>
            </a:r>
            <a:endParaRPr lang="ru-RU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477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355600"/>
            <a:ext cx="10072688" cy="5638799"/>
          </a:xfrm>
        </p:spPr>
        <p:txBody>
          <a:bodyPr/>
          <a:lstStyle/>
          <a:p>
            <a:r>
              <a:rPr lang="ru-RU" sz="2800" b="1" u="sng" dirty="0" smtClean="0">
                <a:solidFill>
                  <a:srgbClr val="7030A0"/>
                </a:solidFill>
              </a:rPr>
              <a:t>Образуйте словосочетания с родственными словами от омонимичных корней</a:t>
            </a:r>
            <a:r>
              <a:rPr lang="ru-RU" sz="2800" dirty="0" smtClean="0">
                <a:solidFill>
                  <a:srgbClr val="7030A0"/>
                </a:solidFill>
              </a:rPr>
              <a:t>: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/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гор</a:t>
            </a:r>
            <a:r>
              <a:rPr lang="ru-RU" b="1" dirty="0" smtClean="0">
                <a:solidFill>
                  <a:srgbClr val="002060"/>
                </a:solidFill>
              </a:rPr>
              <a:t>(а) </a:t>
            </a:r>
            <a:r>
              <a:rPr lang="ru-RU" sz="2400" b="1" dirty="0" smtClean="0">
                <a:solidFill>
                  <a:srgbClr val="002060"/>
                </a:solidFill>
              </a:rPr>
              <a:t>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гор</a:t>
            </a:r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 err="1" smtClean="0">
                <a:solidFill>
                  <a:srgbClr val="002060"/>
                </a:solidFill>
              </a:rPr>
              <a:t>еть</a:t>
            </a:r>
            <a:r>
              <a:rPr lang="ru-RU" b="1" dirty="0" smtClean="0">
                <a:solidFill>
                  <a:srgbClr val="002060"/>
                </a:solidFill>
              </a:rPr>
              <a:t>) </a:t>
            </a:r>
            <a:r>
              <a:rPr lang="ru-RU" sz="2000" b="1" i="1" dirty="0" smtClean="0">
                <a:solidFill>
                  <a:schemeClr val="bg1"/>
                </a:solidFill>
              </a:rPr>
              <a:t>(горный хребет- пригорел на плите) </a:t>
            </a:r>
            <a:br>
              <a:rPr lang="ru-RU" sz="2000" b="1" i="1" dirty="0" smtClean="0">
                <a:solidFill>
                  <a:schemeClr val="bg1"/>
                </a:solidFill>
              </a:rPr>
            </a:br>
            <a:r>
              <a:rPr lang="ru-RU" sz="2000" b="1" i="1" dirty="0" smtClean="0">
                <a:solidFill>
                  <a:schemeClr val="bg1"/>
                </a:solidFill>
              </a:rPr>
              <a:t/>
            </a:r>
            <a:br>
              <a:rPr lang="ru-RU" sz="2000" b="1" i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вод</a:t>
            </a:r>
            <a:r>
              <a:rPr lang="ru-RU" b="1" dirty="0" smtClean="0">
                <a:solidFill>
                  <a:srgbClr val="002060"/>
                </a:solidFill>
              </a:rPr>
              <a:t>(а) </a:t>
            </a:r>
            <a:r>
              <a:rPr lang="ru-RU" sz="2400" b="1" dirty="0" smtClean="0">
                <a:solidFill>
                  <a:srgbClr val="002060"/>
                </a:solidFill>
              </a:rPr>
              <a:t>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вод</a:t>
            </a:r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 err="1" smtClean="0">
                <a:solidFill>
                  <a:srgbClr val="002060"/>
                </a:solidFill>
              </a:rPr>
              <a:t>ить</a:t>
            </a:r>
            <a:r>
              <a:rPr lang="ru-RU" b="1" dirty="0" smtClean="0">
                <a:solidFill>
                  <a:srgbClr val="002060"/>
                </a:solidFill>
              </a:rPr>
              <a:t>)  </a:t>
            </a:r>
            <a:r>
              <a:rPr lang="ru-RU" sz="2000" b="1" i="1" dirty="0" smtClean="0">
                <a:solidFill>
                  <a:schemeClr val="bg1"/>
                </a:solidFill>
              </a:rPr>
              <a:t>(водный поток- уводит прочь)</a:t>
            </a:r>
            <a:br>
              <a:rPr lang="ru-RU" sz="2000" b="1" i="1" dirty="0" smtClean="0">
                <a:solidFill>
                  <a:schemeClr val="bg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плав</a:t>
            </a:r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 err="1" smtClean="0">
                <a:solidFill>
                  <a:srgbClr val="002060"/>
                </a:solidFill>
              </a:rPr>
              <a:t>ать</a:t>
            </a:r>
            <a:r>
              <a:rPr lang="ru-RU" b="1" dirty="0" smtClean="0">
                <a:solidFill>
                  <a:srgbClr val="002060"/>
                </a:solidFill>
              </a:rPr>
              <a:t>) </a:t>
            </a:r>
            <a:r>
              <a:rPr lang="ru-RU" sz="2400" b="1" dirty="0" smtClean="0">
                <a:solidFill>
                  <a:srgbClr val="002060"/>
                </a:solidFill>
              </a:rPr>
              <a:t>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плав</a:t>
            </a:r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 err="1" smtClean="0">
                <a:solidFill>
                  <a:srgbClr val="002060"/>
                </a:solidFill>
              </a:rPr>
              <a:t>ить</a:t>
            </a:r>
            <a:r>
              <a:rPr lang="ru-RU" b="1" i="1" dirty="0" smtClean="0">
                <a:solidFill>
                  <a:srgbClr val="002060"/>
                </a:solidFill>
              </a:rPr>
              <a:t>) </a:t>
            </a:r>
            <a:r>
              <a:rPr lang="ru-RU" sz="2000" b="1" i="1" dirty="0" smtClean="0">
                <a:solidFill>
                  <a:schemeClr val="bg1"/>
                </a:solidFill>
              </a:rPr>
              <a:t>(плавать в реке – плавить железо)</a:t>
            </a:r>
            <a:endParaRPr lang="ru-RU" sz="20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579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96900"/>
            <a:ext cx="10682288" cy="5397499"/>
          </a:xfrm>
        </p:spPr>
        <p:txBody>
          <a:bodyPr>
            <a:normAutofit/>
          </a:bodyPr>
          <a:lstStyle/>
          <a:p>
            <a:r>
              <a:rPr lang="ru-RU" sz="2800" b="1" u="sng" dirty="0" smtClean="0">
                <a:solidFill>
                  <a:srgbClr val="7030A0"/>
                </a:solidFill>
              </a:rPr>
              <a:t>Источники</a:t>
            </a:r>
            <a:br>
              <a:rPr lang="ru-RU" sz="2800" b="1" u="sng" dirty="0" smtClean="0">
                <a:solidFill>
                  <a:srgbClr val="7030A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Т.А.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Ладыженская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М.Т. Баранов, Л.А.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Тростенцова.Русский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язык. 5 класс. Учебник для общеобразовательных организаций. В 2 ч. М.: Просвещение, 2017</a:t>
            </a:r>
            <a:b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А.Т.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Арсирий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Г.М. Дмитриева. Материалы по занимательной грамматике русского языка. Часть первая. М.: Государственное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учебно-педагогическое издательство министерства просвещения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РСФСР, 1963</a:t>
            </a:r>
            <a:b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/>
            </a:r>
            <a:br>
              <a:rPr lang="ru-RU" sz="22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С.И. Ожегов. Толковый словарь русского языка. М.: Мир и образование, 2012</a:t>
            </a:r>
            <a:b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/>
            </a:r>
            <a:br>
              <a:rPr lang="ru-RU" sz="2200" b="1" dirty="0" smtClean="0">
                <a:solidFill>
                  <a:schemeClr val="bg1"/>
                </a:solidFill>
              </a:rPr>
            </a:br>
            <a:endParaRPr lang="ru-RU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752694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95</TotalTime>
  <Words>79</Words>
  <Application>Microsoft Office PowerPoint</Application>
  <PresentationFormat>Широкоэкранный</PresentationFormat>
  <Paragraphs>12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Century Gothic</vt:lpstr>
      <vt:lpstr>Times New Roman</vt:lpstr>
      <vt:lpstr>Wingdings 3</vt:lpstr>
      <vt:lpstr>Сектор</vt:lpstr>
      <vt:lpstr>     Омонимы      5 класс</vt:lpstr>
      <vt:lpstr>Омонимы- слова одной и той же части речи, одинаковые по звучанию и написанию, но совершенно разные по лексическому значению  КЛЮЧ -ключ (родник)  - ключ (в двери) - ключ (музыкальный знак)  - ключ (гаечный ключ)</vt:lpstr>
      <vt:lpstr>                 Игра «Уточни одним словом»  Записать данные омонимы парами и дописать к каждому из них по одному слову (любой части речи) так, чтобы уточнить его значение:  мир, свет, пол, мех, рубка, ласка, топить, разбить   (весь мир- прочный мир, целый свет-яркий свет, паркетный пол- мужской пол, лисий мех- кузнечный мех, рубка леса- корабельная рубка, ласка матери- проворная ласка, топить печь- топить в воде, разбить врага- разбить парк) </vt:lpstr>
      <vt:lpstr>Загадки (с отгадками- омонимами)  сейчас я, правда, устарела, А прежде было много дела,- как выйду на зелёный луг, Так забываю про досуг (коса)  Любая мода не вечна, Не изменяюсь я одна, И девочки всегда и всюду Меня носить, конечно, будут (коса)  </vt:lpstr>
      <vt:lpstr>Загадки (продолжение)  Ходили некогда   со мною охотиться и воевать, Теперь же лишь глагол стрелять напомнит обо мне порою родством с моей сестрой- стрелою (лук)   Считаюсь поваром по праву ф к пище важною приправой, меня он «предаёт ножу», его до слёз я довожу. (лук)</vt:lpstr>
      <vt:lpstr>Загадки «Омонимы и география»  1.Какое государство можно носить на голове? (Панама)  2.Какой город летает? (Орёл)  3.Какую реку нельзя срезать ножом? (Прут)</vt:lpstr>
      <vt:lpstr>Установите по толковому словарю омонимичные значения слов:    побег, полка, проводник, сплав, стойка, такт.  Составьте с этими словами пары предложений</vt:lpstr>
      <vt:lpstr>Образуйте словосочетания с родственными словами от омонимичных корней:  гор(а) и гор(еть) (горный хребет- пригорел на плите)   вод(а) и вод(ить)  (водный поток- уводит прочь)  плав(ать) и плав(ить) (плавать в реке – плавить железо)</vt:lpstr>
      <vt:lpstr>Источники  Т.А. Ладыженская, М.Т. Баранов, Л.А. Тростенцова.Русский язык. 5 класс. Учебник для общеобразовательных организаций. В 2 ч. М.: Просвещение, 2017  А.Т. Арсирий, Г.М. Дмитриева. Материалы по занимательной грамматике русского языка. Часть первая. М.: Государственное учебно-педагогическое издательство министерства просвещения РСФСР, 1963  С.И. Ожегов. Толковый словарь русского языка. М.: Мир и образование, 2012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Омонимы      5 класс</dc:title>
  <dc:creator>111</dc:creator>
  <cp:lastModifiedBy>111</cp:lastModifiedBy>
  <cp:revision>13</cp:revision>
  <dcterms:created xsi:type="dcterms:W3CDTF">2022-01-02T06:47:44Z</dcterms:created>
  <dcterms:modified xsi:type="dcterms:W3CDTF">2022-01-02T09:36:28Z</dcterms:modified>
</cp:coreProperties>
</file>