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2" r:id="rId9"/>
    <p:sldId id="263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50CE8-E954-4624-982A-A7A062F41A80}" type="datetimeFigureOut">
              <a:rPr lang="ru-RU" smtClean="0"/>
              <a:t>02.01.2022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BABB2-8758-43F7-A577-585BDC70F7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8288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50CE8-E954-4624-982A-A7A062F41A80}" type="datetimeFigureOut">
              <a:rPr lang="ru-RU" smtClean="0"/>
              <a:t>02.01.2022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BABB2-8758-43F7-A577-585BDC70F7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4168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50CE8-E954-4624-982A-A7A062F41A80}" type="datetimeFigureOut">
              <a:rPr lang="ru-RU" smtClean="0"/>
              <a:t>02.01.2022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BABB2-8758-43F7-A577-585BDC70F7A6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989233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50CE8-E954-4624-982A-A7A062F41A80}" type="datetimeFigureOut">
              <a:rPr lang="ru-RU" smtClean="0"/>
              <a:t>02.01.2022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BABB2-8758-43F7-A577-585BDC70F7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87739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50CE8-E954-4624-982A-A7A062F41A80}" type="datetimeFigureOut">
              <a:rPr lang="ru-RU" smtClean="0"/>
              <a:t>02.01.2022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BABB2-8758-43F7-A577-585BDC70F7A6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6682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50CE8-E954-4624-982A-A7A062F41A80}" type="datetimeFigureOut">
              <a:rPr lang="ru-RU" smtClean="0"/>
              <a:t>02.01.2022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BABB2-8758-43F7-A577-585BDC70F7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65265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50CE8-E954-4624-982A-A7A062F41A80}" type="datetimeFigureOut">
              <a:rPr lang="ru-RU" smtClean="0"/>
              <a:t>02.01.2022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BABB2-8758-43F7-A577-585BDC70F7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41658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50CE8-E954-4624-982A-A7A062F41A80}" type="datetimeFigureOut">
              <a:rPr lang="ru-RU" smtClean="0"/>
              <a:t>02.01.2022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BABB2-8758-43F7-A577-585BDC70F7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9821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50CE8-E954-4624-982A-A7A062F41A80}" type="datetimeFigureOut">
              <a:rPr lang="ru-RU" smtClean="0"/>
              <a:t>02.01.2022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BABB2-8758-43F7-A577-585BDC70F7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8544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50CE8-E954-4624-982A-A7A062F41A80}" type="datetimeFigureOut">
              <a:rPr lang="ru-RU" smtClean="0"/>
              <a:t>02.01.2022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BABB2-8758-43F7-A577-585BDC70F7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5337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50CE8-E954-4624-982A-A7A062F41A80}" type="datetimeFigureOut">
              <a:rPr lang="ru-RU" smtClean="0"/>
              <a:t>02.01.2022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BABB2-8758-43F7-A577-585BDC70F7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9715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50CE8-E954-4624-982A-A7A062F41A80}" type="datetimeFigureOut">
              <a:rPr lang="ru-RU" smtClean="0"/>
              <a:t>02.01.2022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BABB2-8758-43F7-A577-585BDC70F7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8818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50CE8-E954-4624-982A-A7A062F41A80}" type="datetimeFigureOut">
              <a:rPr lang="ru-RU" smtClean="0"/>
              <a:t>02.01.2022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BABB2-8758-43F7-A577-585BDC70F7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5300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50CE8-E954-4624-982A-A7A062F41A80}" type="datetimeFigureOut">
              <a:rPr lang="ru-RU" smtClean="0"/>
              <a:t>02.01.2022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BABB2-8758-43F7-A577-585BDC70F7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8579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50CE8-E954-4624-982A-A7A062F41A80}" type="datetimeFigureOut">
              <a:rPr lang="ru-RU" smtClean="0"/>
              <a:t>02.01.2022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BABB2-8758-43F7-A577-585BDC70F7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3278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50CE8-E954-4624-982A-A7A062F41A80}" type="datetimeFigureOut">
              <a:rPr lang="ru-RU" smtClean="0"/>
              <a:t>02.01.2022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BABB2-8758-43F7-A577-585BDC70F7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008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F50CE8-E954-4624-982A-A7A062F41A80}" type="datetimeFigureOut">
              <a:rPr lang="ru-RU" smtClean="0"/>
              <a:t>02.01.2022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65BABB2-8758-43F7-A577-585BDC70F7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4192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  <p:sldLayoutId id="2147483731" r:id="rId12"/>
    <p:sldLayoutId id="2147483732" r:id="rId13"/>
    <p:sldLayoutId id="2147483733" r:id="rId14"/>
    <p:sldLayoutId id="2147483734" r:id="rId15"/>
    <p:sldLayoutId id="214748373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420470" y="802299"/>
            <a:ext cx="7229139" cy="1381504"/>
          </a:xfrm>
        </p:spPr>
        <p:txBody>
          <a:bodyPr/>
          <a:lstStyle/>
          <a:p>
            <a:pPr algn="ctr"/>
            <a:r>
              <a:rPr lang="ru-RU" sz="4400" b="1" dirty="0" smtClean="0">
                <a:solidFill>
                  <a:schemeClr val="accent5">
                    <a:lumMod val="75000"/>
                  </a:schemeClr>
                </a:solidFill>
              </a:rPr>
              <a:t>Разделительные </a:t>
            </a:r>
            <a:r>
              <a:rPr lang="ru-RU" sz="7200" b="1" i="1" dirty="0" smtClean="0">
                <a:solidFill>
                  <a:schemeClr val="accent5">
                    <a:lumMod val="75000"/>
                  </a:schemeClr>
                </a:solidFill>
              </a:rPr>
              <a:t>ъ</a:t>
            </a:r>
            <a:r>
              <a:rPr lang="ru-RU" sz="4400" b="1" dirty="0" smtClean="0">
                <a:solidFill>
                  <a:schemeClr val="accent5">
                    <a:lumMod val="75000"/>
                  </a:schemeClr>
                </a:solidFill>
              </a:rPr>
              <a:t> и </a:t>
            </a:r>
            <a:r>
              <a:rPr lang="ru-RU" sz="7200" b="1" i="1" dirty="0" smtClean="0">
                <a:solidFill>
                  <a:schemeClr val="accent5">
                    <a:lumMod val="75000"/>
                  </a:schemeClr>
                </a:solidFill>
              </a:rPr>
              <a:t>ь</a:t>
            </a:r>
            <a:r>
              <a:rPr lang="ru-RU" sz="5400" b="1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ru-RU" sz="5400" b="1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sz="3200" b="1" dirty="0" smtClean="0">
                <a:solidFill>
                  <a:srgbClr val="002060"/>
                </a:solidFill>
              </a:rPr>
              <a:t>5 класс</a:t>
            </a:r>
            <a:endParaRPr lang="ru-RU" sz="3200" b="1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17780" y="2796988"/>
            <a:ext cx="8637072" cy="1711837"/>
          </a:xfrm>
        </p:spPr>
        <p:txBody>
          <a:bodyPr>
            <a:normAutofit/>
          </a:bodyPr>
          <a:lstStyle/>
          <a:p>
            <a:pPr algn="ctr"/>
            <a:r>
              <a:rPr lang="ru-RU" b="1" i="1" u="sng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Островская Елена Петровна</a:t>
            </a:r>
            <a:r>
              <a:rPr lang="ru-RU" b="1" i="1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/>
            <a:r>
              <a:rPr lang="ru-RU" b="1" i="1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 уч</a:t>
            </a:r>
            <a:r>
              <a:rPr lang="ru-RU" i="1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b="1" i="1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тель русского языка и литературы,                                                        </a:t>
            </a:r>
          </a:p>
          <a:p>
            <a:pPr algn="ctr"/>
            <a:r>
              <a:rPr lang="ru-RU" b="1" i="1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МКОУ </a:t>
            </a:r>
            <a:r>
              <a:rPr lang="ru-RU" b="1" i="1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Орловская СОШ </a:t>
            </a:r>
            <a:r>
              <a:rPr lang="ru-RU" b="1" i="1" dirty="0" err="1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им.И.Ф.Жужукина</a:t>
            </a:r>
            <a:endParaRPr lang="ru-RU" b="1" i="1" dirty="0">
              <a:solidFill>
                <a:schemeClr val="tx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9555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005892"/>
          </a:xfrm>
        </p:spPr>
        <p:txBody>
          <a:bodyPr/>
          <a:lstStyle/>
          <a:p>
            <a:pPr algn="ctr"/>
            <a:r>
              <a:rPr lang="ru-RU" sz="5400" dirty="0" smtClean="0">
                <a:solidFill>
                  <a:srgbClr val="00B0F0"/>
                </a:solidFill>
              </a:rPr>
              <a:t>Пишется</a:t>
            </a:r>
            <a:r>
              <a:rPr lang="ru-RU" dirty="0" smtClean="0"/>
              <a:t> </a:t>
            </a:r>
            <a:r>
              <a:rPr lang="ru-RU" sz="9600" dirty="0" smtClean="0">
                <a:solidFill>
                  <a:schemeClr val="accent5">
                    <a:lumMod val="75000"/>
                  </a:schemeClr>
                </a:solidFill>
              </a:rPr>
              <a:t>ъ</a:t>
            </a:r>
            <a:r>
              <a:rPr lang="ru-RU" sz="6600" dirty="0" smtClean="0"/>
              <a:t/>
            </a:r>
            <a:br>
              <a:rPr lang="ru-RU" sz="6600" dirty="0" smtClean="0"/>
            </a:br>
            <a:r>
              <a:rPr lang="ru-RU" sz="4800" dirty="0" smtClean="0"/>
              <a:t>перед  </a:t>
            </a:r>
            <a:r>
              <a:rPr lang="ru-RU" sz="4800" b="1" u="sng" dirty="0" err="1" smtClean="0">
                <a:solidFill>
                  <a:srgbClr val="7030A0"/>
                </a:solidFill>
              </a:rPr>
              <a:t>е</a:t>
            </a:r>
            <a:r>
              <a:rPr lang="ru-RU" sz="4800" b="1" dirty="0" err="1" smtClean="0">
                <a:solidFill>
                  <a:srgbClr val="7030A0"/>
                </a:solidFill>
              </a:rPr>
              <a:t>,</a:t>
            </a:r>
            <a:r>
              <a:rPr lang="ru-RU" sz="4800" b="1" u="sng" dirty="0" err="1" smtClean="0">
                <a:solidFill>
                  <a:srgbClr val="7030A0"/>
                </a:solidFill>
              </a:rPr>
              <a:t>ё</a:t>
            </a:r>
            <a:r>
              <a:rPr lang="ru-RU" sz="4800" b="1" dirty="0" err="1" smtClean="0">
                <a:solidFill>
                  <a:srgbClr val="7030A0"/>
                </a:solidFill>
              </a:rPr>
              <a:t>,</a:t>
            </a:r>
            <a:r>
              <a:rPr lang="ru-RU" sz="4800" b="1" u="sng" dirty="0" err="1" smtClean="0">
                <a:solidFill>
                  <a:srgbClr val="7030A0"/>
                </a:solidFill>
              </a:rPr>
              <a:t>ю</a:t>
            </a:r>
            <a:r>
              <a:rPr lang="ru-RU" sz="4800" b="1" dirty="0" err="1" smtClean="0">
                <a:solidFill>
                  <a:srgbClr val="7030A0"/>
                </a:solidFill>
              </a:rPr>
              <a:t>,</a:t>
            </a:r>
            <a:r>
              <a:rPr lang="ru-RU" sz="4800" b="1" u="sng" dirty="0" err="1" smtClean="0">
                <a:solidFill>
                  <a:srgbClr val="7030A0"/>
                </a:solidFill>
              </a:rPr>
              <a:t>я</a:t>
            </a:r>
            <a:r>
              <a:rPr lang="ru-RU" sz="4800" dirty="0" smtClean="0"/>
              <a:t> </a:t>
            </a:r>
            <a:br>
              <a:rPr lang="ru-RU" sz="4800" dirty="0" smtClean="0"/>
            </a:br>
            <a:r>
              <a:rPr lang="ru-RU" sz="4400" b="1" dirty="0" smtClean="0">
                <a:solidFill>
                  <a:schemeClr val="accent5">
                    <a:lumMod val="75000"/>
                  </a:schemeClr>
                </a:solidFill>
              </a:rPr>
              <a:t>(</a:t>
            </a: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после </a:t>
            </a:r>
            <a:r>
              <a:rPr lang="ru-RU" b="1" u="sng" dirty="0" smtClean="0">
                <a:solidFill>
                  <a:schemeClr val="accent5">
                    <a:lumMod val="75000"/>
                  </a:schemeClr>
                </a:solidFill>
              </a:rPr>
              <a:t>приставок</a:t>
            </a: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 на согласные):</a:t>
            </a:r>
            <a:b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sz="4400" b="1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ru-RU" sz="4400" b="1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</a:rPr>
              <a:t>с</a:t>
            </a:r>
            <a:r>
              <a:rPr lang="ru-RU" sz="3200" b="1" u="sng" dirty="0" smtClean="0">
                <a:solidFill>
                  <a:srgbClr val="00B0F0"/>
                </a:solidFill>
              </a:rPr>
              <a:t>ъ</a:t>
            </a:r>
            <a:r>
              <a:rPr lang="ru-RU" sz="3200" b="1" dirty="0" smtClean="0">
                <a:solidFill>
                  <a:srgbClr val="7030A0"/>
                </a:solidFill>
              </a:rPr>
              <a:t>ё</a:t>
            </a:r>
            <a:r>
              <a:rPr lang="ru-RU" sz="3200" b="1" dirty="0" smtClean="0">
                <a:solidFill>
                  <a:srgbClr val="00B0F0"/>
                </a:solidFill>
              </a:rPr>
              <a:t>мка, </a:t>
            </a:r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</a:rPr>
              <a:t>об</a:t>
            </a:r>
            <a:r>
              <a:rPr lang="ru-RU" sz="3200" b="1" u="sng" dirty="0" smtClean="0">
                <a:solidFill>
                  <a:srgbClr val="00B0F0"/>
                </a:solidFill>
              </a:rPr>
              <a:t>ъ</a:t>
            </a:r>
            <a:r>
              <a:rPr lang="ru-RU" sz="3200" b="1" dirty="0" smtClean="0">
                <a:solidFill>
                  <a:srgbClr val="7030A0"/>
                </a:solidFill>
              </a:rPr>
              <a:t>я</a:t>
            </a:r>
            <a:r>
              <a:rPr lang="ru-RU" sz="3200" b="1" dirty="0" smtClean="0">
                <a:solidFill>
                  <a:srgbClr val="00B0F0"/>
                </a:solidFill>
              </a:rPr>
              <a:t>снить, </a:t>
            </a:r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</a:rPr>
              <a:t>раз</a:t>
            </a:r>
            <a:r>
              <a:rPr lang="ru-RU" sz="3200" b="1" u="sng" dirty="0" smtClean="0">
                <a:solidFill>
                  <a:srgbClr val="00B0F0"/>
                </a:solidFill>
              </a:rPr>
              <a:t>ъ</a:t>
            </a:r>
            <a:r>
              <a:rPr lang="ru-RU" sz="3200" b="1" dirty="0" smtClean="0">
                <a:solidFill>
                  <a:srgbClr val="7030A0"/>
                </a:solidFill>
              </a:rPr>
              <a:t>е</a:t>
            </a:r>
            <a:r>
              <a:rPr lang="ru-RU" sz="3200" b="1" dirty="0" smtClean="0">
                <a:solidFill>
                  <a:srgbClr val="00B0F0"/>
                </a:solidFill>
              </a:rPr>
              <a:t>динить</a:t>
            </a:r>
            <a:endParaRPr lang="ru-RU" sz="32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70345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452179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000" dirty="0">
                <a:solidFill>
                  <a:srgbClr val="00B0F0"/>
                </a:solidFill>
              </a:rPr>
              <a:t>Пишется</a:t>
            </a:r>
            <a:r>
              <a:rPr lang="ru-RU" sz="9600" dirty="0">
                <a:solidFill>
                  <a:srgbClr val="00B0F0"/>
                </a:solidFill>
              </a:rPr>
              <a:t> </a:t>
            </a:r>
            <a:r>
              <a:rPr lang="ru-RU" sz="9600" dirty="0" smtClean="0">
                <a:solidFill>
                  <a:schemeClr val="accent5">
                    <a:lumMod val="75000"/>
                  </a:schemeClr>
                </a:solidFill>
              </a:rPr>
              <a:t>Ь</a:t>
            </a:r>
            <a:br>
              <a:rPr lang="ru-RU" sz="9600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sz="4000" b="1" dirty="0" smtClean="0">
                <a:solidFill>
                  <a:schemeClr val="accent5">
                    <a:lumMod val="75000"/>
                  </a:schemeClr>
                </a:solidFill>
              </a:rPr>
              <a:t>в остальных случаях</a:t>
            </a:r>
            <a:br>
              <a:rPr lang="ru-RU" sz="4000" b="1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sz="4900" b="1" dirty="0"/>
              <a:t>перед</a:t>
            </a:r>
            <a:r>
              <a:rPr lang="ru-RU" sz="4900" dirty="0"/>
              <a:t>  </a:t>
            </a:r>
            <a:r>
              <a:rPr lang="ru-RU" sz="7300" b="1" u="sng" dirty="0" err="1" smtClean="0">
                <a:solidFill>
                  <a:srgbClr val="7030A0"/>
                </a:solidFill>
              </a:rPr>
              <a:t>е</a:t>
            </a:r>
            <a:r>
              <a:rPr lang="ru-RU" sz="7300" b="1" dirty="0" err="1" smtClean="0">
                <a:solidFill>
                  <a:srgbClr val="7030A0"/>
                </a:solidFill>
              </a:rPr>
              <a:t>,</a:t>
            </a:r>
            <a:r>
              <a:rPr lang="ru-RU" sz="7300" b="1" u="sng" dirty="0" err="1" smtClean="0">
                <a:solidFill>
                  <a:srgbClr val="7030A0"/>
                </a:solidFill>
              </a:rPr>
              <a:t>ё</a:t>
            </a:r>
            <a:r>
              <a:rPr lang="ru-RU" sz="7300" b="1" dirty="0" err="1" smtClean="0">
                <a:solidFill>
                  <a:srgbClr val="7030A0"/>
                </a:solidFill>
              </a:rPr>
              <a:t>,</a:t>
            </a:r>
            <a:r>
              <a:rPr lang="ru-RU" sz="7300" b="1" u="sng" dirty="0" err="1" smtClean="0">
                <a:solidFill>
                  <a:srgbClr val="7030A0"/>
                </a:solidFill>
              </a:rPr>
              <a:t>ю</a:t>
            </a:r>
            <a:r>
              <a:rPr lang="ru-RU" sz="7300" b="1" dirty="0" err="1" smtClean="0">
                <a:solidFill>
                  <a:srgbClr val="7030A0"/>
                </a:solidFill>
              </a:rPr>
              <a:t>,</a:t>
            </a:r>
            <a:r>
              <a:rPr lang="ru-RU" sz="7300" b="1" u="sng" dirty="0" err="1" smtClean="0">
                <a:solidFill>
                  <a:srgbClr val="7030A0"/>
                </a:solidFill>
              </a:rPr>
              <a:t>я</a:t>
            </a:r>
            <a:r>
              <a:rPr lang="ru-RU" sz="4900" b="1" dirty="0" smtClean="0">
                <a:solidFill>
                  <a:srgbClr val="7030A0"/>
                </a:solidFill>
              </a:rPr>
              <a:t> и </a:t>
            </a:r>
            <a:r>
              <a:rPr lang="ru-RU" sz="7300" b="1" u="sng" dirty="0" smtClean="0">
                <a:solidFill>
                  <a:srgbClr val="7030A0"/>
                </a:solidFill>
              </a:rPr>
              <a:t>и</a:t>
            </a:r>
            <a:r>
              <a:rPr lang="ru-RU" sz="5300" b="1" dirty="0" smtClean="0">
                <a:solidFill>
                  <a:srgbClr val="7030A0"/>
                </a:solidFill>
              </a:rPr>
              <a:t>:</a:t>
            </a:r>
            <a:br>
              <a:rPr lang="ru-RU" sz="5300" b="1" dirty="0" smtClean="0">
                <a:solidFill>
                  <a:srgbClr val="7030A0"/>
                </a:solidFill>
              </a:rPr>
            </a:br>
            <a:r>
              <a:rPr lang="ru-RU" sz="5300" b="1" dirty="0" smtClean="0">
                <a:solidFill>
                  <a:srgbClr val="7030A0"/>
                </a:solidFill>
              </a:rPr>
              <a:t/>
            </a:r>
            <a:br>
              <a:rPr lang="ru-RU" sz="5300" b="1" dirty="0" smtClean="0">
                <a:solidFill>
                  <a:srgbClr val="7030A0"/>
                </a:solidFill>
              </a:rPr>
            </a:br>
            <a:r>
              <a:rPr lang="ru-RU" b="1" dirty="0" smtClean="0">
                <a:solidFill>
                  <a:srgbClr val="00B0F0"/>
                </a:solidFill>
              </a:rPr>
              <a:t>п</a:t>
            </a:r>
            <a:r>
              <a:rPr lang="ru-RU" b="1" u="sng" dirty="0" smtClean="0">
                <a:solidFill>
                  <a:srgbClr val="00B0F0"/>
                </a:solidFill>
              </a:rPr>
              <a:t>ь</a:t>
            </a:r>
            <a:r>
              <a:rPr lang="ru-RU" b="1" dirty="0" smtClean="0">
                <a:solidFill>
                  <a:srgbClr val="7030A0"/>
                </a:solidFill>
              </a:rPr>
              <a:t>е</a:t>
            </a:r>
            <a:r>
              <a:rPr lang="ru-RU" b="1" dirty="0" smtClean="0">
                <a:solidFill>
                  <a:srgbClr val="00B0F0"/>
                </a:solidFill>
              </a:rPr>
              <a:t>са, друз</a:t>
            </a:r>
            <a:r>
              <a:rPr lang="ru-RU" b="1" u="sng" dirty="0" smtClean="0">
                <a:solidFill>
                  <a:srgbClr val="00B0F0"/>
                </a:solidFill>
              </a:rPr>
              <a:t>ь</a:t>
            </a:r>
            <a:r>
              <a:rPr lang="ru-RU" b="1" dirty="0" smtClean="0">
                <a:solidFill>
                  <a:srgbClr val="7030A0"/>
                </a:solidFill>
              </a:rPr>
              <a:t>я</a:t>
            </a:r>
            <a:r>
              <a:rPr lang="ru-RU" b="1" dirty="0" smtClean="0">
                <a:solidFill>
                  <a:srgbClr val="00B0F0"/>
                </a:solidFill>
              </a:rPr>
              <a:t>, солов</a:t>
            </a:r>
            <a:r>
              <a:rPr lang="ru-RU" b="1" u="sng" dirty="0" smtClean="0">
                <a:solidFill>
                  <a:srgbClr val="00B0F0"/>
                </a:solidFill>
              </a:rPr>
              <a:t>ь</a:t>
            </a:r>
            <a:r>
              <a:rPr lang="ru-RU" b="1" dirty="0" smtClean="0">
                <a:solidFill>
                  <a:srgbClr val="7030A0"/>
                </a:solidFill>
              </a:rPr>
              <a:t>и</a:t>
            </a:r>
            <a:r>
              <a:rPr lang="ru-RU" sz="7300" b="1" dirty="0" smtClean="0">
                <a:solidFill>
                  <a:srgbClr val="7030A0"/>
                </a:solidFill>
              </a:rPr>
              <a:t/>
            </a:r>
            <a:br>
              <a:rPr lang="ru-RU" sz="7300" b="1" dirty="0" smtClean="0">
                <a:solidFill>
                  <a:srgbClr val="7030A0"/>
                </a:solidFill>
              </a:rPr>
            </a:br>
            <a:r>
              <a:rPr lang="ru-RU" sz="7300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ru-RU" sz="7300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sz="9600" dirty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ru-RU" sz="9600" dirty="0">
                <a:solidFill>
                  <a:schemeClr val="accent5">
                    <a:lumMod val="75000"/>
                  </a:schemeClr>
                </a:solidFill>
              </a:rPr>
            </a:br>
            <a:endParaRPr lang="ru-RU" sz="96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00980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4532555"/>
          </a:xfrm>
        </p:spPr>
        <p:txBody>
          <a:bodyPr/>
          <a:lstStyle/>
          <a:p>
            <a:r>
              <a:rPr lang="ru-RU" b="1" u="sng" dirty="0" smtClean="0">
                <a:solidFill>
                  <a:srgbClr val="7030A0"/>
                </a:solidFill>
              </a:rPr>
              <a:t>Объясните написание слов:</a:t>
            </a:r>
            <a:br>
              <a:rPr lang="ru-RU" b="1" u="sng" dirty="0" smtClean="0">
                <a:solidFill>
                  <a:srgbClr val="7030A0"/>
                </a:solidFill>
              </a:rPr>
            </a:br>
            <a:r>
              <a:rPr lang="ru-RU" b="1" dirty="0" smtClean="0">
                <a:solidFill>
                  <a:srgbClr val="7030A0"/>
                </a:solidFill>
              </a:rPr>
              <a:t/>
            </a:r>
            <a:br>
              <a:rPr lang="ru-RU" b="1" dirty="0" smtClean="0">
                <a:solidFill>
                  <a:srgbClr val="7030A0"/>
                </a:solidFill>
              </a:rPr>
            </a:br>
            <a:r>
              <a:rPr lang="ru-RU" sz="4000" b="1" dirty="0" smtClean="0">
                <a:solidFill>
                  <a:srgbClr val="7030A0"/>
                </a:solidFill>
              </a:rPr>
              <a:t>раз</a:t>
            </a:r>
            <a:r>
              <a:rPr lang="ru-RU" b="1" u="sng" dirty="0" smtClean="0">
                <a:solidFill>
                  <a:schemeClr val="accent5">
                    <a:lumMod val="75000"/>
                  </a:schemeClr>
                </a:solidFill>
              </a:rPr>
              <a:t>ъ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ё</a:t>
            </a: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м, </a:t>
            </a:r>
            <a:r>
              <a:rPr lang="ru-RU" b="1" dirty="0" smtClean="0">
                <a:solidFill>
                  <a:srgbClr val="7030A0"/>
                </a:solidFill>
              </a:rPr>
              <a:t>с</a:t>
            </a:r>
            <a:r>
              <a:rPr lang="ru-RU" b="1" u="sng" dirty="0" smtClean="0">
                <a:solidFill>
                  <a:schemeClr val="accent5">
                    <a:lumMod val="75000"/>
                  </a:schemeClr>
                </a:solidFill>
              </a:rPr>
              <a:t>ъ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е</a:t>
            </a: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зжать, </a:t>
            </a:r>
            <a:r>
              <a:rPr lang="ru-RU" b="1" dirty="0" smtClean="0">
                <a:solidFill>
                  <a:srgbClr val="7030A0"/>
                </a:solidFill>
              </a:rPr>
              <a:t>об</a:t>
            </a:r>
            <a:r>
              <a:rPr lang="ru-RU" b="1" u="sng" dirty="0" smtClean="0">
                <a:solidFill>
                  <a:schemeClr val="accent5">
                    <a:lumMod val="75000"/>
                  </a:schemeClr>
                </a:solidFill>
              </a:rPr>
              <a:t>ъ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я</a:t>
            </a: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вление, </a:t>
            </a:r>
            <a:r>
              <a:rPr lang="ru-RU" b="1" dirty="0" smtClean="0">
                <a:solidFill>
                  <a:srgbClr val="7030A0"/>
                </a:solidFill>
              </a:rPr>
              <a:t>в</a:t>
            </a:r>
            <a:r>
              <a:rPr lang="ru-RU" b="1" u="sng" dirty="0" smtClean="0">
                <a:solidFill>
                  <a:schemeClr val="accent5">
                    <a:lumMod val="75000"/>
                  </a:schemeClr>
                </a:solidFill>
              </a:rPr>
              <a:t>ъ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е</a:t>
            </a: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зд,</a:t>
            </a:r>
            <a:b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в</a:t>
            </a:r>
            <a:r>
              <a:rPr lang="ru-RU" b="1" u="sng" dirty="0" smtClean="0">
                <a:solidFill>
                  <a:schemeClr val="accent5">
                    <a:lumMod val="75000"/>
                  </a:schemeClr>
                </a:solidFill>
              </a:rPr>
              <a:t>ь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ю</a:t>
            </a: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га, </a:t>
            </a:r>
            <a:r>
              <a:rPr lang="ru-RU" b="1" dirty="0" err="1" smtClean="0">
                <a:solidFill>
                  <a:schemeClr val="accent5">
                    <a:lumMod val="75000"/>
                  </a:schemeClr>
                </a:solidFill>
              </a:rPr>
              <a:t>сем</a:t>
            </a:r>
            <a:r>
              <a:rPr lang="ru-RU" b="1" u="sng" dirty="0" err="1" smtClean="0">
                <a:solidFill>
                  <a:schemeClr val="accent5">
                    <a:lumMod val="75000"/>
                  </a:schemeClr>
                </a:solidFill>
              </a:rPr>
              <a:t>ь</a:t>
            </a:r>
            <a:r>
              <a:rPr lang="ru-RU" b="1" dirty="0" err="1" smtClean="0">
                <a:solidFill>
                  <a:schemeClr val="accent2">
                    <a:lumMod val="75000"/>
                  </a:schemeClr>
                </a:solidFill>
              </a:rPr>
              <a:t>я</a:t>
            </a:r>
            <a:r>
              <a:rPr lang="ru-RU" b="1" dirty="0" err="1" smtClean="0">
                <a:solidFill>
                  <a:schemeClr val="accent5">
                    <a:lumMod val="75000"/>
                  </a:schemeClr>
                </a:solidFill>
              </a:rPr>
              <a:t>,кар</a:t>
            </a:r>
            <a:r>
              <a:rPr lang="ru-RU" b="1" u="sng" dirty="0" err="1" smtClean="0">
                <a:solidFill>
                  <a:schemeClr val="accent5">
                    <a:lumMod val="75000"/>
                  </a:schemeClr>
                </a:solidFill>
              </a:rPr>
              <a:t>ь</a:t>
            </a:r>
            <a:r>
              <a:rPr lang="ru-RU" b="1" dirty="0" err="1" smtClean="0">
                <a:solidFill>
                  <a:schemeClr val="accent2">
                    <a:lumMod val="75000"/>
                  </a:schemeClr>
                </a:solidFill>
              </a:rPr>
              <a:t>е</a:t>
            </a:r>
            <a:r>
              <a:rPr lang="ru-RU" b="1" dirty="0" err="1" smtClean="0">
                <a:solidFill>
                  <a:schemeClr val="accent5">
                    <a:lumMod val="75000"/>
                  </a:schemeClr>
                </a:solidFill>
              </a:rPr>
              <a:t>р,сер</a:t>
            </a:r>
            <a:r>
              <a:rPr lang="ru-RU" b="1" u="sng" dirty="0" err="1" smtClean="0">
                <a:solidFill>
                  <a:schemeClr val="accent5">
                    <a:lumMod val="75000"/>
                  </a:schemeClr>
                </a:solidFill>
              </a:rPr>
              <a:t>ь</a:t>
            </a:r>
            <a:r>
              <a:rPr lang="ru-RU" b="1" dirty="0" err="1" smtClean="0">
                <a:solidFill>
                  <a:schemeClr val="accent2">
                    <a:lumMod val="75000"/>
                  </a:schemeClr>
                </a:solidFill>
              </a:rPr>
              <a:t>ё</a:t>
            </a:r>
            <a:r>
              <a:rPr lang="ru-RU" b="1" dirty="0" err="1" smtClean="0">
                <a:solidFill>
                  <a:schemeClr val="accent5">
                    <a:lumMod val="75000"/>
                  </a:schemeClr>
                </a:solidFill>
              </a:rPr>
              <a:t>зный</a:t>
            </a:r>
            <a:endParaRPr lang="ru-RU" b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87665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4952104"/>
          </a:xfrm>
        </p:spPr>
        <p:txBody>
          <a:bodyPr/>
          <a:lstStyle/>
          <a:p>
            <a:r>
              <a:rPr lang="ru-RU" b="1" u="sng" dirty="0" smtClean="0">
                <a:solidFill>
                  <a:srgbClr val="002060"/>
                </a:solidFill>
              </a:rPr>
              <a:t>Игра «Образуй слово</a:t>
            </a:r>
            <a:r>
              <a:rPr lang="ru-RU" b="1" dirty="0" smtClean="0">
                <a:solidFill>
                  <a:srgbClr val="002060"/>
                </a:solidFill>
              </a:rPr>
              <a:t>»</a:t>
            </a:r>
            <a:br>
              <a:rPr lang="ru-RU" b="1" dirty="0" smtClean="0">
                <a:solidFill>
                  <a:srgbClr val="002060"/>
                </a:solidFill>
              </a:rPr>
            </a:br>
            <a:r>
              <a:rPr lang="ru-RU" sz="2800" b="1" dirty="0" smtClean="0">
                <a:solidFill>
                  <a:schemeClr val="accent2"/>
                </a:solidFill>
              </a:rPr>
              <a:t>Измените слово или образуйте новое так, чтобы оно содержало </a:t>
            </a:r>
            <a:r>
              <a:rPr lang="ru-RU" b="1" dirty="0" smtClean="0">
                <a:solidFill>
                  <a:srgbClr val="002060"/>
                </a:solidFill>
              </a:rPr>
              <a:t>–ь-</a:t>
            </a:r>
            <a:r>
              <a:rPr lang="ru-RU" sz="3200" b="1" dirty="0" smtClean="0">
                <a:solidFill>
                  <a:schemeClr val="accent2"/>
                </a:solidFill>
              </a:rPr>
              <a:t>:</a:t>
            </a:r>
            <a:br>
              <a:rPr lang="ru-RU" sz="3200" b="1" dirty="0" smtClean="0">
                <a:solidFill>
                  <a:schemeClr val="accent2"/>
                </a:solidFill>
              </a:rPr>
            </a:br>
            <a:r>
              <a:rPr lang="ru-RU" sz="3200" b="1" dirty="0" smtClean="0">
                <a:solidFill>
                  <a:schemeClr val="accent2"/>
                </a:solidFill>
              </a:rPr>
              <a:t/>
            </a:r>
            <a:br>
              <a:rPr lang="ru-RU" sz="3200" b="1" dirty="0" smtClean="0">
                <a:solidFill>
                  <a:schemeClr val="accent2"/>
                </a:solidFill>
              </a:rPr>
            </a:b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крыло, здоровый, варить, воробей, счастливый, скамейка, судить, под землёй, под полом, раздумывать</a:t>
            </a:r>
            <a:endParaRPr lang="ru-RU" b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25184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5328622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rgbClr val="7030A0"/>
                </a:solidFill>
              </a:rPr>
              <a:t>                  </a:t>
            </a:r>
            <a:r>
              <a:rPr lang="ru-RU" b="1" u="sng" dirty="0" smtClean="0">
                <a:solidFill>
                  <a:srgbClr val="002060"/>
                </a:solidFill>
              </a:rPr>
              <a:t>Игра «Одним словом</a:t>
            </a:r>
            <a:r>
              <a:rPr lang="ru-RU" sz="3200" b="1" dirty="0" smtClean="0">
                <a:solidFill>
                  <a:srgbClr val="002060"/>
                </a:solidFill>
              </a:rPr>
              <a:t>»</a:t>
            </a:r>
            <a:r>
              <a:rPr lang="ru-RU" sz="3200" b="1" dirty="0">
                <a:solidFill>
                  <a:srgbClr val="002060"/>
                </a:solidFill>
              </a:rPr>
              <a:t/>
            </a:r>
            <a:br>
              <a:rPr lang="ru-RU" sz="3200" b="1" dirty="0">
                <a:solidFill>
                  <a:srgbClr val="002060"/>
                </a:solidFill>
              </a:rPr>
            </a:b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Замените определения слов одним словом с   </a:t>
            </a: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–ъ-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:</a:t>
            </a:r>
            <a:b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200" b="1" dirty="0" smtClean="0">
                <a:solidFill>
                  <a:schemeClr val="accent6">
                    <a:lumMod val="75000"/>
                  </a:schemeClr>
                </a:solidFill>
              </a:rPr>
              <a:t>1.Растолковать,сделать понятным </a:t>
            </a:r>
            <a:r>
              <a:rPr lang="ru-RU" sz="2200" b="1" i="1" dirty="0" smtClean="0">
                <a:solidFill>
                  <a:srgbClr val="7030A0"/>
                </a:solidFill>
              </a:rPr>
              <a:t>(раз</a:t>
            </a:r>
            <a:r>
              <a:rPr lang="ru-RU" sz="2200" b="1" i="1" u="sng" dirty="0" smtClean="0">
                <a:solidFill>
                  <a:srgbClr val="7030A0"/>
                </a:solidFill>
              </a:rPr>
              <a:t>ъ</a:t>
            </a:r>
            <a:r>
              <a:rPr lang="ru-RU" sz="2200" b="1" i="1" dirty="0" smtClean="0">
                <a:solidFill>
                  <a:srgbClr val="7030A0"/>
                </a:solidFill>
              </a:rPr>
              <a:t>яснить)</a:t>
            </a:r>
            <a:br>
              <a:rPr lang="ru-RU" sz="2200" b="1" i="1" dirty="0" smtClean="0">
                <a:solidFill>
                  <a:srgbClr val="7030A0"/>
                </a:solidFill>
              </a:rPr>
            </a:br>
            <a:r>
              <a:rPr lang="ru-RU" sz="2200" b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ru-RU" sz="22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ru-RU" sz="2200" b="1" dirty="0" smtClean="0">
                <a:solidFill>
                  <a:schemeClr val="accent6">
                    <a:lumMod val="75000"/>
                  </a:schemeClr>
                </a:solidFill>
              </a:rPr>
              <a:t>2.Недоеденные куски </a:t>
            </a:r>
            <a:r>
              <a:rPr lang="ru-RU" sz="2200" b="1" i="1" dirty="0" smtClean="0">
                <a:solidFill>
                  <a:srgbClr val="7030A0"/>
                </a:solidFill>
              </a:rPr>
              <a:t>(об</a:t>
            </a:r>
            <a:r>
              <a:rPr lang="ru-RU" sz="2200" b="1" i="1" u="sng" dirty="0" smtClean="0">
                <a:solidFill>
                  <a:srgbClr val="7030A0"/>
                </a:solidFill>
              </a:rPr>
              <a:t>ъ</a:t>
            </a:r>
            <a:r>
              <a:rPr lang="ru-RU" sz="2200" b="1" i="1" dirty="0" smtClean="0">
                <a:solidFill>
                  <a:srgbClr val="7030A0"/>
                </a:solidFill>
              </a:rPr>
              <a:t>едки)</a:t>
            </a:r>
            <a:br>
              <a:rPr lang="ru-RU" sz="2200" b="1" i="1" dirty="0" smtClean="0">
                <a:solidFill>
                  <a:srgbClr val="7030A0"/>
                </a:solidFill>
              </a:rPr>
            </a:br>
            <a:r>
              <a:rPr lang="ru-RU" sz="2200" b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ru-RU" sz="22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ru-RU" sz="2200" b="1" dirty="0" smtClean="0">
                <a:solidFill>
                  <a:schemeClr val="accent6">
                    <a:lumMod val="75000"/>
                  </a:schemeClr>
                </a:solidFill>
              </a:rPr>
              <a:t>3.Вход в здание </a:t>
            </a:r>
            <a:r>
              <a:rPr lang="ru-RU" sz="2200" b="1" i="1" dirty="0" smtClean="0">
                <a:solidFill>
                  <a:srgbClr val="7030A0"/>
                </a:solidFill>
              </a:rPr>
              <a:t>(под</a:t>
            </a:r>
            <a:r>
              <a:rPr lang="ru-RU" sz="2200" b="1" i="1" u="sng" dirty="0" smtClean="0">
                <a:solidFill>
                  <a:srgbClr val="7030A0"/>
                </a:solidFill>
              </a:rPr>
              <a:t>ъ</a:t>
            </a:r>
            <a:r>
              <a:rPr lang="ru-RU" sz="2200" b="1" i="1" dirty="0" smtClean="0">
                <a:solidFill>
                  <a:srgbClr val="7030A0"/>
                </a:solidFill>
              </a:rPr>
              <a:t>езд)</a:t>
            </a:r>
            <a:br>
              <a:rPr lang="ru-RU" sz="2200" b="1" i="1" dirty="0" smtClean="0">
                <a:solidFill>
                  <a:srgbClr val="7030A0"/>
                </a:solidFill>
              </a:rPr>
            </a:br>
            <a:r>
              <a:rPr lang="ru-RU" sz="2200" b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ru-RU" sz="22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ru-RU" sz="2200" b="1" dirty="0" smtClean="0">
                <a:solidFill>
                  <a:schemeClr val="accent6">
                    <a:lumMod val="75000"/>
                  </a:schemeClr>
                </a:solidFill>
              </a:rPr>
              <a:t>4.Идущий в пищу, пригодный для еды </a:t>
            </a:r>
            <a:r>
              <a:rPr lang="ru-RU" sz="2200" b="1" i="1" dirty="0" smtClean="0">
                <a:solidFill>
                  <a:srgbClr val="7030A0"/>
                </a:solidFill>
              </a:rPr>
              <a:t>(с</a:t>
            </a:r>
            <a:r>
              <a:rPr lang="ru-RU" sz="2200" b="1" i="1" u="sng" dirty="0" smtClean="0">
                <a:solidFill>
                  <a:srgbClr val="7030A0"/>
                </a:solidFill>
              </a:rPr>
              <a:t>ъ</a:t>
            </a:r>
            <a:r>
              <a:rPr lang="ru-RU" sz="2200" b="1" i="1" dirty="0" smtClean="0">
                <a:solidFill>
                  <a:srgbClr val="7030A0"/>
                </a:solidFill>
              </a:rPr>
              <a:t>едобный)</a:t>
            </a:r>
            <a:br>
              <a:rPr lang="ru-RU" sz="2200" b="1" i="1" dirty="0" smtClean="0">
                <a:solidFill>
                  <a:srgbClr val="7030A0"/>
                </a:solidFill>
              </a:rPr>
            </a:br>
            <a:r>
              <a:rPr lang="ru-RU" sz="2200" b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ru-RU" sz="22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ru-RU" sz="2200" b="1" dirty="0" smtClean="0">
                <a:solidFill>
                  <a:schemeClr val="accent6">
                    <a:lumMod val="75000"/>
                  </a:schemeClr>
                </a:solidFill>
              </a:rPr>
              <a:t>5.Сжаться, скорчиться </a:t>
            </a:r>
            <a:r>
              <a:rPr lang="ru-RU" sz="2200" b="1" i="1" dirty="0" smtClean="0">
                <a:solidFill>
                  <a:srgbClr val="7030A0"/>
                </a:solidFill>
              </a:rPr>
              <a:t>(с</a:t>
            </a:r>
            <a:r>
              <a:rPr lang="ru-RU" sz="2200" b="1" i="1" u="sng" dirty="0" smtClean="0">
                <a:solidFill>
                  <a:srgbClr val="7030A0"/>
                </a:solidFill>
              </a:rPr>
              <a:t>ъ</a:t>
            </a:r>
            <a:r>
              <a:rPr lang="ru-RU" sz="2200" b="1" i="1" dirty="0" smtClean="0">
                <a:solidFill>
                  <a:srgbClr val="7030A0"/>
                </a:solidFill>
              </a:rPr>
              <a:t>ёжиться)</a:t>
            </a:r>
            <a:r>
              <a:rPr lang="ru-RU" sz="2200" b="1" i="1" dirty="0">
                <a:solidFill>
                  <a:srgbClr val="7030A0"/>
                </a:solidFill>
              </a:rPr>
              <a:t/>
            </a:r>
            <a:br>
              <a:rPr lang="ru-RU" sz="2200" b="1" i="1" dirty="0">
                <a:solidFill>
                  <a:srgbClr val="7030A0"/>
                </a:solidFill>
              </a:rPr>
            </a:br>
            <a:r>
              <a:rPr lang="ru-RU" sz="2000" b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ru-RU" sz="2000" b="1" dirty="0" smtClean="0">
                <a:solidFill>
                  <a:schemeClr val="accent6">
                    <a:lumMod val="75000"/>
                  </a:schemeClr>
                </a:solidFill>
              </a:rPr>
            </a:br>
            <a:endParaRPr lang="ru-RU" sz="20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16333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4930588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7030A0"/>
                </a:solidFill>
              </a:rPr>
              <a:t>Составьте предложения из заданных слов, изменяя некоторые слова так, чтобы в них появился </a:t>
            </a:r>
            <a:r>
              <a:rPr lang="ru-RU" sz="2800" b="1" dirty="0" smtClean="0">
                <a:solidFill>
                  <a:srgbClr val="002060"/>
                </a:solidFill>
              </a:rPr>
              <a:t>–ь</a:t>
            </a:r>
            <a:r>
              <a:rPr lang="ru-RU" sz="2800" b="1" dirty="0" smtClean="0">
                <a:solidFill>
                  <a:srgbClr val="7030A0"/>
                </a:solidFill>
              </a:rPr>
              <a:t>-или </a:t>
            </a:r>
            <a:r>
              <a:rPr lang="ru-RU" sz="2800" b="1" dirty="0" smtClean="0">
                <a:solidFill>
                  <a:srgbClr val="002060"/>
                </a:solidFill>
              </a:rPr>
              <a:t>–ъ-</a:t>
            </a:r>
            <a:r>
              <a:rPr lang="ru-RU" b="1" dirty="0" smtClean="0">
                <a:solidFill>
                  <a:srgbClr val="7030A0"/>
                </a:solidFill>
              </a:rPr>
              <a:t>:</a:t>
            </a:r>
            <a:br>
              <a:rPr lang="ru-RU" b="1" dirty="0" smtClean="0">
                <a:solidFill>
                  <a:srgbClr val="7030A0"/>
                </a:solidFill>
              </a:rPr>
            </a:br>
            <a:r>
              <a:rPr lang="ru-RU" sz="3200" b="1" dirty="0" smtClean="0">
                <a:solidFill>
                  <a:schemeClr val="accent4">
                    <a:lumMod val="75000"/>
                  </a:schemeClr>
                </a:solidFill>
              </a:rPr>
              <a:t>1.Вз</a:t>
            </a:r>
            <a:r>
              <a:rPr lang="ru-RU" sz="3200" b="1" dirty="0" smtClean="0">
                <a:solidFill>
                  <a:srgbClr val="7030A0"/>
                </a:solidFill>
              </a:rPr>
              <a:t>ъ</a:t>
            </a:r>
            <a:r>
              <a:rPr lang="ru-RU" sz="3200" b="1" dirty="0" smtClean="0">
                <a:solidFill>
                  <a:schemeClr val="accent4">
                    <a:lumMod val="75000"/>
                  </a:schemeClr>
                </a:solidFill>
              </a:rPr>
              <a:t>ерошенный, дерево, воробей, ветка, на, сидеть.</a:t>
            </a:r>
            <a:br>
              <a:rPr lang="ru-RU" sz="3200" b="1" dirty="0" smtClean="0">
                <a:solidFill>
                  <a:schemeClr val="accent4">
                    <a:lumMod val="75000"/>
                  </a:schemeClr>
                </a:solidFill>
              </a:rPr>
            </a:br>
            <a:r>
              <a:rPr lang="ru-RU" sz="2000" b="1" i="1" dirty="0" smtClean="0">
                <a:solidFill>
                  <a:schemeClr val="tx1"/>
                </a:solidFill>
              </a:rPr>
              <a:t>(Вз</a:t>
            </a:r>
            <a:r>
              <a:rPr lang="ru-RU" sz="2000" b="1" i="1" dirty="0" smtClean="0">
                <a:solidFill>
                  <a:srgbClr val="7030A0"/>
                </a:solidFill>
              </a:rPr>
              <a:t>ъ</a:t>
            </a:r>
            <a:r>
              <a:rPr lang="ru-RU" sz="2000" b="1" i="1" dirty="0" smtClean="0">
                <a:solidFill>
                  <a:schemeClr val="tx1"/>
                </a:solidFill>
              </a:rPr>
              <a:t>ерошенные вороб</a:t>
            </a:r>
            <a:r>
              <a:rPr lang="ru-RU" sz="2000" b="1" i="1" dirty="0" smtClean="0">
                <a:solidFill>
                  <a:srgbClr val="7030A0"/>
                </a:solidFill>
              </a:rPr>
              <a:t>ь</a:t>
            </a:r>
            <a:r>
              <a:rPr lang="ru-RU" sz="2000" b="1" i="1" dirty="0" smtClean="0">
                <a:solidFill>
                  <a:schemeClr val="tx1"/>
                </a:solidFill>
              </a:rPr>
              <a:t>и сидели на ветках дерев</a:t>
            </a:r>
            <a:r>
              <a:rPr lang="ru-RU" sz="2000" b="1" i="1" dirty="0" smtClean="0">
                <a:solidFill>
                  <a:srgbClr val="7030A0"/>
                </a:solidFill>
              </a:rPr>
              <a:t>ь</a:t>
            </a:r>
            <a:r>
              <a:rPr lang="ru-RU" sz="2000" b="1" i="1" dirty="0" smtClean="0">
                <a:solidFill>
                  <a:schemeClr val="tx1"/>
                </a:solidFill>
              </a:rPr>
              <a:t>ев)</a:t>
            </a:r>
            <a:br>
              <a:rPr lang="ru-RU" sz="2000" b="1" i="1" dirty="0" smtClean="0">
                <a:solidFill>
                  <a:schemeClr val="tx1"/>
                </a:solidFill>
              </a:rPr>
            </a:br>
            <a:r>
              <a:rPr lang="ru-RU" sz="3200" b="1" dirty="0" smtClean="0">
                <a:solidFill>
                  <a:schemeClr val="accent4">
                    <a:lumMod val="75000"/>
                  </a:schemeClr>
                </a:solidFill>
              </a:rPr>
              <a:t>2. Друг, ехать, лес, к, собрать, чтобы, грибы, соловей, послушать, с</a:t>
            </a:r>
            <a:r>
              <a:rPr lang="ru-RU" sz="3200" b="1" dirty="0" smtClean="0">
                <a:solidFill>
                  <a:srgbClr val="7030A0"/>
                </a:solidFill>
              </a:rPr>
              <a:t>ъ</a:t>
            </a:r>
            <a:r>
              <a:rPr lang="ru-RU" sz="3200" b="1" dirty="0" smtClean="0">
                <a:solidFill>
                  <a:schemeClr val="accent4">
                    <a:lumMod val="75000"/>
                  </a:schemeClr>
                </a:solidFill>
              </a:rPr>
              <a:t>едобный.</a:t>
            </a:r>
            <a:br>
              <a:rPr lang="ru-RU" sz="3200" b="1" dirty="0" smtClean="0">
                <a:solidFill>
                  <a:schemeClr val="accent4">
                    <a:lumMod val="75000"/>
                  </a:schemeClr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>(</a:t>
            </a:r>
            <a:r>
              <a:rPr lang="ru-RU" sz="2200" b="1" i="1" dirty="0" smtClean="0">
                <a:solidFill>
                  <a:schemeClr val="tx1"/>
                </a:solidFill>
              </a:rPr>
              <a:t>Друз</a:t>
            </a:r>
            <a:r>
              <a:rPr lang="ru-RU" sz="2200" b="1" i="1" dirty="0" smtClean="0">
                <a:solidFill>
                  <a:srgbClr val="7030A0"/>
                </a:solidFill>
              </a:rPr>
              <a:t>ь</a:t>
            </a:r>
            <a:r>
              <a:rPr lang="ru-RU" sz="2200" b="1" i="1" dirty="0" smtClean="0">
                <a:solidFill>
                  <a:schemeClr val="tx1"/>
                </a:solidFill>
              </a:rPr>
              <a:t>я под</a:t>
            </a:r>
            <a:r>
              <a:rPr lang="ru-RU" sz="2200" b="1" i="1" dirty="0" smtClean="0">
                <a:solidFill>
                  <a:srgbClr val="7030A0"/>
                </a:solidFill>
              </a:rPr>
              <a:t>ъ</a:t>
            </a:r>
            <a:r>
              <a:rPr lang="ru-RU" sz="2200" b="1" i="1" dirty="0" smtClean="0">
                <a:solidFill>
                  <a:schemeClr val="tx1"/>
                </a:solidFill>
              </a:rPr>
              <a:t>ехали к лесу, чтобы собрать с</a:t>
            </a:r>
            <a:r>
              <a:rPr lang="ru-RU" sz="2200" b="1" i="1" dirty="0" smtClean="0">
                <a:solidFill>
                  <a:srgbClr val="7030A0"/>
                </a:solidFill>
              </a:rPr>
              <a:t>ъ</a:t>
            </a:r>
            <a:r>
              <a:rPr lang="ru-RU" sz="2200" b="1" i="1" dirty="0" smtClean="0">
                <a:solidFill>
                  <a:schemeClr val="tx1"/>
                </a:solidFill>
              </a:rPr>
              <a:t>едобные грибы и послушать солов</a:t>
            </a:r>
            <a:r>
              <a:rPr lang="ru-RU" sz="2200" b="1" i="1" dirty="0" smtClean="0">
                <a:solidFill>
                  <a:srgbClr val="7030A0"/>
                </a:solidFill>
              </a:rPr>
              <a:t>ь</a:t>
            </a:r>
            <a:r>
              <a:rPr lang="ru-RU" sz="2200" b="1" i="1" dirty="0" smtClean="0">
                <a:solidFill>
                  <a:schemeClr val="tx1"/>
                </a:solidFill>
              </a:rPr>
              <a:t>я)</a:t>
            </a:r>
            <a:br>
              <a:rPr lang="ru-RU" sz="2200" b="1" i="1" dirty="0" smtClean="0">
                <a:solidFill>
                  <a:schemeClr val="tx1"/>
                </a:solidFill>
              </a:rPr>
            </a:br>
            <a:endParaRPr lang="ru-RU" sz="2200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83775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242560"/>
          </a:xfrm>
        </p:spPr>
        <p:txBody>
          <a:bodyPr/>
          <a:lstStyle/>
          <a:p>
            <a:r>
              <a:rPr lang="ru-RU" sz="7200" dirty="0" smtClean="0">
                <a:solidFill>
                  <a:srgbClr val="7030A0"/>
                </a:solidFill>
              </a:rPr>
              <a:t>       -ь-</a:t>
            </a:r>
            <a:r>
              <a:rPr lang="ru-RU" sz="7200" dirty="0" smtClean="0"/>
              <a:t>  </a:t>
            </a:r>
            <a:r>
              <a:rPr lang="ru-RU" dirty="0" smtClean="0"/>
              <a:t>и </a:t>
            </a:r>
            <a:r>
              <a:rPr lang="ru-RU" dirty="0" smtClean="0">
                <a:solidFill>
                  <a:srgbClr val="0070C0"/>
                </a:solidFill>
              </a:rPr>
              <a:t>литература</a:t>
            </a:r>
            <a:br>
              <a:rPr lang="ru-RU" dirty="0" smtClean="0">
                <a:solidFill>
                  <a:srgbClr val="0070C0"/>
                </a:solidFill>
              </a:rPr>
            </a:br>
            <a:r>
              <a:rPr lang="ru-RU" sz="2400" b="1" dirty="0" smtClean="0">
                <a:solidFill>
                  <a:srgbClr val="002060"/>
                </a:solidFill>
              </a:rPr>
              <a:t>1. В каком стихотворении встречаются слова с разделительным ь: лукомор</a:t>
            </a:r>
            <a:r>
              <a:rPr lang="ru-RU" sz="2400" b="1" dirty="0" smtClean="0">
                <a:solidFill>
                  <a:srgbClr val="7030A0"/>
                </a:solidFill>
              </a:rPr>
              <a:t>ь</a:t>
            </a:r>
            <a:r>
              <a:rPr lang="ru-RU" sz="2400" b="1" dirty="0" smtClean="0">
                <a:solidFill>
                  <a:srgbClr val="002060"/>
                </a:solidFill>
              </a:rPr>
              <a:t>е, на кур</a:t>
            </a:r>
            <a:r>
              <a:rPr lang="ru-RU" sz="2400" b="1" dirty="0" smtClean="0">
                <a:solidFill>
                  <a:srgbClr val="7030A0"/>
                </a:solidFill>
              </a:rPr>
              <a:t>ь</a:t>
            </a:r>
            <a:r>
              <a:rPr lang="ru-RU" sz="2400" b="1" dirty="0" smtClean="0">
                <a:solidFill>
                  <a:srgbClr val="002060"/>
                </a:solidFill>
              </a:rPr>
              <a:t>их ножках? </a:t>
            </a:r>
            <a:r>
              <a:rPr lang="ru-RU" sz="1800" i="1" dirty="0" smtClean="0">
                <a:solidFill>
                  <a:schemeClr val="tx1"/>
                </a:solidFill>
              </a:rPr>
              <a:t>(</a:t>
            </a:r>
            <a:r>
              <a:rPr lang="ru-RU" sz="1800" i="1" dirty="0" err="1" smtClean="0">
                <a:solidFill>
                  <a:schemeClr val="tx1"/>
                </a:solidFill>
              </a:rPr>
              <a:t>А.С.Пушкин</a:t>
            </a:r>
            <a:r>
              <a:rPr lang="ru-RU" sz="1800" i="1" dirty="0" smtClean="0">
                <a:solidFill>
                  <a:schemeClr val="tx1"/>
                </a:solidFill>
              </a:rPr>
              <a:t>. «У лукоморья дуб зелёный…» (вступление </a:t>
            </a:r>
            <a:r>
              <a:rPr lang="ru-RU" sz="1800" i="1" dirty="0">
                <a:solidFill>
                  <a:schemeClr val="tx1"/>
                </a:solidFill>
              </a:rPr>
              <a:t>к поэме «Руслан и </a:t>
            </a:r>
            <a:r>
              <a:rPr lang="ru-RU" sz="1800" i="1" dirty="0" smtClean="0">
                <a:solidFill>
                  <a:schemeClr val="tx1"/>
                </a:solidFill>
              </a:rPr>
              <a:t>Людмила»))</a:t>
            </a:r>
            <a:br>
              <a:rPr lang="ru-RU" sz="1800" i="1" dirty="0" smtClean="0">
                <a:solidFill>
                  <a:schemeClr val="tx1"/>
                </a:solidFill>
              </a:rPr>
            </a:br>
            <a:r>
              <a:rPr lang="ru-RU" sz="1800" i="1" dirty="0" smtClean="0">
                <a:solidFill>
                  <a:schemeClr val="tx1"/>
                </a:solidFill>
              </a:rPr>
              <a:t/>
            </a:r>
            <a:br>
              <a:rPr lang="ru-RU" sz="1800" i="1" dirty="0" smtClean="0">
                <a:solidFill>
                  <a:schemeClr val="tx1"/>
                </a:solidFill>
              </a:rPr>
            </a:br>
            <a:r>
              <a:rPr lang="ru-RU" sz="2400" b="1" dirty="0" smtClean="0">
                <a:solidFill>
                  <a:srgbClr val="002060"/>
                </a:solidFill>
              </a:rPr>
              <a:t>2.Из какой сказки взяты слова: белёшен</a:t>
            </a:r>
            <a:r>
              <a:rPr lang="ru-RU" sz="2400" b="1" dirty="0" smtClean="0">
                <a:solidFill>
                  <a:srgbClr val="7030A0"/>
                </a:solidFill>
              </a:rPr>
              <a:t>ь</a:t>
            </a:r>
            <a:r>
              <a:rPr lang="ru-RU" sz="2400" b="1" dirty="0" smtClean="0">
                <a:solidFill>
                  <a:srgbClr val="002060"/>
                </a:solidFill>
              </a:rPr>
              <a:t>ка, сочел</a:t>
            </a:r>
            <a:r>
              <a:rPr lang="ru-RU" sz="2400" b="1" dirty="0" smtClean="0">
                <a:solidFill>
                  <a:srgbClr val="7030A0"/>
                </a:solidFill>
              </a:rPr>
              <a:t>ь</a:t>
            </a:r>
            <a:r>
              <a:rPr lang="ru-RU" sz="2400" b="1" dirty="0" smtClean="0">
                <a:solidFill>
                  <a:srgbClr val="002060"/>
                </a:solidFill>
              </a:rPr>
              <a:t>ник, зеркал</a:t>
            </a:r>
            <a:r>
              <a:rPr lang="ru-RU" sz="2400" b="1" dirty="0" smtClean="0">
                <a:solidFill>
                  <a:srgbClr val="7030A0"/>
                </a:solidFill>
              </a:rPr>
              <a:t>ь</a:t>
            </a:r>
            <a:r>
              <a:rPr lang="ru-RU" sz="2400" b="1" dirty="0" smtClean="0">
                <a:solidFill>
                  <a:srgbClr val="002060"/>
                </a:solidFill>
              </a:rPr>
              <a:t>це, крыл</a:t>
            </a:r>
            <a:r>
              <a:rPr lang="ru-RU" sz="2400" b="1" dirty="0" smtClean="0">
                <a:solidFill>
                  <a:srgbClr val="7030A0"/>
                </a:solidFill>
              </a:rPr>
              <a:t>ь</a:t>
            </a:r>
            <a:r>
              <a:rPr lang="ru-RU" sz="2400" b="1" dirty="0" smtClean="0">
                <a:solidFill>
                  <a:srgbClr val="002060"/>
                </a:solidFill>
              </a:rPr>
              <a:t>цо, кол</a:t>
            </a:r>
            <a:r>
              <a:rPr lang="ru-RU" sz="2400" b="1" dirty="0" smtClean="0">
                <a:solidFill>
                  <a:srgbClr val="7030A0"/>
                </a:solidFill>
              </a:rPr>
              <a:t>ь</a:t>
            </a:r>
            <a:r>
              <a:rPr lang="ru-RU" sz="2400" b="1" dirty="0" smtClean="0">
                <a:solidFill>
                  <a:srgbClr val="002060"/>
                </a:solidFill>
              </a:rPr>
              <a:t>цо, печал</a:t>
            </a:r>
            <a:r>
              <a:rPr lang="ru-RU" sz="2400" b="1" dirty="0" smtClean="0">
                <a:solidFill>
                  <a:srgbClr val="7030A0"/>
                </a:solidFill>
              </a:rPr>
              <a:t>ь</a:t>
            </a:r>
            <a:r>
              <a:rPr lang="ru-RU" sz="2400" b="1" dirty="0" smtClean="0">
                <a:solidFill>
                  <a:srgbClr val="002060"/>
                </a:solidFill>
              </a:rPr>
              <a:t>ный, хрустал</a:t>
            </a:r>
            <a:r>
              <a:rPr lang="ru-RU" sz="2400" b="1" dirty="0" smtClean="0">
                <a:solidFill>
                  <a:srgbClr val="7030A0"/>
                </a:solidFill>
              </a:rPr>
              <a:t>ь</a:t>
            </a:r>
            <a:r>
              <a:rPr lang="ru-RU" sz="2400" b="1" dirty="0" smtClean="0">
                <a:solidFill>
                  <a:srgbClr val="002060"/>
                </a:solidFill>
              </a:rPr>
              <a:t>ный, гор</a:t>
            </a:r>
            <a:r>
              <a:rPr lang="ru-RU" sz="2400" b="1" dirty="0" smtClean="0">
                <a:solidFill>
                  <a:srgbClr val="7030A0"/>
                </a:solidFill>
              </a:rPr>
              <a:t>ь</a:t>
            </a:r>
            <a:r>
              <a:rPr lang="ru-RU" sz="2400" b="1" dirty="0" smtClean="0">
                <a:solidFill>
                  <a:srgbClr val="002060"/>
                </a:solidFill>
              </a:rPr>
              <a:t>ко, свад</a:t>
            </a:r>
            <a:r>
              <a:rPr lang="ru-RU" sz="2400" b="1" dirty="0" smtClean="0">
                <a:solidFill>
                  <a:srgbClr val="7030A0"/>
                </a:solidFill>
              </a:rPr>
              <a:t>ь</a:t>
            </a:r>
            <a:r>
              <a:rPr lang="ru-RU" sz="2400" b="1" dirty="0" smtClean="0">
                <a:solidFill>
                  <a:srgbClr val="002060"/>
                </a:solidFill>
              </a:rPr>
              <a:t>ба? </a:t>
            </a:r>
            <a:r>
              <a:rPr lang="ru-RU" sz="1800" i="1" dirty="0" smtClean="0">
                <a:solidFill>
                  <a:schemeClr val="tx1"/>
                </a:solidFill>
              </a:rPr>
              <a:t>(</a:t>
            </a:r>
            <a:r>
              <a:rPr lang="ru-RU" sz="1800" i="1" dirty="0" err="1" smtClean="0">
                <a:solidFill>
                  <a:schemeClr val="tx1"/>
                </a:solidFill>
              </a:rPr>
              <a:t>А.С.Пушкин.»Сказка</a:t>
            </a:r>
            <a:r>
              <a:rPr lang="ru-RU" sz="1800" i="1" dirty="0" smtClean="0">
                <a:solidFill>
                  <a:schemeClr val="tx1"/>
                </a:solidFill>
              </a:rPr>
              <a:t> о мёртвой царевне и о семи богатырях») </a:t>
            </a:r>
            <a:br>
              <a:rPr lang="ru-RU" sz="1800" i="1" dirty="0" smtClean="0">
                <a:solidFill>
                  <a:schemeClr val="tx1"/>
                </a:solidFill>
              </a:rPr>
            </a:br>
            <a:r>
              <a:rPr lang="ru-RU" sz="1800" i="1" dirty="0" smtClean="0">
                <a:solidFill>
                  <a:schemeClr val="tx1"/>
                </a:solidFill>
              </a:rPr>
              <a:t/>
            </a:r>
            <a:br>
              <a:rPr lang="ru-RU" sz="1800" i="1" dirty="0" smtClean="0">
                <a:solidFill>
                  <a:schemeClr val="tx1"/>
                </a:solidFill>
              </a:rPr>
            </a:br>
            <a:r>
              <a:rPr lang="ru-RU" sz="2400" b="1" dirty="0" smtClean="0">
                <a:solidFill>
                  <a:srgbClr val="002060"/>
                </a:solidFill>
              </a:rPr>
              <a:t>3. Откуда взята эта строка: «Бегут: иной с дуб</a:t>
            </a:r>
            <a:r>
              <a:rPr lang="ru-RU" sz="2400" b="1" dirty="0" smtClean="0">
                <a:solidFill>
                  <a:srgbClr val="7030A0"/>
                </a:solidFill>
              </a:rPr>
              <a:t>ь</a:t>
            </a:r>
            <a:r>
              <a:rPr lang="ru-RU" sz="2400" b="1" dirty="0" smtClean="0">
                <a:solidFill>
                  <a:srgbClr val="002060"/>
                </a:solidFill>
              </a:rPr>
              <a:t>ём, иной с руж</a:t>
            </a:r>
            <a:r>
              <a:rPr lang="ru-RU" sz="2400" b="1" dirty="0" smtClean="0">
                <a:solidFill>
                  <a:srgbClr val="7030A0"/>
                </a:solidFill>
              </a:rPr>
              <a:t>ь</a:t>
            </a:r>
            <a:r>
              <a:rPr lang="ru-RU" sz="2400" b="1" dirty="0" smtClean="0">
                <a:solidFill>
                  <a:srgbClr val="002060"/>
                </a:solidFill>
              </a:rPr>
              <a:t>ём»</a:t>
            </a:r>
            <a:r>
              <a:rPr lang="ru-RU" sz="1800" i="1" dirty="0" smtClean="0">
                <a:solidFill>
                  <a:schemeClr val="tx1"/>
                </a:solidFill>
              </a:rPr>
              <a:t> (</a:t>
            </a:r>
            <a:r>
              <a:rPr lang="ru-RU" sz="1800" i="1" dirty="0" err="1" smtClean="0">
                <a:solidFill>
                  <a:schemeClr val="tx1"/>
                </a:solidFill>
              </a:rPr>
              <a:t>И.А.Крылов</a:t>
            </a:r>
            <a:r>
              <a:rPr lang="ru-RU" sz="1800" i="1" dirty="0" smtClean="0">
                <a:solidFill>
                  <a:schemeClr val="tx1"/>
                </a:solidFill>
              </a:rPr>
              <a:t>. «Волк на псарне»)</a:t>
            </a:r>
            <a:endParaRPr lang="ru-RU" sz="18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50788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3725732"/>
          </a:xfrm>
        </p:spPr>
        <p:txBody>
          <a:bodyPr/>
          <a:lstStyle/>
          <a:p>
            <a:r>
              <a:rPr lang="ru-RU" dirty="0" smtClean="0"/>
              <a:t>                      Источники</a:t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sz="2000" dirty="0" err="1" smtClean="0">
                <a:solidFill>
                  <a:schemeClr val="tx1"/>
                </a:solidFill>
              </a:rPr>
              <a:t>Т.А.Ладыженская</a:t>
            </a:r>
            <a:r>
              <a:rPr lang="ru-RU" sz="2000" dirty="0" smtClean="0">
                <a:solidFill>
                  <a:schemeClr val="tx1"/>
                </a:solidFill>
              </a:rPr>
              <a:t>, </a:t>
            </a:r>
            <a:r>
              <a:rPr lang="ru-RU" sz="2000" dirty="0" err="1" smtClean="0">
                <a:solidFill>
                  <a:schemeClr val="tx1"/>
                </a:solidFill>
              </a:rPr>
              <a:t>М.Т.Баранов</a:t>
            </a:r>
            <a:r>
              <a:rPr lang="ru-RU" sz="2000" dirty="0" smtClean="0">
                <a:solidFill>
                  <a:schemeClr val="tx1"/>
                </a:solidFill>
              </a:rPr>
              <a:t>, </a:t>
            </a:r>
            <a:r>
              <a:rPr lang="ru-RU" sz="2000" dirty="0" err="1" smtClean="0">
                <a:solidFill>
                  <a:schemeClr val="tx1"/>
                </a:solidFill>
              </a:rPr>
              <a:t>Л.А.Тростенцова.Русский</a:t>
            </a:r>
            <a:r>
              <a:rPr lang="ru-RU" sz="2000" dirty="0" smtClean="0">
                <a:solidFill>
                  <a:schemeClr val="tx1"/>
                </a:solidFill>
              </a:rPr>
              <a:t> язык. 5 класс. Учебник для общеобразовательных организаций. В 2 ч. М.: Просвещение, 2017</a:t>
            </a:r>
            <a:br>
              <a:rPr lang="ru-RU" sz="2000" dirty="0" smtClean="0">
                <a:solidFill>
                  <a:schemeClr val="tx1"/>
                </a:solidFill>
              </a:rPr>
            </a:br>
            <a:r>
              <a:rPr lang="ru-RU" sz="2000" dirty="0" err="1" smtClean="0">
                <a:solidFill>
                  <a:schemeClr val="tx1"/>
                </a:solidFill>
              </a:rPr>
              <a:t>А.Т.Арсирий</a:t>
            </a:r>
            <a:r>
              <a:rPr lang="ru-RU" sz="2000" dirty="0" smtClean="0">
                <a:solidFill>
                  <a:schemeClr val="tx1"/>
                </a:solidFill>
              </a:rPr>
              <a:t>, </a:t>
            </a:r>
            <a:r>
              <a:rPr lang="ru-RU" sz="2000" dirty="0" err="1" smtClean="0">
                <a:solidFill>
                  <a:schemeClr val="tx1"/>
                </a:solidFill>
              </a:rPr>
              <a:t>Г.М.Дмитриева</a:t>
            </a:r>
            <a:r>
              <a:rPr lang="ru-RU" sz="2000" dirty="0" smtClean="0">
                <a:solidFill>
                  <a:schemeClr val="tx1"/>
                </a:solidFill>
              </a:rPr>
              <a:t>. Материалы по занимательной грамматике русского языка. Часть первая. Государственное учебно-педагогическое издательство министерства просвещения РСФСР, Москва, 1963</a:t>
            </a:r>
            <a:endParaRPr lang="ru-RU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2438331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103</TotalTime>
  <Words>65</Words>
  <Application>Microsoft Office PowerPoint</Application>
  <PresentationFormat>Широкоэкранный</PresentationFormat>
  <Paragraphs>12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Times New Roman</vt:lpstr>
      <vt:lpstr>Trebuchet MS</vt:lpstr>
      <vt:lpstr>Wingdings 3</vt:lpstr>
      <vt:lpstr>Аспект</vt:lpstr>
      <vt:lpstr>Разделительные ъ и ь 5 класс</vt:lpstr>
      <vt:lpstr>Пишется ъ перед  е,ё,ю,я  (после приставок на согласные):  съёмка, объяснить, разъединить</vt:lpstr>
      <vt:lpstr>Пишется Ь в остальных случаях перед  е,ё,ю,я и и:  пьеса, друзья, соловьи   </vt:lpstr>
      <vt:lpstr>Объясните написание слов:  разъём, съезжать, объявление, въезд,  вьюга, семья,карьер,серьёзный</vt:lpstr>
      <vt:lpstr>Игра «Образуй слово» Измените слово или образуйте новое так, чтобы оно содержало –ь-:  крыло, здоровый, варить, воробей, счастливый, скамейка, судить, под землёй, под полом, раздумывать</vt:lpstr>
      <vt:lpstr>                  Игра «Одним словом» Замените определения слов одним словом с   –ъ-:  1.Растолковать,сделать понятным (разъяснить)  2.Недоеденные куски (объедки)  3.Вход в здание (подъезд)  4.Идущий в пищу, пригодный для еды (съедобный)  5.Сжаться, скорчиться (съёжиться)  </vt:lpstr>
      <vt:lpstr>Составьте предложения из заданных слов, изменяя некоторые слова так, чтобы в них появился –ь-или –ъ-: 1.Взъерошенный, дерево, воробей, ветка, на, сидеть. (Взъерошенные воробьи сидели на ветках деревьев) 2. Друг, ехать, лес, к, собрать, чтобы, грибы, соловей, послушать, съедобный. (Друзья подъехали к лесу, чтобы собрать съедобные грибы и послушать соловья) </vt:lpstr>
      <vt:lpstr>       -ь-  и литература 1. В каком стихотворении встречаются слова с разделительным ь: лукоморье, на курьих ножках? (А.С.Пушкин. «У лукоморья дуб зелёный…» (вступление к поэме «Руслан и Людмила»))  2.Из какой сказки взяты слова: белёшенька, сочельник, зеркальце, крыльцо, кольцо, печальный, хрустальный, горько, свадьба? (А.С.Пушкин.»Сказка о мёртвой царевне и о семи богатырях»)   3. Откуда взята эта строка: «Бегут: иной с дубьём, иной с ружьём» (И.А.Крылов. «Волк на псарне»)</vt:lpstr>
      <vt:lpstr>                      Источники  Т.А.Ладыженская, М.Т.Баранов, Л.А.Тростенцова.Русский язык. 5 класс. Учебник для общеобразовательных организаций. В 2 ч. М.: Просвещение, 2017 А.Т.Арсирий, Г.М.Дмитриева. Материалы по занимательной грамматике русского языка. Часть первая. Государственное учебно-педагогическое издательство министерства просвещения РСФСР, Москва, 1963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Разделительные ъ и ь</dc:title>
  <dc:creator>111</dc:creator>
  <cp:lastModifiedBy>111</cp:lastModifiedBy>
  <cp:revision>13</cp:revision>
  <dcterms:created xsi:type="dcterms:W3CDTF">2022-01-02T04:19:54Z</dcterms:created>
  <dcterms:modified xsi:type="dcterms:W3CDTF">2022-01-02T09:42:32Z</dcterms:modified>
</cp:coreProperties>
</file>