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8" r:id="rId2"/>
    <p:sldId id="261" r:id="rId3"/>
    <p:sldId id="262" r:id="rId4"/>
    <p:sldId id="263" r:id="rId5"/>
    <p:sldId id="273" r:id="rId6"/>
    <p:sldId id="260" r:id="rId7"/>
    <p:sldId id="266" r:id="rId8"/>
    <p:sldId id="267" r:id="rId9"/>
    <p:sldId id="268" r:id="rId10"/>
    <p:sldId id="271" r:id="rId11"/>
    <p:sldId id="272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6F99F4-81C4-4547-90AC-E9B57C4187EC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81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5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00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60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33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14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78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78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13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05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42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CC6F99F4-81C4-4547-90AC-E9B57C4187EC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64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846640" cy="273630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2700" i="1" dirty="0" smtClean="0">
                <a:solidFill>
                  <a:srgbClr val="7030A0"/>
                </a:solidFill>
              </a:rPr>
              <a:t>литературная игра</a:t>
            </a:r>
            <a:r>
              <a:rPr lang="ru-RU" sz="27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«в мире прочитанных произведений»</a:t>
            </a:r>
            <a:r>
              <a:rPr lang="ru-RU" sz="3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>
                <a:solidFill>
                  <a:schemeClr val="tx2"/>
                </a:solidFill>
              </a:rPr>
              <a:t/>
            </a:r>
            <a:br>
              <a:rPr lang="ru-RU" sz="3100" dirty="0">
                <a:solidFill>
                  <a:schemeClr val="tx2"/>
                </a:solidFill>
              </a:rPr>
            </a:br>
            <a:endParaRPr lang="ru-RU" sz="31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Островская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Елена Петровна,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русского языка 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литературы,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МКОУ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Орловская СОШ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им.И.Ф.Жужукина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2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поэта и писателя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Воспитывала бабушка, богатая и знатная помещица.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 Был офицером, участвовал в военных сражениях.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 Был хорошим художником.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4) Родное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поместье- Тарханы.</a:t>
            </a:r>
          </a:p>
          <a:p>
            <a:pPr>
              <a:buNone/>
            </a:pP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i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1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М.Ю.Лермонтов</a:t>
            </a:r>
            <a:r>
              <a:rPr lang="ru-RU" sz="1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6 . </a:t>
            </a: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каком персонаже идёт речь? Кто </a:t>
            </a:r>
            <a:r>
              <a:rPr lang="ru-RU" sz="28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 и как </a:t>
            </a: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произведение называется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ru-RU" b="1" dirty="0">
                <a:solidFill>
                  <a:srgbClr val="7030A0"/>
                </a:solidFill>
              </a:rPr>
              <a:t> был один из числа коренных, старых полковников: весь был он создан для бранной тревоги и отличался грубой прямотой своего </a:t>
            </a:r>
            <a:r>
              <a:rPr lang="ru-RU" b="1" dirty="0" smtClean="0">
                <a:solidFill>
                  <a:srgbClr val="7030A0"/>
                </a:solidFill>
              </a:rPr>
              <a:t>нрава….Он </a:t>
            </a:r>
            <a:r>
              <a:rPr lang="ru-RU" b="1" dirty="0">
                <a:solidFill>
                  <a:srgbClr val="7030A0"/>
                </a:solidFill>
              </a:rPr>
              <a:t>любил простую жизнь казаков и перессорился с теми из своих товарищей, которые были наклонны к варшавской стороне, называя их </a:t>
            </a:r>
            <a:r>
              <a:rPr lang="ru-RU" b="1" dirty="0" err="1">
                <a:solidFill>
                  <a:srgbClr val="7030A0"/>
                </a:solidFill>
              </a:rPr>
              <a:t>холопьями</a:t>
            </a:r>
            <a:r>
              <a:rPr lang="ru-RU" b="1" dirty="0">
                <a:solidFill>
                  <a:srgbClr val="7030A0"/>
                </a:solidFill>
              </a:rPr>
              <a:t> польских панов. Вечно неугомонный, он считал себя законным защитником православия. Самоуправно входил в села, где только жаловались на притеснения арендаторов и на прибавку новых пошлин с дыма. 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1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100" b="1" i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Ответы </a:t>
            </a:r>
            <a:r>
              <a:rPr lang="ru-RU" sz="21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1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Тарас Бульба, </a:t>
            </a:r>
            <a:r>
              <a:rPr lang="ru-RU" sz="21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Н.В.Гоголь</a:t>
            </a:r>
            <a:r>
              <a:rPr lang="ru-RU" sz="21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«Тарас Бульба»)</a:t>
            </a:r>
            <a:endParaRPr lang="ru-RU" sz="21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слова пропущены? </a:t>
            </a:r>
            <a:r>
              <a:rPr lang="ru-RU" sz="2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произведение </a:t>
            </a:r>
            <a:r>
              <a:rPr lang="ru-RU" sz="2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называется, кто автор?</a:t>
            </a:r>
            <a:endParaRPr lang="ru-RU" sz="2400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  _   ____; ____ </a:t>
            </a:r>
            <a:r>
              <a:rPr lang="ru-RU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чудесный</a:t>
            </a:r>
            <a:r>
              <a:rPr lang="ru-RU" sz="1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itchFamily="18" charset="0"/>
              </a:rPr>
              <a:t>(</a:t>
            </a:r>
            <a:r>
              <a:rPr lang="ru-RU" sz="17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Мороз </a:t>
            </a:r>
            <a:r>
              <a:rPr lang="ru-RU" sz="17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солнце; день чудесный</a:t>
            </a:r>
            <a:r>
              <a:rPr lang="ru-RU" sz="17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!)</a:t>
            </a:r>
            <a:r>
              <a:rPr lang="ru-RU" sz="17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7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  ___  ______, ______       </a:t>
            </a:r>
            <a:r>
              <a:rPr lang="ru-RU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прелестный-</a:t>
            </a:r>
            <a:r>
              <a:rPr lang="ru-RU" sz="1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itchFamily="18" charset="0"/>
              </a:rPr>
              <a:t>(</a:t>
            </a:r>
            <a:r>
              <a:rPr lang="ru-RU" sz="17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Еще </a:t>
            </a:r>
            <a:r>
              <a:rPr lang="ru-RU" sz="17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ты дремлешь, друг </a:t>
            </a:r>
            <a:r>
              <a:rPr lang="ru-RU" sz="1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17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прелестный )</a:t>
            </a:r>
            <a:endParaRPr lang="ru-RU" sz="17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___,  _______,                 проснись</a:t>
            </a:r>
            <a:r>
              <a:rPr lang="ru-RU" sz="17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itchFamily="18" charset="0"/>
              </a:rPr>
              <a:t>: </a:t>
            </a:r>
            <a:r>
              <a:rPr lang="ru-RU" sz="1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7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Пора, красавица, проснись</a:t>
            </a:r>
            <a:r>
              <a:rPr lang="ru-RU" sz="17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:)</a:t>
            </a:r>
            <a:endParaRPr lang="ru-RU" sz="23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  ____  ___         </a:t>
            </a:r>
            <a:r>
              <a:rPr lang="ru-RU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взоры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7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Открой </a:t>
            </a:r>
            <a:r>
              <a:rPr lang="ru-RU" sz="17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сомкнуты негой взоры)</a:t>
            </a:r>
          </a:p>
          <a:p>
            <a:pPr>
              <a:buNone/>
            </a:pPr>
            <a:r>
              <a:rPr lang="ru-RU" sz="1600" dirty="0" smtClean="0">
                <a:solidFill>
                  <a:srgbClr val="7030A0"/>
                </a:solidFill>
              </a:rPr>
              <a:t>__________  ___________       </a:t>
            </a:r>
            <a:r>
              <a:rPr lang="ru-RU" sz="1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Авроры,</a:t>
            </a:r>
            <a:r>
              <a:rPr lang="ru-RU" sz="23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7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Навстречу </a:t>
            </a:r>
            <a:r>
              <a:rPr lang="ru-RU" sz="17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северной Авроры</a:t>
            </a:r>
            <a:r>
              <a:rPr lang="ru-RU" sz="17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,)</a:t>
            </a:r>
          </a:p>
          <a:p>
            <a:pPr>
              <a:buNone/>
            </a:pPr>
            <a:r>
              <a:rPr lang="ru-RU" sz="2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  _______    </a:t>
            </a:r>
            <a:r>
              <a:rPr lang="ru-RU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явись!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Звездою </a:t>
            </a:r>
            <a:r>
              <a:rPr lang="ru-RU" sz="1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севера явись!)</a:t>
            </a:r>
          </a:p>
          <a:p>
            <a:pPr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«Зимний вечер»,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А.С.Пушкин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Цели игры:</a:t>
            </a:r>
            <a:endParaRPr lang="ru-RU" sz="36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проверить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знание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прочитанных литературных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произведений;</a:t>
            </a:r>
          </a:p>
          <a:p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развивать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быстроту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реакции, воображение, ассоциативное, логическое  мышление,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память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любознательность; </a:t>
            </a:r>
          </a:p>
          <a:p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прививать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 к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чтению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зовут писателей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Соедините имена, отчества и фамилии</a:t>
            </a:r>
            <a:endParaRPr lang="ru-RU" sz="2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Фет                     Антон               Николаевич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Лермонтов  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Александр       Афанасьевич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Пушкин             Михаил            Павлович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Толстой              Афанасий         Сергеевич       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Чехов               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Лев                     Юрьевич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i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Фет Афанасий Афанасьевич, Лермонтов Михаил Юрьевич, Пушкина Александр Сергеевич, Толстой Лев Николаевич, </a:t>
            </a:r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Чехов Антон Павлович)</a:t>
            </a:r>
            <a:endParaRPr lang="ru-RU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39" cy="947192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Правда ли во всех словах?</a:t>
            </a:r>
            <a:r>
              <a:rPr lang="ru-RU" sz="2800" b="1" i="1" u="sng" dirty="0" smtClean="0">
                <a:solidFill>
                  <a:srgbClr val="002060"/>
                </a:solidFill>
              </a:rPr>
              <a:t/>
            </a:r>
            <a:br>
              <a:rPr lang="ru-RU" sz="2800" b="1" i="1" u="sng" dirty="0" smtClean="0">
                <a:solidFill>
                  <a:srgbClr val="002060"/>
                </a:solidFill>
              </a:rPr>
            </a:br>
            <a:endParaRPr lang="ru-RU" sz="2800" b="1" i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1" y="1340768"/>
            <a:ext cx="7404653" cy="47552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 marL="0" lvl="0" indent="0">
              <a:buNone/>
            </a:pPr>
            <a:r>
              <a:rPr lang="ru-RU" sz="2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1.В </a:t>
            </a:r>
            <a:r>
              <a:rPr lang="ru-RU" sz="23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повести </a:t>
            </a:r>
            <a:r>
              <a:rPr lang="ru-RU" sz="2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Сергея Тургенева «Муму» главным героем является кузнец  Григорий.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3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3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3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В </a:t>
            </a:r>
            <a:r>
              <a:rPr lang="ru-RU" sz="23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рассказе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Ивана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Тургенева «Муму» главным героем являетс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3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дворник Герасим</a:t>
            </a:r>
            <a:r>
              <a:rPr lang="ru-RU" sz="23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3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3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2.В </a:t>
            </a:r>
            <a:r>
              <a:rPr lang="ru-RU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поэме </a:t>
            </a:r>
            <a:r>
              <a:rPr lang="ru-RU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Юрия Лермонтова «Парусник» </a:t>
            </a:r>
            <a:r>
              <a:rPr lang="ru-RU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есть строчки:</a:t>
            </a:r>
          </a:p>
          <a:p>
            <a:pPr>
              <a:buNone/>
            </a:pPr>
            <a:r>
              <a:rPr lang="ru-RU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smtClean="0">
                <a:solidFill>
                  <a:srgbClr val="002060"/>
                </a:solidFill>
              </a:rPr>
              <a:t>Над </a:t>
            </a:r>
            <a:r>
              <a:rPr lang="ru-RU" sz="2300" b="1" dirty="0">
                <a:solidFill>
                  <a:srgbClr val="002060"/>
                </a:solidFill>
              </a:rPr>
              <a:t>ним </a:t>
            </a:r>
            <a:r>
              <a:rPr lang="ru-RU" sz="2300" b="1" dirty="0" smtClean="0">
                <a:solidFill>
                  <a:srgbClr val="002060"/>
                </a:solidFill>
              </a:rPr>
              <a:t>стрела белей </a:t>
            </a:r>
            <a:r>
              <a:rPr lang="ru-RU" sz="2300" b="1" dirty="0">
                <a:solidFill>
                  <a:srgbClr val="002060"/>
                </a:solidFill>
              </a:rPr>
              <a:t>лазури,</a:t>
            </a:r>
            <a:r>
              <a:rPr lang="ru-RU" sz="2300" b="1" dirty="0">
                <a:solidFill>
                  <a:srgbClr val="002060"/>
                </a:solidFill>
              </a:rPr>
              <a:t/>
            </a:r>
            <a:br>
              <a:rPr lang="ru-RU" sz="2300" b="1" dirty="0">
                <a:solidFill>
                  <a:srgbClr val="002060"/>
                </a:solidFill>
              </a:rPr>
            </a:br>
            <a:r>
              <a:rPr lang="ru-RU" sz="2300" b="1" dirty="0" smtClean="0">
                <a:solidFill>
                  <a:srgbClr val="002060"/>
                </a:solidFill>
              </a:rPr>
              <a:t>Под </a:t>
            </a:r>
            <a:r>
              <a:rPr lang="ru-RU" sz="2300" b="1" dirty="0">
                <a:solidFill>
                  <a:srgbClr val="002060"/>
                </a:solidFill>
              </a:rPr>
              <a:t>ним </a:t>
            </a:r>
            <a:r>
              <a:rPr lang="ru-RU" sz="2300" b="1" dirty="0" smtClean="0">
                <a:solidFill>
                  <a:srgbClr val="002060"/>
                </a:solidFill>
              </a:rPr>
              <a:t>меч  </a:t>
            </a:r>
            <a:r>
              <a:rPr lang="ru-RU" sz="2300" b="1" dirty="0">
                <a:solidFill>
                  <a:srgbClr val="002060"/>
                </a:solidFill>
              </a:rPr>
              <a:t>солнца </a:t>
            </a:r>
            <a:r>
              <a:rPr lang="ru-RU" sz="2300" b="1" dirty="0" smtClean="0">
                <a:solidFill>
                  <a:srgbClr val="002060"/>
                </a:solidFill>
              </a:rPr>
              <a:t>голубой…</a:t>
            </a:r>
            <a:r>
              <a:rPr lang="ru-RU" sz="2300" b="1" dirty="0">
                <a:solidFill>
                  <a:srgbClr val="002060"/>
                </a:solidFill>
              </a:rPr>
              <a:t/>
            </a:r>
            <a:br>
              <a:rPr lang="ru-RU" sz="2300" b="1" dirty="0">
                <a:solidFill>
                  <a:srgbClr val="002060"/>
                </a:solidFill>
              </a:rPr>
            </a:br>
            <a:r>
              <a:rPr lang="ru-RU" sz="2300" b="1" dirty="0">
                <a:solidFill>
                  <a:srgbClr val="002060"/>
                </a:solidFill>
              </a:rPr>
              <a:t>А он, </a:t>
            </a:r>
            <a:r>
              <a:rPr lang="ru-RU" sz="2300" b="1" dirty="0" smtClean="0">
                <a:solidFill>
                  <a:srgbClr val="002060"/>
                </a:solidFill>
              </a:rPr>
              <a:t>взбешённый, </a:t>
            </a:r>
            <a:r>
              <a:rPr lang="ru-RU" sz="2300" b="1" dirty="0">
                <a:solidFill>
                  <a:srgbClr val="002060"/>
                </a:solidFill>
              </a:rPr>
              <a:t>просит </a:t>
            </a:r>
            <a:r>
              <a:rPr lang="ru-RU" sz="2300" b="1" dirty="0" smtClean="0">
                <a:solidFill>
                  <a:srgbClr val="002060"/>
                </a:solidFill>
              </a:rPr>
              <a:t>вьюги,</a:t>
            </a:r>
            <a:r>
              <a:rPr lang="ru-RU" sz="2300" b="1" dirty="0">
                <a:solidFill>
                  <a:srgbClr val="002060"/>
                </a:solidFill>
              </a:rPr>
              <a:t/>
            </a:r>
            <a:br>
              <a:rPr lang="ru-RU" sz="2300" b="1" dirty="0">
                <a:solidFill>
                  <a:srgbClr val="002060"/>
                </a:solidFill>
              </a:rPr>
            </a:br>
            <a:r>
              <a:rPr lang="ru-RU" sz="2300" b="1" dirty="0">
                <a:solidFill>
                  <a:srgbClr val="002060"/>
                </a:solidFill>
              </a:rPr>
              <a:t>Как будто в </a:t>
            </a:r>
            <a:r>
              <a:rPr lang="ru-RU" sz="2300" b="1" dirty="0" smtClean="0">
                <a:solidFill>
                  <a:srgbClr val="002060"/>
                </a:solidFill>
              </a:rPr>
              <a:t>вьюгах </a:t>
            </a:r>
            <a:r>
              <a:rPr lang="ru-RU" sz="2300" b="1" dirty="0">
                <a:solidFill>
                  <a:srgbClr val="002060"/>
                </a:solidFill>
              </a:rPr>
              <a:t>есть покой!</a:t>
            </a:r>
            <a:endParaRPr lang="ru-RU" sz="2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3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3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3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В </a:t>
            </a:r>
            <a:r>
              <a:rPr lang="ru-RU" sz="23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стихотворении</a:t>
            </a:r>
            <a:r>
              <a:rPr lang="ru-RU" sz="23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Михаила</a:t>
            </a:r>
            <a:r>
              <a:rPr lang="ru-RU" sz="23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Лермонтова «</a:t>
            </a:r>
            <a:r>
              <a:rPr lang="ru-RU" sz="23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Парус</a:t>
            </a:r>
            <a:r>
              <a:rPr lang="ru-RU" sz="23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», есть строчки:</a:t>
            </a:r>
            <a:r>
              <a:rPr lang="ru-RU" sz="2300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ru-RU" sz="2300" dirty="0" smtClean="0">
                <a:solidFill>
                  <a:srgbClr val="7030A0"/>
                </a:solidFill>
              </a:rPr>
              <a:t>   </a:t>
            </a:r>
            <a:r>
              <a:rPr lang="ru-RU" sz="2300" i="1" dirty="0" smtClean="0">
                <a:solidFill>
                  <a:srgbClr val="002060"/>
                </a:solidFill>
              </a:rPr>
              <a:t>Под</a:t>
            </a:r>
            <a:r>
              <a:rPr lang="ru-RU" sz="2300" i="1" dirty="0" smtClean="0"/>
              <a:t> </a:t>
            </a:r>
            <a:r>
              <a:rPr lang="ru-RU" sz="2300" i="1" dirty="0" smtClean="0">
                <a:solidFill>
                  <a:srgbClr val="00B050"/>
                </a:solidFill>
              </a:rPr>
              <a:t>ним</a:t>
            </a:r>
            <a:r>
              <a:rPr lang="ru-RU" sz="2300" i="1" dirty="0" smtClean="0"/>
              <a:t> </a:t>
            </a:r>
            <a:r>
              <a:rPr lang="ru-RU" sz="2300" i="1" dirty="0" smtClean="0">
                <a:solidFill>
                  <a:srgbClr val="002060"/>
                </a:solidFill>
              </a:rPr>
              <a:t>струя светлей </a:t>
            </a:r>
            <a:r>
              <a:rPr lang="ru-RU" sz="2300" i="1" dirty="0" smtClean="0">
                <a:solidFill>
                  <a:srgbClr val="00B050"/>
                </a:solidFill>
              </a:rPr>
              <a:t>лазури,</a:t>
            </a:r>
            <a:r>
              <a:rPr lang="ru-RU" sz="2300" i="1" dirty="0" smtClean="0"/>
              <a:t/>
            </a:r>
            <a:br>
              <a:rPr lang="ru-RU" sz="2300" i="1" dirty="0" smtClean="0"/>
            </a:br>
            <a:r>
              <a:rPr lang="ru-RU" sz="2300" i="1" dirty="0" smtClean="0">
                <a:solidFill>
                  <a:srgbClr val="002060"/>
                </a:solidFill>
              </a:rPr>
              <a:t>Над</a:t>
            </a:r>
            <a:r>
              <a:rPr lang="ru-RU" sz="2300" i="1" dirty="0" smtClean="0"/>
              <a:t> </a:t>
            </a:r>
            <a:r>
              <a:rPr lang="ru-RU" sz="2300" i="1" dirty="0" smtClean="0">
                <a:solidFill>
                  <a:srgbClr val="00B050"/>
                </a:solidFill>
              </a:rPr>
              <a:t>ним</a:t>
            </a:r>
            <a:r>
              <a:rPr lang="ru-RU" sz="2300" i="1" dirty="0" smtClean="0"/>
              <a:t> </a:t>
            </a:r>
            <a:r>
              <a:rPr lang="ru-RU" sz="2300" i="1" dirty="0" smtClean="0">
                <a:solidFill>
                  <a:srgbClr val="002060"/>
                </a:solidFill>
              </a:rPr>
              <a:t>луч</a:t>
            </a:r>
            <a:r>
              <a:rPr lang="ru-RU" sz="2300" i="1" dirty="0" smtClean="0"/>
              <a:t> </a:t>
            </a:r>
            <a:r>
              <a:rPr lang="ru-RU" sz="2300" i="1" dirty="0" smtClean="0">
                <a:solidFill>
                  <a:srgbClr val="00B050"/>
                </a:solidFill>
              </a:rPr>
              <a:t>солнца</a:t>
            </a:r>
            <a:r>
              <a:rPr lang="ru-RU" sz="2300" i="1" dirty="0" smtClean="0"/>
              <a:t> </a:t>
            </a:r>
            <a:r>
              <a:rPr lang="ru-RU" sz="2300" i="1" dirty="0" smtClean="0">
                <a:solidFill>
                  <a:srgbClr val="002060"/>
                </a:solidFill>
              </a:rPr>
              <a:t>золотой</a:t>
            </a:r>
            <a:r>
              <a:rPr lang="ru-RU" sz="2300" i="1" dirty="0" smtClean="0">
                <a:solidFill>
                  <a:srgbClr val="00B050"/>
                </a:solidFill>
              </a:rPr>
              <a:t>…</a:t>
            </a:r>
            <a:r>
              <a:rPr lang="ru-RU" sz="2300" i="1" dirty="0" smtClean="0"/>
              <a:t/>
            </a:r>
            <a:br>
              <a:rPr lang="ru-RU" sz="2300" i="1" dirty="0" smtClean="0"/>
            </a:br>
            <a:r>
              <a:rPr lang="ru-RU" sz="2300" i="1" dirty="0" smtClean="0">
                <a:solidFill>
                  <a:srgbClr val="00B050"/>
                </a:solidFill>
              </a:rPr>
              <a:t>А он, </a:t>
            </a:r>
            <a:r>
              <a:rPr lang="ru-RU" sz="2300" i="1" dirty="0" smtClean="0">
                <a:solidFill>
                  <a:srgbClr val="002060"/>
                </a:solidFill>
              </a:rPr>
              <a:t>мятежный</a:t>
            </a:r>
            <a:r>
              <a:rPr lang="ru-RU" sz="2300" i="1" dirty="0" smtClean="0">
                <a:solidFill>
                  <a:srgbClr val="00B050"/>
                </a:solidFill>
              </a:rPr>
              <a:t>, просит </a:t>
            </a:r>
            <a:r>
              <a:rPr lang="ru-RU" sz="2300" i="1" dirty="0" smtClean="0">
                <a:solidFill>
                  <a:srgbClr val="002060"/>
                </a:solidFill>
              </a:rPr>
              <a:t>бури</a:t>
            </a:r>
            <a:r>
              <a:rPr lang="ru-RU" sz="2300" i="1" dirty="0" smtClean="0"/>
              <a:t>,</a:t>
            </a:r>
            <a:br>
              <a:rPr lang="ru-RU" sz="2300" i="1" dirty="0" smtClean="0"/>
            </a:br>
            <a:r>
              <a:rPr lang="ru-RU" sz="2300" i="1" dirty="0" smtClean="0">
                <a:solidFill>
                  <a:srgbClr val="00B050"/>
                </a:solidFill>
              </a:rPr>
              <a:t>Как будто в </a:t>
            </a:r>
            <a:r>
              <a:rPr lang="ru-RU" sz="2300" i="1" dirty="0" smtClean="0">
                <a:solidFill>
                  <a:srgbClr val="002060"/>
                </a:solidFill>
              </a:rPr>
              <a:t>бурях</a:t>
            </a:r>
            <a:r>
              <a:rPr lang="ru-RU" sz="2300" i="1" dirty="0" smtClean="0"/>
              <a:t> </a:t>
            </a:r>
            <a:r>
              <a:rPr lang="ru-RU" sz="2300" i="1" dirty="0" smtClean="0">
                <a:solidFill>
                  <a:srgbClr val="00B050"/>
                </a:solidFill>
              </a:rPr>
              <a:t>есть покой!</a:t>
            </a:r>
            <a:r>
              <a:rPr lang="ru-RU" sz="23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Правда ли во всех словах</a:t>
            </a: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(продолжение)</a:t>
            </a:r>
            <a:b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solidFill>
                  <a:srgbClr val="002060"/>
                </a:solidFill>
              </a:rPr>
              <a:t/>
            </a:r>
            <a:br>
              <a:rPr lang="ru-RU" sz="2800" b="1" i="1" dirty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3.В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романе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Н.С.Чехова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«Злоумышленник» выясняется, зачем персонаж Данила открутил болт, которы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 прикреплялась дверца к машине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рассказе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А.П.</a:t>
            </a:r>
            <a:r>
              <a:rPr lang="ru-RU" sz="20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Чехова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«Злоумышленник» выясняется, зачем персонаж </a:t>
            </a:r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Денис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открутил </a:t>
            </a:r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гайку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которой прикреплялся </a:t>
            </a:r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рельс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шпале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4.В поэме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Н.В.Гоголя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«День перед Рождеством» дворник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икола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добывает своей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сестре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Роксане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ожерелье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рассказе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Н.В.Гоголя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Ночь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перед Рождеством»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кузнец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Вакула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добывает своей 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невесте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Оксане черевички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1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Отгадайте произведение</a:t>
            </a:r>
            <a:r>
              <a:rPr lang="ru-RU" sz="31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Назовите </a:t>
            </a:r>
            <a:r>
              <a:rPr lang="ru-RU" sz="31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автора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91490" indent="-457200">
              <a:buAutoNum type="arabicParenR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 _ _ _ _ _ _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(8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букв)   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" indent="0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   о    р   о   д   и   н  о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Подсказки</a:t>
            </a:r>
            <a:r>
              <a:rPr lang="ru-RU" sz="2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1.Внутри слова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(названия произведения)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есть слово, обозначающее грамматический класс 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слов; </a:t>
            </a:r>
            <a:r>
              <a:rPr lang="ru-RU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может быть мужским, женским и </a:t>
            </a:r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средним.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(Ответ: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.Внутри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слова 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(названия произведения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есть слово, обозначающее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сосновый лес.                                        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i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1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бор</a:t>
            </a:r>
            <a:r>
              <a:rPr lang="ru-RU" sz="1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Отгадайте произведение. Назовите </a:t>
            </a:r>
            <a:r>
              <a:rPr lang="ru-RU" sz="2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автора (продолжение)</a:t>
            </a:r>
            <a:br>
              <a:rPr lang="ru-RU" sz="2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 _ _ _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 _ _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 _     _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 _ _ _ _ _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слова: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букв)</a:t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 а  в  к  а  з  с  к  и  й        п  л  е  н  </a:t>
            </a:r>
            <a:r>
              <a:rPr lang="ru-RU" sz="1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и к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Подсказки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Произведение</a:t>
            </a: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в котором рассказывается о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двух офицерах, один из которых спешил в отпуск, но это у него так и не получилось.</a:t>
            </a:r>
            <a:b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Фамилия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одного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офицера похожа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слово, обозначающее вспомогательное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для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поддержания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веса человеческого тела при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ходьбе 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(костыль-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Костылин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3.Фамилия другого офицера похожа на слово, обозначающее в просторечии кровеносный сосуд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(жила- Жилин)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163216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Б</a:t>
            </a:r>
            <a:r>
              <a:rPr lang="ru-RU" sz="2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асни </a:t>
            </a:r>
            <a:r>
              <a:rPr lang="ru-RU" sz="2400" b="1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И.А.Крылова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1" y="1772816"/>
            <a:ext cx="7404653" cy="4323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«Ты виноват уж тем, что хочется мне кушать»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Кто и кому сказал эти слова?  </a:t>
            </a:r>
            <a:r>
              <a:rPr lang="ru-RU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называется басня?</a:t>
            </a:r>
          </a:p>
          <a:p>
            <a:pPr>
              <a:buNone/>
            </a:pPr>
            <a:r>
              <a:rPr lang="ru-RU" sz="19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900" b="1" i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sz="19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Волк </a:t>
            </a:r>
            <a:r>
              <a:rPr lang="ru-RU" sz="19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Ягнёнку, </a:t>
            </a:r>
            <a:r>
              <a:rPr lang="ru-RU" sz="19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«Волк и Ягнёнок</a:t>
            </a:r>
            <a:r>
              <a:rPr lang="ru-RU" sz="19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Ворона каркнула во всё воронье горло: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…… 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выпал- с ним была плутовка такова»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выпало из горла вороны? Плутовка- это кто? Как называется басня?</a:t>
            </a:r>
            <a:endParaRPr lang="ru-RU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(Ответы</a:t>
            </a:r>
            <a:r>
              <a:rPr lang="ru-RU" sz="19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19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сыр, лисица, «Ворона и лисица»)</a:t>
            </a:r>
            <a:endParaRPr lang="ru-RU" sz="19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54006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асни</a:t>
            </a:r>
            <a:r>
              <a:rPr lang="ru-RU" sz="28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И.А.Крылова</a:t>
            </a: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(продолжени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е)</a:t>
            </a:r>
            <a:b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«Я, ваш старинный сват и кум,</a:t>
            </a:r>
            <a:b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Пришёл мириться к вам, совсем не ради ссоры</a:t>
            </a: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Кто и кому говорит эти слова? </a:t>
            </a:r>
            <a:r>
              <a:rPr lang="ru-RU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называется басня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i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Волк ловчему, «Волк на псарне»)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4)  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7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вместе трое все в него впряглись</a:t>
            </a:r>
            <a:r>
              <a:rPr lang="ru-RU" sz="27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7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кожи </a:t>
            </a:r>
            <a:r>
              <a:rPr lang="ru-RU" sz="27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лезут вон</a:t>
            </a:r>
            <a:r>
              <a:rPr lang="ru-RU" sz="27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возу </a:t>
            </a:r>
            <a:r>
              <a:rPr lang="ru-RU" sz="27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всё </a:t>
            </a:r>
            <a:r>
              <a:rPr lang="ru-RU" sz="27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ходу</a:t>
            </a:r>
            <a:r>
              <a:rPr lang="ru-RU" dirty="0" smtClean="0">
                <a:solidFill>
                  <a:srgbClr val="0070C0"/>
                </a:solidFill>
              </a:rPr>
              <a:t>!»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Кто эти </a:t>
            </a:r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трое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называется басня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i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лебедь, рак, щука, «Лебедь, щука и рак»)</a:t>
            </a: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262</TotalTime>
  <Words>387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Corbel</vt:lpstr>
      <vt:lpstr>Times New Roman</vt:lpstr>
      <vt:lpstr>Базис</vt:lpstr>
      <vt:lpstr>   литературная игра   «в мире прочитанных произведений»  </vt:lpstr>
      <vt:lpstr>Цели игры:</vt:lpstr>
      <vt:lpstr>1. Как зовут писателей?   Соедините имена, отчества и фамилии</vt:lpstr>
      <vt:lpstr>2. Правда ли во всех словах? </vt:lpstr>
      <vt:lpstr>2. Правда ли во всех словах? (продолжение)  3.В романе Н.С.Чехова «Злоумышленник» выясняется, зачем персонаж Данила открутил болт, которым прикреплялась дверца к машине.  (Ответ: В рассказе А.П.Чехова «Злоумышленник» выясняется, зачем персонаж Денис открутил гайку, которой прикреплялся рельс к шпале)   4.В поэме Н.В.Гоголя «День перед Рождеством» дворник Микола добывает своей сестре Роксане ожерелье.    (Ответ: В рассказе Н.В.Гоголя «Ночь перед Рождеством» кузнец Вакула добывает своей невесте Оксане черевички) </vt:lpstr>
      <vt:lpstr> 3. Отгадайте произведение. Назовите автора </vt:lpstr>
      <vt:lpstr> 3. Отгадайте произведение. Назовите автора (продолжение)  2) _ _ _ _ _ _ _ _ _ _     _ _ _ _ _ _ _ (2 слова: 10 и 7 букв)     к  а  в  к  а  з  с  к  и  й        п  л  е  н  н  и к  Подсказки:  1. Произведение, в котором рассказывается о двух офицерах, один из которых спешил в отпуск, но это у него так и не получилось.  2. Фамилия одного офицера похожа на слово, обозначающее вспомогательное средство для поддержания веса человеческого тела при ходьбе (костыль- Костылин)  3.Фамилия другого офицера похожа на слово, обозначающее в просторечии кровеносный сосуд (жила- Жилин) </vt:lpstr>
      <vt:lpstr>4. Басни И.А.Крылова </vt:lpstr>
      <vt:lpstr>  4. Басни И.А.Крылова (продолжение)  3) «Я, ваш старинный сват и кум,     Пришёл мириться к вам, совсем не ради ссоры»  Кто и кому говорит эти слова? Как называется басня? (Ответы: Волк ловчему, «Волк на псарне»)    4)  «И вместе трое все в него впряглись;  Из кожи лезут вон, а возу всё нет ходу!» Кто эти трое? Как называется басня?   (Ответы: лебедь, рак, щука, «Лебедь, щука и рак»)   </vt:lpstr>
      <vt:lpstr>5. Назовите поэта и писателя.</vt:lpstr>
      <vt:lpstr>6 . О каком персонаже идёт речь? Кто автор и как произведение называется?</vt:lpstr>
      <vt:lpstr>7. Какие слова пропущены? Как произведение называется, кто автор?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УРОК-ИГРА КАК СРЕДСТВО ПОВЫШЕНИЯ ИНТЕРЕСА К ЛИТЕРАТУРЕ</dc:title>
  <dc:creator>Александр</dc:creator>
  <cp:lastModifiedBy>111</cp:lastModifiedBy>
  <cp:revision>30</cp:revision>
  <dcterms:created xsi:type="dcterms:W3CDTF">2017-02-09T17:10:14Z</dcterms:created>
  <dcterms:modified xsi:type="dcterms:W3CDTF">2022-01-03T11:09:08Z</dcterms:modified>
</cp:coreProperties>
</file>