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65" r:id="rId4"/>
    <p:sldId id="264" r:id="rId5"/>
    <p:sldId id="263" r:id="rId6"/>
    <p:sldId id="262" r:id="rId7"/>
    <p:sldId id="261" r:id="rId8"/>
    <p:sldId id="260" r:id="rId9"/>
    <p:sldId id="258" r:id="rId10"/>
    <p:sldId id="259" r:id="rId11"/>
    <p:sldId id="25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clubhistory.ru/igrushki/dymkovskaya-igrushka-istoriya-promysla-dlya-detej-kak-lepit-kak-raskrashivat.html" TargetMode="External"/><Relationship Id="rId7" Type="http://schemas.openxmlformats.org/officeDocument/2006/relationships/hyperlink" Target="https://masteridelo.ru/remeslo/rukodelie-i-tvorchestvo/rospis/zhostovskaya/chto-takoe-zhostovskaya-rospis-istoriya-promysla.html"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7kul.ru/promysly/volshebnoe-iskusstvo-v-russkom-stile-rospis-gzhel" TargetMode="External"/><Relationship Id="rId5" Type="http://schemas.openxmlformats.org/officeDocument/2006/relationships/hyperlink" Target="https://filimonofskay-igrushka.ru/" TargetMode="External"/><Relationship Id="rId4" Type="http://schemas.openxmlformats.org/officeDocument/2006/relationships/hyperlink" Target="https://www.culture.ru/materials/53344/yarkaya-dymka"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5" name="Прямоугольник 4"/>
          <p:cNvSpPr/>
          <p:nvPr/>
        </p:nvSpPr>
        <p:spPr>
          <a:xfrm>
            <a:off x="857224" y="1071546"/>
            <a:ext cx="7643866" cy="4647426"/>
          </a:xfrm>
          <a:prstGeom prst="rect">
            <a:avLst/>
          </a:prstGeom>
        </p:spPr>
        <p:txBody>
          <a:bodyPr wrap="square">
            <a:spAutoFit/>
          </a:bodyPr>
          <a:lstStyle/>
          <a:p>
            <a:pPr algn="ctr"/>
            <a:r>
              <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Контроль усвоения знаний по теме</a:t>
            </a:r>
          </a:p>
          <a:p>
            <a:endParaRPr lang="ru-RU" sz="32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endParaRPr lang="ru-RU" sz="32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pPr algn="ctr"/>
            <a:r>
              <a:rPr lang="ru-RU" sz="3200" b="1" dirty="0" smtClean="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rPr>
              <a:t>«Народные промыслы»</a:t>
            </a:r>
          </a:p>
          <a:p>
            <a:pPr algn="ctr"/>
            <a:endParaRPr lang="ru-RU" sz="2000" b="1" dirty="0" smtClean="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endParaRPr>
          </a:p>
          <a:p>
            <a:pPr algn="ctr"/>
            <a:r>
              <a:rPr lang="ru-RU" sz="2000" b="1" dirty="0" smtClean="0">
                <a:ln w="1905"/>
                <a:solidFill>
                  <a:srgbClr val="002060"/>
                </a:solidFill>
                <a:effectLst>
                  <a:innerShdw blurRad="69850" dist="43180" dir="5400000">
                    <a:srgbClr val="000000">
                      <a:alpha val="65000"/>
                    </a:srgbClr>
                  </a:innerShdw>
                </a:effectLst>
                <a:latin typeface="Times New Roman" pitchFamily="18" charset="0"/>
                <a:cs typeface="Times New Roman" pitchFamily="18" charset="0"/>
              </a:rPr>
              <a:t>/к уроку изобразительного искусства в 5 классе/</a:t>
            </a:r>
          </a:p>
          <a:p>
            <a:endPar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endPar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endPar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endPar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a:p>
            <a:pPr algn="r"/>
            <a:r>
              <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Учитель изобразительного искусства и МХК </a:t>
            </a:r>
          </a:p>
          <a:p>
            <a:pPr algn="r"/>
            <a:r>
              <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МКОУ Орловской СОШ им. И.Ф. </a:t>
            </a:r>
            <a:r>
              <a:rPr lang="ru-RU" sz="2000" b="1" dirty="0" err="1"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Жужукина</a:t>
            </a:r>
            <a:r>
              <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 </a:t>
            </a:r>
          </a:p>
          <a:p>
            <a:pPr algn="r"/>
            <a:r>
              <a:rPr lang="ru-RU" sz="2000" b="1" dirty="0" smtClean="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rPr>
              <a:t>Коновалова Татьяна Николаевна</a:t>
            </a:r>
            <a:endParaRPr lang="ru-RU" sz="2000" b="1" dirty="0">
              <a:ln w="1905"/>
              <a:solidFill>
                <a:srgbClr val="7030A0"/>
              </a:soli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5" name="Прямоугольник 4"/>
          <p:cNvSpPr/>
          <p:nvPr/>
        </p:nvSpPr>
        <p:spPr>
          <a:xfrm>
            <a:off x="1000100" y="1643050"/>
            <a:ext cx="7286676" cy="3785652"/>
          </a:xfrm>
          <a:prstGeom prst="rect">
            <a:avLst/>
          </a:prstGeom>
        </p:spPr>
        <p:txBody>
          <a:bodyPr wrap="square">
            <a:spAutoFit/>
          </a:bodyPr>
          <a:lstStyle/>
          <a:p>
            <a:r>
              <a:rPr lang="ru-RU" sz="2400" b="1" dirty="0" smtClean="0">
                <a:solidFill>
                  <a:srgbClr val="0070C0"/>
                </a:solidFill>
                <a:latin typeface="Times New Roman" pitchFamily="18" charset="0"/>
                <a:cs typeface="Times New Roman" pitchFamily="18" charset="0"/>
              </a:rPr>
              <a:t>Говоря о народных промыслах, нельзя не сказать о ней, своего рода, «визитной карточке» России. Она разная, самобытная, особенная, яркая и с секретом. Деревянная игрушка, любимица многих поколений. Её изготавливали и изготавливают  мастера разных регионов России. В каждом регионе она своя, игрушка отличается техникой росписи, сюжетами. </a:t>
            </a:r>
          </a:p>
          <a:p>
            <a:r>
              <a:rPr lang="ru-RU" sz="2400" b="1" dirty="0" smtClean="0">
                <a:solidFill>
                  <a:srgbClr val="0070C0"/>
                </a:solidFill>
                <a:latin typeface="Times New Roman" pitchFamily="18" charset="0"/>
                <a:cs typeface="Times New Roman" pitchFamily="18" charset="0"/>
              </a:rPr>
              <a:t>В настоящее время есть даже музеи этой </a:t>
            </a:r>
            <a:r>
              <a:rPr lang="ru-RU" sz="2400" b="1" dirty="0" smtClean="0">
                <a:solidFill>
                  <a:srgbClr val="0070C0"/>
                </a:solidFill>
                <a:latin typeface="Times New Roman" pitchFamily="18" charset="0"/>
                <a:cs typeface="Times New Roman" pitchFamily="18" charset="0"/>
              </a:rPr>
              <a:t>игрушки </a:t>
            </a:r>
            <a:r>
              <a:rPr lang="ru-RU" sz="2400" b="1" i="1" dirty="0" smtClean="0">
                <a:solidFill>
                  <a:srgbClr val="00B050"/>
                </a:solidFill>
                <a:latin typeface="Times New Roman" pitchFamily="18" charset="0"/>
                <a:cs typeface="Times New Roman" pitchFamily="18" charset="0"/>
              </a:rPr>
              <a:t>(Матрёшка)</a:t>
            </a:r>
            <a:endParaRPr lang="ru-RU" sz="2400" b="1" i="1"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11265" name="Rectangle 1"/>
          <p:cNvSpPr>
            <a:spLocks noChangeArrowheads="1"/>
          </p:cNvSpPr>
          <p:nvPr/>
        </p:nvSpPr>
        <p:spPr bwMode="auto">
          <a:xfrm>
            <a:off x="1071538" y="1112207"/>
            <a:ext cx="7215238" cy="46243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Источники</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3"/>
              </a:rPr>
              <a:t>https://clubhistory.ru/igrushki/dymkovskaya-igrushka-istoriya-promysla-dlya-detej-kak-lepit-kak-raskrashivat.html</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u-RU" sz="2000" dirty="0" smtClean="0">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4"/>
              </a:rPr>
              <a:t>https://www.culture.ru/materials/53344/yarkaya-dymka</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u-RU" sz="2000" dirty="0" smtClean="0">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5"/>
              </a:rPr>
              <a:t>https://filimonofskay-igrushka.ru/</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u-RU" sz="2000" dirty="0" smtClean="0">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6"/>
              </a:rPr>
              <a:t>https://7kul.ru/promysly/volshebnoe-iskusstvo-v-russkom-stile-rospis-gzhel</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u-RU" sz="2000" dirty="0" smtClean="0">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hlinkClick r:id="rId7"/>
              </a:rPr>
              <a:t>https://masteridelo.ru/remeslo/rukodelie-i-tvorchestvo/rospis/zhostovskaya/chto-takoe-zhostovskaya-rospis-istoriya-promysla.html</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1027" name="Rectangle 3"/>
          <p:cNvSpPr>
            <a:spLocks noChangeArrowheads="1"/>
          </p:cNvSpPr>
          <p:nvPr/>
        </p:nvSpPr>
        <p:spPr bwMode="auto">
          <a:xfrm>
            <a:off x="1071538" y="1529822"/>
            <a:ext cx="692948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О чем идет речь?</a:t>
            </a:r>
            <a:endParaRPr kumimoji="0" lang="ru-RU" sz="1000" b="1" i="0" u="none" strike="noStrike" cap="none" normalizeH="0" baseline="0" dirty="0" smtClean="0">
              <a:ln>
                <a:noFill/>
              </a:ln>
              <a:solidFill>
                <a:srgbClr val="7030A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Особый вид творчества, в процессе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чего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вещи, которыми люди каждый день пользовались в своей обычной жизни,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украшались,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как настоящие произведения искусства. В изделиях прослеживаются русские традиционные нравы, зародившиеся много веков назад</a:t>
            </a:r>
            <a:r>
              <a:rPr kumimoji="0" lang="ru-RU" sz="1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Умение передаётся из поколения в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поколение</a:t>
            </a:r>
            <a:r>
              <a:rPr lang="ru-RU" sz="2400" b="1" dirty="0" smtClean="0">
                <a:solidFill>
                  <a:srgbClr val="0070C0"/>
                </a:solidFill>
                <a:latin typeface="Times New Roman" pitchFamily="18" charset="0"/>
                <a:ea typeface="Calibri" pitchFamily="34" charset="0"/>
                <a:cs typeface="Times New Roman" pitchFamily="18" charset="0"/>
              </a:rPr>
              <a:t> </a:t>
            </a:r>
            <a:r>
              <a:rPr kumimoji="0" lang="ru-RU" sz="2400" b="1"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(Народные промыслы)</a:t>
            </a:r>
            <a:endParaRPr kumimoji="0" lang="ru-RU" sz="2400" b="1" i="1"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3073" name="Rectangle 1"/>
          <p:cNvSpPr>
            <a:spLocks noChangeArrowheads="1"/>
          </p:cNvSpPr>
          <p:nvPr/>
        </p:nvSpPr>
        <p:spPr bwMode="auto">
          <a:xfrm>
            <a:off x="1071538" y="702215"/>
            <a:ext cx="6929486"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ru-RU" sz="2400" b="1" dirty="0" smtClean="0">
                <a:solidFill>
                  <a:srgbClr val="0070C0"/>
                </a:solidFill>
                <a:latin typeface="Times New Roman" pitchFamily="18" charset="0"/>
                <a:ea typeface="Calibri" pitchFamily="34" charset="0"/>
                <a:cs typeface="Times New Roman" pitchFamily="18" charset="0"/>
              </a:rPr>
              <a:t>Один  </a:t>
            </a:r>
            <a:r>
              <a:rPr lang="ru-RU" sz="2400" b="1" dirty="0" smtClean="0">
                <a:solidFill>
                  <a:srgbClr val="0070C0"/>
                </a:solidFill>
                <a:latin typeface="Times New Roman" pitchFamily="18" charset="0"/>
                <a:ea typeface="Calibri" pitchFamily="34" charset="0"/>
                <a:cs typeface="Times New Roman" pitchFamily="18" charset="0"/>
              </a:rPr>
              <a:t>из символов Кировской области, подчеркивающий самобытность Вятского края, его древнюю историю. Секрет творчества передавался в семье по женской линии: от матери к дочери.  Изделия изготавливали к ежегодному весеннему празднику «Свистуньи». Лепили из глины с песком, белили мелом, разведенным в молоке, раскрашивали яичными красками. Изображали животных и людей, расписывали яркими кругами, окружностями, точками, прямыми и волнистыми линиями. Символом является барышня </a:t>
            </a:r>
            <a:r>
              <a:rPr lang="ru-RU" sz="2400" b="1" dirty="0" smtClean="0">
                <a:solidFill>
                  <a:srgbClr val="00B050"/>
                </a:solidFill>
                <a:latin typeface="Times New Roman" pitchFamily="18" charset="0"/>
                <a:ea typeface="Calibri" pitchFamily="34" charset="0"/>
                <a:cs typeface="Times New Roman" pitchFamily="18" charset="0"/>
              </a:rPr>
              <a:t>(</a:t>
            </a:r>
            <a:r>
              <a:rPr lang="ru-RU" sz="2400" b="1" i="1" dirty="0" smtClean="0">
                <a:solidFill>
                  <a:srgbClr val="00B050"/>
                </a:solidFill>
                <a:latin typeface="Times New Roman" pitchFamily="18" charset="0"/>
                <a:ea typeface="Calibri" pitchFamily="34" charset="0"/>
                <a:cs typeface="Times New Roman" pitchFamily="18" charset="0"/>
              </a:rPr>
              <a:t>Д</a:t>
            </a:r>
            <a:r>
              <a:rPr kumimoji="0" lang="ru-RU" sz="2400" b="1"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ымковская игрушка)</a:t>
            </a:r>
            <a:endParaRPr kumimoji="0" lang="ru-RU" sz="2400" b="1" i="1"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4097" name="Rectangle 1"/>
          <p:cNvSpPr>
            <a:spLocks noChangeArrowheads="1"/>
          </p:cNvSpPr>
          <p:nvPr/>
        </p:nvSpPr>
        <p:spPr bwMode="auto">
          <a:xfrm>
            <a:off x="1071538" y="1244070"/>
            <a:ext cx="7072362"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Традиционный промысел в Архангельской области. В этих местах добывали красную глину, она хорошо подходила и для ручной лепки, и для работы на гончарном круге. Изделия мастеров</a:t>
            </a:r>
            <a:r>
              <a:rPr kumimoji="0" lang="ru-RU" sz="2400" b="1" i="1"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отличались простой формой и условностью деталей. Изображали в основном одиночные фигурки: женщин в широких юбках-колоколах, мужчин с окладистыми бородами-лопатами, домашних и диких животных — оленей, медведей, лошадей, коров,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птиц</a:t>
            </a:r>
            <a:r>
              <a:rPr lang="ru-RU" sz="2400" b="1" dirty="0" smtClean="0">
                <a:solidFill>
                  <a:srgbClr val="0070C0"/>
                </a:solidFill>
                <a:latin typeface="Times New Roman" pitchFamily="18" charset="0"/>
                <a:ea typeface="Calibri" pitchFamily="34" charset="0"/>
                <a:cs typeface="Times New Roman" pitchFamily="18" charset="0"/>
              </a:rPr>
              <a:t> </a:t>
            </a:r>
            <a:r>
              <a:rPr kumimoji="0" lang="ru-RU" sz="2400" b="1"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r>
              <a:rPr kumimoji="0" lang="ru-RU" sz="2400" b="1" i="1"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Каргопольская</a:t>
            </a:r>
            <a:r>
              <a:rPr kumimoji="0" lang="ru-RU" sz="2400" b="1"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глиняная игрушка)</a:t>
            </a:r>
            <a:endParaRPr kumimoji="0" lang="ru-RU" sz="2400" b="1" i="0"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5" name="Прямоугольник 4"/>
          <p:cNvSpPr/>
          <p:nvPr/>
        </p:nvSpPr>
        <p:spPr>
          <a:xfrm>
            <a:off x="785786" y="928670"/>
            <a:ext cx="7429552" cy="5324535"/>
          </a:xfrm>
          <a:prstGeom prst="rect">
            <a:avLst/>
          </a:prstGeom>
        </p:spPr>
        <p:txBody>
          <a:bodyPr wrap="square">
            <a:spAutoFit/>
          </a:bodyPr>
          <a:lstStyle/>
          <a:p>
            <a:r>
              <a:rPr lang="ru-RU" sz="2000" b="1" dirty="0" smtClean="0">
                <a:solidFill>
                  <a:srgbClr val="0070C0"/>
                </a:solidFill>
                <a:latin typeface="Times New Roman" pitchFamily="18" charset="0"/>
                <a:cs typeface="Times New Roman" pitchFamily="18" charset="0"/>
              </a:rPr>
              <a:t>Старейший  народный художественный промысел  России. Родина промысла - деревня в Тульской области. Работа считалась легкой, поэтому  занимались ею   женщины, а обучать начинали девочек уже с семи лет. В работе использовали нежирную, но пластичную глину «</a:t>
            </a:r>
            <a:r>
              <a:rPr lang="ru-RU" sz="2000" b="1" dirty="0" err="1" smtClean="0">
                <a:solidFill>
                  <a:srgbClr val="0070C0"/>
                </a:solidFill>
                <a:latin typeface="Times New Roman" pitchFamily="18" charset="0"/>
                <a:cs typeface="Times New Roman" pitchFamily="18" charset="0"/>
              </a:rPr>
              <a:t>синику</a:t>
            </a:r>
            <a:r>
              <a:rPr lang="ru-RU" sz="2000" b="1" dirty="0" smtClean="0">
                <a:solidFill>
                  <a:srgbClr val="0070C0"/>
                </a:solidFill>
                <a:latin typeface="Times New Roman" pitchFamily="18" charset="0"/>
                <a:cs typeface="Times New Roman" pitchFamily="18" charset="0"/>
              </a:rPr>
              <a:t>», которая после обжига приобретала белый цвет. Уникальная по своим свойствам глина, позволяла мастерице всю скульптурку лепить из одного куска,  добиваясь красивых по пластике, выразительных форм.  Изделия отличались стройностью,  стилистические особенности, выработанные многими поколениями народных мастеров, остаются неизменными. В лепке - вытянутые пропорции фигур, длинные шеи у людей и животных, в росписи - трехцветный геометрический орнамент. Удлиненные изящные силуэты фигур, гармонично сочетаются с жизнерадостной, яркой, лаконичной росписью. Изделия не только радуют глаз, но и </a:t>
            </a:r>
            <a:r>
              <a:rPr lang="ru-RU" sz="2000" b="1" dirty="0" smtClean="0">
                <a:solidFill>
                  <a:srgbClr val="0070C0"/>
                </a:solidFill>
                <a:latin typeface="Times New Roman" pitchFamily="18" charset="0"/>
                <a:cs typeface="Times New Roman" pitchFamily="18" charset="0"/>
              </a:rPr>
              <a:t>звучат</a:t>
            </a:r>
            <a:r>
              <a:rPr lang="ru-RU" sz="2000" b="1" dirty="0" smtClean="0">
                <a:solidFill>
                  <a:srgbClr val="0070C0"/>
                </a:solidFill>
                <a:latin typeface="Times New Roman" pitchFamily="18" charset="0"/>
                <a:cs typeface="Times New Roman" pitchFamily="18" charset="0"/>
              </a:rPr>
              <a:t> </a:t>
            </a:r>
            <a:r>
              <a:rPr lang="ru-RU" sz="2000" b="1" i="1" dirty="0" smtClean="0">
                <a:solidFill>
                  <a:srgbClr val="00B050"/>
                </a:solidFill>
                <a:latin typeface="Times New Roman" pitchFamily="18" charset="0"/>
                <a:cs typeface="Times New Roman" pitchFamily="18" charset="0"/>
              </a:rPr>
              <a:t>(</a:t>
            </a:r>
            <a:r>
              <a:rPr lang="ru-RU" sz="2000" b="1" i="1" dirty="0" err="1" smtClean="0">
                <a:solidFill>
                  <a:srgbClr val="00B050"/>
                </a:solidFill>
                <a:latin typeface="Times New Roman" pitchFamily="18" charset="0"/>
                <a:cs typeface="Times New Roman" pitchFamily="18" charset="0"/>
              </a:rPr>
              <a:t>Филимоновская</a:t>
            </a:r>
            <a:r>
              <a:rPr lang="ru-RU" sz="2000" b="1" i="1" dirty="0" smtClean="0">
                <a:solidFill>
                  <a:srgbClr val="00B050"/>
                </a:solidFill>
                <a:latin typeface="Times New Roman" pitchFamily="18" charset="0"/>
                <a:cs typeface="Times New Roman" pitchFamily="18" charset="0"/>
              </a:rPr>
              <a:t> глиняная свистулька)</a:t>
            </a:r>
            <a:endParaRPr lang="ru-RU" sz="2000" b="1" i="1"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6145" name="Rectangle 1"/>
          <p:cNvSpPr>
            <a:spLocks noChangeArrowheads="1"/>
          </p:cNvSpPr>
          <p:nvPr/>
        </p:nvSpPr>
        <p:spPr bwMode="auto">
          <a:xfrm>
            <a:off x="1142976" y="1601260"/>
            <a:ext cx="700092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265238" algn="l"/>
              </a:tabLst>
            </a:pPr>
            <a:r>
              <a:rPr kumimoji="0" lang="ru-RU" sz="2400" b="1" i="0"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Вид русской народной росписи, узнаваемый далеко за пределами России. Название этого промысла знают не только искусствоведы и художники. В своем развитии он прошёл несколько этапов, и знаменитая синяя роспись на белом фоне – только один из них. Но это цветовое решение стало главным, определяющим для данного вида росписи. Сувениры и посуда, расписанные вручную пользуются спросом не только в </a:t>
            </a:r>
            <a:r>
              <a:rPr kumimoji="0" lang="ru-RU" sz="2400" b="1" i="0"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России</a:t>
            </a:r>
            <a:r>
              <a:rPr kumimoji="0" lang="ru-RU" sz="2400" b="1" i="0" strike="noStrike" cap="none" normalizeH="0" dirty="0" smtClean="0">
                <a:ln>
                  <a:noFill/>
                </a:ln>
                <a:solidFill>
                  <a:srgbClr val="0070C0"/>
                </a:solidFill>
                <a:effectLst/>
                <a:latin typeface="Times New Roman" pitchFamily="18" charset="0"/>
                <a:ea typeface="Calibri" pitchFamily="34" charset="0"/>
                <a:cs typeface="Times New Roman" pitchFamily="18" charset="0"/>
              </a:rPr>
              <a:t> </a:t>
            </a:r>
            <a:r>
              <a:rPr kumimoji="0" lang="ru-RU" sz="2400" b="1" i="1" strike="noStrike" cap="none" normalizeH="0" dirty="0" smtClean="0">
                <a:ln>
                  <a:noFill/>
                </a:ln>
                <a:solidFill>
                  <a:srgbClr val="00B050"/>
                </a:solidFill>
                <a:effectLst/>
                <a:latin typeface="Times New Roman" pitchFamily="18" charset="0"/>
                <a:ea typeface="Calibri" pitchFamily="34" charset="0"/>
                <a:cs typeface="Times New Roman" pitchFamily="18" charset="0"/>
              </a:rPr>
              <a:t>(Гжель)</a:t>
            </a:r>
            <a:endParaRPr kumimoji="0" lang="ru-RU" sz="2400" b="1" i="1"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7169" name="Rectangle 1"/>
          <p:cNvSpPr>
            <a:spLocks noChangeArrowheads="1"/>
          </p:cNvSpPr>
          <p:nvPr/>
        </p:nvSpPr>
        <p:spPr bwMode="auto">
          <a:xfrm>
            <a:off x="1214414" y="416462"/>
            <a:ext cx="707236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265238" algn="l"/>
              </a:tabLst>
            </a:pP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Этот русский народный художественный промысел</a:t>
            </a:r>
            <a:r>
              <a:rPr lang="ru-RU" sz="2400" b="1" dirty="0" smtClean="0">
                <a:solidFill>
                  <a:srgbClr val="0070C0"/>
                </a:solidFill>
                <a:latin typeface="Times New Roman" pitchFamily="18" charset="0"/>
                <a:ea typeface="Calibri" pitchFamily="34" charset="0"/>
                <a:cs typeface="Times New Roman" pitchFamily="18" charset="0"/>
              </a:rPr>
              <a:t>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возник во второй половине XVII века в деревнях, расположенных на левом берегу Волги. Существует два основных типа росписи: «верховая» — красным и черным на золотистом фоне, и «под фон» — золотистый силуэтный рисунок на цветном фоне. При этом заволжские мастера не используют в работе золото. Они вытачивают предметы из дерева, грунтуют их раствором глины и покрывают олифой и порошком олова. Затем выполняют растительный узор, лакируют и обжигают при высокой температуре в печи. Изделия этого промысла славятся даже далеко за пределами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России </a:t>
            </a:r>
            <a:r>
              <a:rPr kumimoji="0" lang="ru-RU" sz="2400" b="1"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(Хохломская роспись)</a:t>
            </a:r>
            <a:endParaRPr kumimoji="0" lang="ru-RU" sz="2400" b="1" i="1"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8193" name="Rectangle 1"/>
          <p:cNvSpPr>
            <a:spLocks noChangeArrowheads="1"/>
          </p:cNvSpPr>
          <p:nvPr/>
        </p:nvSpPr>
        <p:spPr bwMode="auto">
          <a:xfrm>
            <a:off x="928662" y="434110"/>
            <a:ext cx="7286676"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Этот русский народный художественный промысел - особый вид росписи по дереву, который появился в середине XIX века в Нижегородской губернии.</a:t>
            </a:r>
            <a:br>
              <a:rPr kumimoji="0" lang="ru-RU" sz="2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br>
            <a:r>
              <a:rPr kumimoji="0" lang="ru-RU" sz="2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Жители деревень украшали деревянные прялки резьбой. Эти прялки отличались от обычных тем, что их не вытачивали из цельного куска дерева, а изготавливали из двух частей — гребня и донца. Как раз донце и было расписным: когда прялкой не пользовались, ее вешали на стену в качестве украшения.  Вскоре яркими рисунками стали украшать не только прялки, но и сани, сундуки, мебель, игрушки, шкатулки, деревянные панно и многие другие предметы. </a:t>
            </a:r>
            <a:br>
              <a:rPr kumimoji="0" lang="ru-RU" sz="2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br>
            <a:r>
              <a:rPr kumimoji="0" lang="ru-RU" sz="2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Сюжетами росписи становились, прежде всего, жанровые сцены: праздники, прогулки, чаепития, охота, свидание влюбленных и многие </a:t>
            </a:r>
            <a:r>
              <a:rPr kumimoji="0" lang="ru-RU" sz="2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другие </a:t>
            </a:r>
            <a:r>
              <a:rPr kumimoji="0" lang="ru-RU" sz="2200" b="1" i="1"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(Городецкая роспись)</a:t>
            </a:r>
            <a:endParaRPr kumimoji="0" lang="ru-RU" sz="2200" b="1" i="1"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p:cNvPicPr>
            <a:picLocks noChangeAspect="1" noChangeArrowheads="1"/>
          </p:cNvPicPr>
          <p:nvPr/>
        </p:nvPicPr>
        <p:blipFill>
          <a:blip r:embed="rId2" cstate="print"/>
          <a:srcRect/>
          <a:stretch>
            <a:fillRect/>
          </a:stretch>
        </p:blipFill>
        <p:spPr bwMode="auto">
          <a:xfrm>
            <a:off x="0" y="0"/>
            <a:ext cx="9174225" cy="6858000"/>
          </a:xfrm>
          <a:prstGeom prst="rect">
            <a:avLst/>
          </a:prstGeom>
          <a:noFill/>
          <a:ln w="9525">
            <a:noFill/>
            <a:miter lim="800000"/>
            <a:headEnd/>
            <a:tailEnd/>
          </a:ln>
          <a:effectLst/>
        </p:spPr>
      </p:pic>
      <p:sp>
        <p:nvSpPr>
          <p:cNvPr id="10241" name="Rectangle 1"/>
          <p:cNvSpPr>
            <a:spLocks noChangeArrowheads="1"/>
          </p:cNvSpPr>
          <p:nvPr/>
        </p:nvSpPr>
        <p:spPr bwMode="auto">
          <a:xfrm>
            <a:off x="928662" y="845091"/>
            <a:ext cx="7143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265238" algn="l"/>
              </a:tabLst>
            </a:pP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Этот народный промысел является золотым фондом русского народного творчества. Лакированные изделия из папье-маше – вот с чего начинали мастера этого промысла, впоследствии папье-маше заменили на металл. Эти металлические изделия расписывали цветочными композициями. Импровизация с тонами и полутонами считается признаком мастерства. Изображение на плоскости выглядит объемным и точным, отчего хочется рассматривать каждую деталь росписи. </a:t>
            </a:r>
            <a:r>
              <a:rPr lang="ru-RU" sz="2400" b="1" dirty="0" smtClean="0">
                <a:solidFill>
                  <a:srgbClr val="0070C0"/>
                </a:solidFill>
                <a:latin typeface="Times New Roman" pitchFamily="18" charset="0"/>
                <a:ea typeface="Calibri" pitchFamily="34" charset="0"/>
                <a:cs typeface="Times New Roman" pitchFamily="18" charset="0"/>
              </a:rPr>
              <a:t> Мастера этого промысла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изготавливают необычной красоты </a:t>
            </a:r>
            <a:r>
              <a:rPr kumimoji="0" lang="ru-RU"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изделия</a:t>
            </a:r>
            <a:r>
              <a:rPr lang="ru-RU" sz="2400" b="1" dirty="0" smtClean="0">
                <a:solidFill>
                  <a:srgbClr val="0070C0"/>
                </a:solidFill>
                <a:latin typeface="Times New Roman" pitchFamily="18" charset="0"/>
                <a:ea typeface="Calibri" pitchFamily="34" charset="0"/>
                <a:cs typeface="Times New Roman" pitchFamily="18" charset="0"/>
              </a:rPr>
              <a:t> </a:t>
            </a:r>
            <a:r>
              <a:rPr kumimoji="0" lang="ru-RU" sz="2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r>
              <a:rPr kumimoji="0" lang="ru-RU" sz="2400" b="1" i="1"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Жостовские</a:t>
            </a:r>
            <a:r>
              <a:rPr kumimoji="0" lang="ru-RU" sz="2400" b="1" i="1"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подносы)</a:t>
            </a:r>
            <a:endParaRPr kumimoji="0" lang="ru-RU" sz="2400" b="1" i="1" u="none" strike="noStrike" cap="none" normalizeH="0" baseline="0" dirty="0" smtClean="0">
              <a:ln>
                <a:noFill/>
              </a:ln>
              <a:solidFill>
                <a:srgbClr val="00B05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289</Words>
  <Application>Microsoft Office PowerPoint</Application>
  <PresentationFormat>Экран (4:3)</PresentationFormat>
  <Paragraphs>36</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Superadmin</dc:creator>
  <cp:lastModifiedBy>а</cp:lastModifiedBy>
  <cp:revision>19</cp:revision>
  <dcterms:created xsi:type="dcterms:W3CDTF">2022-01-31T15:58:00Z</dcterms:created>
  <dcterms:modified xsi:type="dcterms:W3CDTF">2022-02-01T10:30:29Z</dcterms:modified>
</cp:coreProperties>
</file>