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4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ru-RU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Вставка рисунка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04.02.2022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tretyakovgallery.ru/collection/portret-aleksandry-petrovny-struyskoy" TargetMode="External"/><Relationship Id="rId2" Type="http://schemas.openxmlformats.org/officeDocument/2006/relationships/hyperlink" Target="http://velikayakultura.ru/russkaya-zhivopis/russkaya-zhivopis-18-veka-iskusstvo-russkogo-portreta" TargetMode="External"/><Relationship Id="rId1" Type="http://schemas.openxmlformats.org/officeDocument/2006/relationships/slideLayout" Target="../slideLayouts/slideLayout7.xml"/><Relationship Id="rId5" Type="http://schemas.openxmlformats.org/officeDocument/2006/relationships/hyperlink" Target="https://rusmuseumvrm.ru/reference/classifier/keyword/kto_izobr._smolyanki.php" TargetMode="External"/><Relationship Id="rId4" Type="http://schemas.openxmlformats.org/officeDocument/2006/relationships/hyperlink" Target="https://www.culture.ru/persons/8495/fedor-rokotov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jpeg"/><Relationship Id="rId3" Type="http://schemas.openxmlformats.org/officeDocument/2006/relationships/image" Target="../media/image8.jpeg"/><Relationship Id="rId7" Type="http://schemas.openxmlformats.org/officeDocument/2006/relationships/image" Target="../media/image12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1.jpeg"/><Relationship Id="rId5" Type="http://schemas.openxmlformats.org/officeDocument/2006/relationships/image" Target="../media/image10.jpeg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7158" y="1500174"/>
            <a:ext cx="8229600" cy="1828800"/>
          </a:xfrm>
        </p:spPr>
        <p:txBody>
          <a:bodyPr>
            <a:normAutofit fontScale="90000"/>
          </a:bodyPr>
          <a:lstStyle/>
          <a:p>
            <a:r>
              <a:rPr lang="ru-RU" sz="4000" dirty="0" smtClean="0">
                <a:solidFill>
                  <a:srgbClr val="FFC000"/>
                </a:solidFill>
                <a:effectLst/>
                <a:latin typeface="+mn-lt"/>
              </a:rPr>
              <a:t>Презентация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 </a:t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</a:b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«Русский портрет</a:t>
            </a: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/>
            </a:r>
            <a:b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</a:br>
            <a:r>
              <a:rPr lang="en-US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XVIII </a:t>
            </a:r>
            <a:r>
              <a:rPr lang="ru-RU" dirty="0" smtClean="0">
                <a:solidFill>
                  <a:schemeClr val="accent1">
                    <a:lumMod val="75000"/>
                  </a:schemeClr>
                </a:solidFill>
                <a:effectLst/>
                <a:latin typeface="+mn-lt"/>
              </a:rPr>
              <a:t>века »</a:t>
            </a:r>
            <a:endParaRPr lang="ru-RU" dirty="0">
              <a:solidFill>
                <a:schemeClr val="accent1">
                  <a:lumMod val="75000"/>
                </a:schemeClr>
              </a:solidFill>
              <a:effectLst/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4500570"/>
            <a:ext cx="6656784" cy="1232686"/>
          </a:xfrm>
        </p:spPr>
        <p:txBody>
          <a:bodyPr>
            <a:noAutofit/>
          </a:bodyPr>
          <a:lstStyle/>
          <a:p>
            <a:pPr algn="r"/>
            <a:r>
              <a:rPr lang="ru-RU" sz="2000" dirty="0" smtClean="0"/>
              <a:t>Коновалова Татьяна Николаевна,  учитель изобразительного искусства,  </a:t>
            </a:r>
          </a:p>
          <a:p>
            <a:pPr algn="r"/>
            <a:r>
              <a:rPr lang="ru-RU" sz="2000" dirty="0" smtClean="0"/>
              <a:t>МКОУ Орловская СОШ им. И.Ф. </a:t>
            </a:r>
            <a:r>
              <a:rPr lang="ru-RU" sz="2000" dirty="0" err="1" smtClean="0"/>
              <a:t>Жужукина</a:t>
            </a:r>
            <a:endParaRPr lang="ru-RU" sz="2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3643306" y="785794"/>
            <a:ext cx="1737207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 smtClean="0">
                <a:solidFill>
                  <a:srgbClr val="002060"/>
                </a:solidFill>
              </a:rPr>
              <a:t>Источники</a:t>
            </a:r>
            <a:endParaRPr lang="ru-RU" sz="2400" b="1" dirty="0">
              <a:solidFill>
                <a:srgbClr val="002060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42910" y="2136339"/>
            <a:ext cx="821537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u="sng" dirty="0" smtClean="0">
                <a:solidFill>
                  <a:srgbClr val="002060"/>
                </a:solidFill>
                <a:hlinkClick r:id="rId2"/>
              </a:rPr>
              <a:t>http://velikayakultura.ru/russkaya-zhivopis/russkaya-zhivopis-18-veka-iskusstvo-russkogo-portreta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</a:p>
          <a:p>
            <a:endParaRPr lang="ru-RU" b="1" u="sng" dirty="0" smtClean="0">
              <a:solidFill>
                <a:srgbClr val="002060"/>
              </a:solidFill>
              <a:hlinkClick r:id="rId3"/>
            </a:endParaRPr>
          </a:p>
          <a:p>
            <a:r>
              <a:rPr lang="ru-RU" b="1" u="sng" dirty="0" smtClean="0">
                <a:solidFill>
                  <a:srgbClr val="002060"/>
                </a:solidFill>
                <a:hlinkClick r:id="rId3"/>
              </a:rPr>
              <a:t>https://www.tretyakovgallery.ru/collection/portret-aleksandry-petrovny-struyskoy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</a:p>
          <a:p>
            <a:endParaRPr lang="ru-RU" b="1" u="sng" dirty="0" smtClean="0">
              <a:solidFill>
                <a:srgbClr val="002060"/>
              </a:solidFill>
              <a:hlinkClick r:id="rId4"/>
            </a:endParaRPr>
          </a:p>
          <a:p>
            <a:r>
              <a:rPr lang="ru-RU" b="1" u="sng" dirty="0" smtClean="0">
                <a:solidFill>
                  <a:srgbClr val="002060"/>
                </a:solidFill>
                <a:hlinkClick r:id="rId4"/>
              </a:rPr>
              <a:t>https://www.culture.ru/persons/8495/fedor-rokotov</a:t>
            </a:r>
            <a:r>
              <a:rPr lang="ru-RU" b="1" dirty="0" smtClean="0">
                <a:solidFill>
                  <a:srgbClr val="002060"/>
                </a:solidFill>
              </a:rPr>
              <a:t> </a:t>
            </a:r>
          </a:p>
          <a:p>
            <a:endParaRPr lang="ru-RU" b="1" u="sng" dirty="0" smtClean="0">
              <a:solidFill>
                <a:srgbClr val="002060"/>
              </a:solidFill>
              <a:hlinkClick r:id="rId5"/>
            </a:endParaRPr>
          </a:p>
          <a:p>
            <a:r>
              <a:rPr lang="ru-RU" b="1" u="sng" dirty="0" smtClean="0">
                <a:solidFill>
                  <a:srgbClr val="002060"/>
                </a:solidFill>
                <a:hlinkClick r:id="rId5"/>
              </a:rPr>
              <a:t>https://rusmuseumvrm.ru/reference/classifier/keyword/kto_izobr._smolyanki.php</a:t>
            </a:r>
            <a:endParaRPr lang="ru-RU" b="1" dirty="0">
              <a:solidFill>
                <a:srgbClr val="002060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7" name="Rectangle 1"/>
          <p:cNvSpPr>
            <a:spLocks noChangeArrowheads="1"/>
          </p:cNvSpPr>
          <p:nvPr/>
        </p:nvSpPr>
        <p:spPr bwMode="auto">
          <a:xfrm>
            <a:off x="571472" y="1613402"/>
            <a:ext cx="8072494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В истории российской живописи большое значение имеет период зарождения и развития портретного жанра.  Это 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–</a:t>
            </a: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вторая половина XVIII века.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400" b="1" i="0" u="none" strike="noStrike" cap="none" normalizeH="0" baseline="0" dirty="0" smtClean="0">
                <a:ln>
                  <a:noFill/>
                </a:ln>
                <a:solidFill>
                  <a:srgbClr val="00206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Именно в это время живописцы обратили внимание на индивидуальность и  своеобразие личности и захотели передать на холсте человека с его неповторимым внутренним миром. 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www.artcontext.info/images/stories/pic/rokotov/rokot_04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1472" y="214290"/>
            <a:ext cx="3214710" cy="3786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3857620" y="214290"/>
            <a:ext cx="5000628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FFFF00"/>
                </a:solidFill>
              </a:rPr>
              <a:t>Фёдор Степанович Рокотов (1735 —1808) — русский художник,  портретист, работавший в период Русского Просвещения. Выходец из крепостных, получил вольную. Выучился на художника и вскоре стал одним из любимых мастеров российского дворянства. Писал в основном парадные портреты московской знати и самой Екатерины 2</a:t>
            </a:r>
            <a:endParaRPr lang="ru-RU" sz="2000" b="1" dirty="0">
              <a:solidFill>
                <a:srgbClr val="FFFF0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571472" y="4786322"/>
            <a:ext cx="8286808" cy="16312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dirty="0" smtClean="0">
                <a:solidFill>
                  <a:srgbClr val="002060"/>
                </a:solidFill>
              </a:rPr>
              <a:t>Первая известная картина живописца — «Портрет молодого человека в гвардейском мундире» относится к 1757 году . </a:t>
            </a:r>
          </a:p>
          <a:p>
            <a:r>
              <a:rPr lang="ru-RU" sz="2000" b="1" dirty="0" smtClean="0">
                <a:solidFill>
                  <a:srgbClr val="002060"/>
                </a:solidFill>
              </a:rPr>
              <a:t>По мнению художника И. Грабаря,  это автопортрет </a:t>
            </a:r>
            <a:r>
              <a:rPr lang="ru-RU" sz="2000" b="1" dirty="0" err="1" smtClean="0">
                <a:solidFill>
                  <a:srgbClr val="002060"/>
                </a:solidFill>
              </a:rPr>
              <a:t>Рокотова</a:t>
            </a:r>
            <a:r>
              <a:rPr lang="ru-RU" sz="2000" b="1" dirty="0" smtClean="0">
                <a:solidFill>
                  <a:srgbClr val="002060"/>
                </a:solidFill>
              </a:rPr>
              <a:t>. В такой позе художники часто изображали себя на автопортретах из-за того, что им приходилось смотреть в зеркало во время рисования.</a:t>
            </a:r>
            <a:endParaRPr lang="ru-RU" sz="2000" b="1" dirty="0">
              <a:solidFill>
                <a:srgbClr val="002060"/>
              </a:solidFill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00034" y="4000504"/>
            <a:ext cx="339894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 smtClean="0"/>
              <a:t>М. Рокотов. Портрет молодого </a:t>
            </a:r>
          </a:p>
          <a:p>
            <a:r>
              <a:rPr lang="ru-RU" dirty="0" smtClean="0"/>
              <a:t>человека в гвардейском мундире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s://www.tretyakovgallery.ru/upload/iblock/ee8/ee805c4756d03f289361ff33fde871d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1500174"/>
            <a:ext cx="3357586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Прямоугольник 2"/>
          <p:cNvSpPr/>
          <p:nvPr/>
        </p:nvSpPr>
        <p:spPr>
          <a:xfrm>
            <a:off x="285720" y="5786454"/>
            <a:ext cx="3857652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 smtClean="0"/>
              <a:t>Рокотов Ф.С. «Портрет Александры Петровны </a:t>
            </a:r>
            <a:r>
              <a:rPr lang="ru-RU" dirty="0" err="1" smtClean="0"/>
              <a:t>Струйской</a:t>
            </a:r>
            <a:r>
              <a:rPr lang="ru-RU" dirty="0" smtClean="0"/>
              <a:t>» 1772 г.</a:t>
            </a:r>
            <a:endParaRPr lang="ru-RU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357158" y="214290"/>
            <a:ext cx="8501122" cy="19082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600" b="1" dirty="0" smtClean="0">
                <a:solidFill>
                  <a:srgbClr val="002060"/>
                </a:solidFill>
              </a:rPr>
              <a:t>Портрет А.П. </a:t>
            </a:r>
            <a:r>
              <a:rPr lang="ru-RU" sz="1600" b="1" dirty="0" err="1" smtClean="0">
                <a:solidFill>
                  <a:srgbClr val="002060"/>
                </a:solidFill>
              </a:rPr>
              <a:t>Струйской</a:t>
            </a:r>
            <a:r>
              <a:rPr lang="ru-RU" sz="1600" b="1" dirty="0" smtClean="0">
                <a:solidFill>
                  <a:srgbClr val="002060"/>
                </a:solidFill>
              </a:rPr>
              <a:t> отмечается особой утонченностью и одухотворенностью. 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Ф. С. Рокотов стремился передать богатство и красоту духовного мира героини портрета. Поэтичность образа, лиризм изображения возникают  благодаря цветовому решению. </a:t>
            </a:r>
          </a:p>
          <a:p>
            <a:r>
              <a:rPr lang="ru-RU" sz="1600" b="1" dirty="0" smtClean="0">
                <a:solidFill>
                  <a:srgbClr val="002060"/>
                </a:solidFill>
              </a:rPr>
              <a:t>Русский советский поэт Н.А. Заболоцкий посвятил стихи портрету </a:t>
            </a:r>
            <a:r>
              <a:rPr lang="ru-RU" sz="1600" b="1" dirty="0" err="1" smtClean="0">
                <a:solidFill>
                  <a:srgbClr val="002060"/>
                </a:solidFill>
              </a:rPr>
              <a:t>Струйской</a:t>
            </a:r>
            <a:r>
              <a:rPr lang="ru-RU" sz="1600" b="1" dirty="0" smtClean="0">
                <a:solidFill>
                  <a:srgbClr val="002060"/>
                </a:solidFill>
              </a:rPr>
              <a:t>:</a:t>
            </a:r>
          </a:p>
          <a:p>
            <a:endParaRPr lang="ru-RU" dirty="0" smtClean="0">
              <a:solidFill>
                <a:srgbClr val="FFFF00"/>
              </a:solidFill>
            </a:endParaRPr>
          </a:p>
          <a:p>
            <a:r>
              <a:rPr lang="ru-RU" i="1" dirty="0" smtClean="0"/>
              <a:t/>
            </a:r>
            <a:br>
              <a:rPr lang="ru-RU" i="1" dirty="0" smtClean="0"/>
            </a:b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357686" y="1194911"/>
            <a:ext cx="4572000" cy="5663089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1600" b="1" dirty="0" smtClean="0">
                <a:solidFill>
                  <a:srgbClr val="FFFF00"/>
                </a:solidFill>
              </a:rPr>
              <a:t>Портрет</a:t>
            </a:r>
            <a:endParaRPr lang="ru-RU" sz="1600" dirty="0" smtClean="0">
              <a:solidFill>
                <a:srgbClr val="FFFF00"/>
              </a:solidFill>
            </a:endParaRPr>
          </a:p>
          <a:p>
            <a:r>
              <a:rPr lang="ru-RU" sz="1600" b="1" dirty="0" smtClean="0">
                <a:solidFill>
                  <a:srgbClr val="FFFF00"/>
                </a:solidFill>
              </a:rPr>
              <a:t>Любите живопись, поэты!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Лишь ей, единственной, дано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Души изменчивой приметы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Переносить на полотно.</a:t>
            </a:r>
          </a:p>
          <a:p>
            <a:r>
              <a:rPr lang="ru-RU" sz="1600" b="1" dirty="0" smtClean="0">
                <a:solidFill>
                  <a:srgbClr val="FFFF00"/>
                </a:solidFill>
              </a:rPr>
              <a:t>Ты помнишь, как из тьмы былого,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Едва закутана в атлас,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С портрета </a:t>
            </a:r>
            <a:r>
              <a:rPr lang="ru-RU" sz="1600" b="1" dirty="0" err="1" smtClean="0">
                <a:solidFill>
                  <a:srgbClr val="FFFF00"/>
                </a:solidFill>
              </a:rPr>
              <a:t>Рокотова</a:t>
            </a:r>
            <a:r>
              <a:rPr lang="ru-RU" sz="1600" b="1" dirty="0" smtClean="0">
                <a:solidFill>
                  <a:srgbClr val="FFFF00"/>
                </a:solidFill>
              </a:rPr>
              <a:t> снова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Смотрела </a:t>
            </a:r>
            <a:r>
              <a:rPr lang="ru-RU" sz="1600" b="1" dirty="0" err="1" smtClean="0">
                <a:solidFill>
                  <a:srgbClr val="FFFF00"/>
                </a:solidFill>
              </a:rPr>
              <a:t>Струйская</a:t>
            </a:r>
            <a:r>
              <a:rPr lang="ru-RU" sz="1600" b="1" dirty="0" smtClean="0">
                <a:solidFill>
                  <a:srgbClr val="FFFF00"/>
                </a:solidFill>
              </a:rPr>
              <a:t> на нас?</a:t>
            </a:r>
          </a:p>
          <a:p>
            <a:r>
              <a:rPr lang="ru-RU" sz="1600" b="1" dirty="0" smtClean="0">
                <a:solidFill>
                  <a:srgbClr val="FFFF00"/>
                </a:solidFill>
              </a:rPr>
              <a:t>Ее глаза — как два тумана,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Полуулыбка, </a:t>
            </a:r>
            <a:r>
              <a:rPr lang="ru-RU" sz="1600" b="1" dirty="0" err="1" smtClean="0">
                <a:solidFill>
                  <a:srgbClr val="FFFF00"/>
                </a:solidFill>
              </a:rPr>
              <a:t>полуплач</a:t>
            </a:r>
            <a:r>
              <a:rPr lang="ru-RU" sz="1600" b="1" dirty="0" smtClean="0">
                <a:solidFill>
                  <a:srgbClr val="FFFF00"/>
                </a:solidFill>
              </a:rPr>
              <a:t>,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Ее глаза — как два обмана,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Покрытых мглою неудач.</a:t>
            </a:r>
          </a:p>
          <a:p>
            <a:r>
              <a:rPr lang="ru-RU" sz="1600" b="1" dirty="0" smtClean="0">
                <a:solidFill>
                  <a:srgbClr val="FFFF00"/>
                </a:solidFill>
              </a:rPr>
              <a:t>Соединенье двух загадок,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err="1" smtClean="0">
                <a:solidFill>
                  <a:srgbClr val="FFFF00"/>
                </a:solidFill>
              </a:rPr>
              <a:t>Полувосторг</a:t>
            </a:r>
            <a:r>
              <a:rPr lang="ru-RU" sz="1600" b="1" dirty="0" smtClean="0">
                <a:solidFill>
                  <a:srgbClr val="FFFF00"/>
                </a:solidFill>
              </a:rPr>
              <a:t>, </a:t>
            </a:r>
            <a:r>
              <a:rPr lang="ru-RU" sz="1600" b="1" dirty="0" err="1" smtClean="0">
                <a:solidFill>
                  <a:srgbClr val="FFFF00"/>
                </a:solidFill>
              </a:rPr>
              <a:t>полуиспуг</a:t>
            </a:r>
            <a:r>
              <a:rPr lang="ru-RU" sz="1600" b="1" dirty="0" smtClean="0">
                <a:solidFill>
                  <a:srgbClr val="FFFF00"/>
                </a:solidFill>
              </a:rPr>
              <a:t>,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Безумной нежности припадок,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Предвосхищенье смертных мук.</a:t>
            </a:r>
          </a:p>
          <a:p>
            <a:r>
              <a:rPr lang="ru-RU" sz="1600" b="1" dirty="0" smtClean="0">
                <a:solidFill>
                  <a:srgbClr val="FFFF00"/>
                </a:solidFill>
              </a:rPr>
              <a:t>Когда потемки наступают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И приближается гроза,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Со дна души моей мерцают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Её прекрасные глаза.</a:t>
            </a:r>
          </a:p>
          <a:p>
            <a:r>
              <a:rPr lang="ru-RU" sz="1600" b="1" dirty="0" smtClean="0">
                <a:solidFill>
                  <a:srgbClr val="FFFF00"/>
                </a:solidFill>
              </a:rPr>
              <a:t>1953 г.</a:t>
            </a:r>
            <a:endParaRPr lang="ru-RU" sz="1600" b="1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Боровиковский. Картины с названиями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5720" y="214290"/>
            <a:ext cx="321471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85720" y="4500570"/>
            <a:ext cx="3714776" cy="13542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Arial" pitchFamily="34" charset="0"/>
              </a:rPr>
              <a:t>Портрет «Владимир Лукич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Arial" pitchFamily="34" charset="0"/>
              </a:rPr>
              <a:t>Боровиковский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333333"/>
                </a:solidFill>
                <a:effectLst/>
                <a:ea typeface="Times New Roman" pitchFamily="18" charset="0"/>
                <a:cs typeface="Arial" pitchFamily="34" charset="0"/>
              </a:rPr>
              <a:t>» 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333333"/>
              </a:solidFill>
              <a:effectLst/>
              <a:ea typeface="Calibri" pitchFamily="34" charset="0"/>
              <a:cs typeface="Times New Roman" pitchFamily="18" charset="0"/>
            </a:endParaRP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Автор портрета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И. С. </a:t>
            </a:r>
            <a:r>
              <a:rPr lang="ru-RU" sz="1600" b="1" dirty="0" err="1" smtClean="0">
                <a:solidFill>
                  <a:srgbClr val="333333"/>
                </a:solidFill>
                <a:ea typeface="Times New Roman" pitchFamily="18" charset="0"/>
                <a:cs typeface="Arial" pitchFamily="34" charset="0"/>
              </a:rPr>
              <a:t>Бугаевский-Благодарный</a:t>
            </a:r>
            <a:r>
              <a:rPr lang="ru-RU" sz="1600" b="1" dirty="0" smtClean="0">
                <a:ea typeface="Times New Roman" pitchFamily="18" charset="0"/>
                <a:cs typeface="Arial" pitchFamily="34" charset="0"/>
              </a:rPr>
              <a:t> 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4214810" y="357166"/>
            <a:ext cx="4572000" cy="563231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ru-RU" sz="2000" b="1" dirty="0" smtClean="0">
                <a:solidFill>
                  <a:srgbClr val="FFFF00"/>
                </a:solidFill>
              </a:rPr>
              <a:t>Владимир </a:t>
            </a:r>
            <a:r>
              <a:rPr lang="ru-RU" sz="2000" b="1" dirty="0" err="1" smtClean="0">
                <a:solidFill>
                  <a:srgbClr val="FFFF00"/>
                </a:solidFill>
              </a:rPr>
              <a:t>Боровиковский</a:t>
            </a:r>
            <a:r>
              <a:rPr lang="ru-RU" sz="2000" b="1" dirty="0" smtClean="0">
                <a:solidFill>
                  <a:srgbClr val="FFFF00"/>
                </a:solidFill>
              </a:rPr>
              <a:t> родился 4 августа 1757 года в украинском городе Миргороде. </a:t>
            </a:r>
          </a:p>
          <a:p>
            <a:r>
              <a:rPr lang="ru-RU" sz="2000" b="1" dirty="0" smtClean="0">
                <a:solidFill>
                  <a:srgbClr val="FFFF00"/>
                </a:solidFill>
              </a:rPr>
              <a:t>Известным художником стал, когда ему было уже более 30 лет. Картины у него заказывали петербургские дворяне, члены императорской семьи. В 1795 году Владимир </a:t>
            </a:r>
            <a:r>
              <a:rPr lang="ru-RU" sz="2000" b="1" dirty="0" err="1" smtClean="0">
                <a:solidFill>
                  <a:srgbClr val="FFFF00"/>
                </a:solidFill>
              </a:rPr>
              <a:t>Боровиковский</a:t>
            </a:r>
            <a:r>
              <a:rPr lang="ru-RU" sz="2000" b="1" dirty="0" smtClean="0">
                <a:solidFill>
                  <a:srgbClr val="FFFF00"/>
                </a:solidFill>
              </a:rPr>
              <a:t> получил звание академика живописи за портрет великого князя Константина Павловича.</a:t>
            </a:r>
          </a:p>
          <a:p>
            <a:r>
              <a:rPr lang="ru-RU" sz="2000" b="1" dirty="0" smtClean="0">
                <a:solidFill>
                  <a:srgbClr val="FFFF00"/>
                </a:solidFill>
              </a:rPr>
              <a:t>Владимир Лукич </a:t>
            </a:r>
            <a:r>
              <a:rPr lang="ru-RU" sz="2000" b="1" dirty="0" err="1" smtClean="0">
                <a:solidFill>
                  <a:srgbClr val="FFFF00"/>
                </a:solidFill>
              </a:rPr>
              <a:t>Боровиковский</a:t>
            </a:r>
            <a:r>
              <a:rPr lang="ru-RU" sz="2000" b="1" dirty="0" smtClean="0">
                <a:solidFill>
                  <a:srgbClr val="FFFF00"/>
                </a:solidFill>
              </a:rPr>
              <a:t>  по праву считается гениальным творцом живописных шедевров конца XVIII — начала XIX веков. Наиболее ярко его талант проявился в серии женских портретов.</a:t>
            </a:r>
            <a:endParaRPr lang="ru-RU" sz="2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http://velikayakultura.ru/wp-content/uploads/2012/05/Vladimir_Borovikovskiy__Portret_M__I__Lopuhinoy_1797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14282" y="214290"/>
            <a:ext cx="3357586" cy="421484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3643306" y="214290"/>
            <a:ext cx="5214942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Arial" pitchFamily="34" charset="0"/>
              </a:rPr>
              <a:t>Портрет Марии Лопухиной по праву считается одной из самых лучших работ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Arial" pitchFamily="34" charset="0"/>
              </a:rPr>
              <a:t>Боровиковского</a:t>
            </a:r>
            <a:r>
              <a:rPr lang="ru-RU" sz="1600" b="1" dirty="0" smtClean="0">
                <a:solidFill>
                  <a:srgbClr val="FFFF00"/>
                </a:solidFill>
                <a:ea typeface="Times New Roman" pitchFamily="18" charset="0"/>
                <a:cs typeface="Arial" pitchFamily="34" charset="0"/>
              </a:rPr>
              <a:t>,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Arial" pitchFamily="34" charset="0"/>
              </a:rPr>
              <a:t> был написан в 1797 году . На картине </a:t>
            </a:r>
            <a:r>
              <a:rPr kumimoji="0" lang="ru-RU" sz="1600" b="1" i="0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Arial" pitchFamily="34" charset="0"/>
              </a:rPr>
              <a:t>Боровиковский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Arial" pitchFamily="34" charset="0"/>
              </a:rPr>
              <a:t> изобразил представительницу графского рода Толстых Марию Ивановну Лопухину</a:t>
            </a:r>
            <a:endParaRPr kumimoji="0" lang="ru-RU" sz="24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pitchFamily="34" charset="0"/>
            </a:endParaRPr>
          </a:p>
        </p:txBody>
      </p:sp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3643306" y="1293681"/>
            <a:ext cx="5500694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Вот что написал об этом портрете Александр </a:t>
            </a:r>
            <a:r>
              <a:rPr lang="ru-RU" sz="1600" b="1" dirty="0" err="1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Майкапар</a:t>
            </a:r>
            <a:r>
              <a:rPr lang="ru-RU" sz="16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 в книге «</a:t>
            </a:r>
            <a:r>
              <a:rPr lang="ru-RU" sz="1600" b="1" dirty="0" err="1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Боровиковский</a:t>
            </a:r>
            <a:r>
              <a:rPr lang="ru-RU" sz="1600" b="1" dirty="0" smtClean="0">
                <a:solidFill>
                  <a:srgbClr val="002060"/>
                </a:solidFill>
                <a:ea typeface="Times New Roman" pitchFamily="18" charset="0"/>
                <a:cs typeface="Arial" pitchFamily="34" charset="0"/>
              </a:rPr>
              <a:t>» из серии «Великие художники»: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kumimoji="0" lang="ru-RU" sz="1600" b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Arial" pitchFamily="34" charset="0"/>
              </a:rPr>
              <a:t>«</a:t>
            </a:r>
            <a:r>
              <a:rPr kumimoji="0" lang="ru-RU" sz="1600" b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Times New Roman" pitchFamily="18" charset="0"/>
              </a:rPr>
              <a:t>Это полотно — признанный шедевр </a:t>
            </a:r>
            <a:r>
              <a:rPr kumimoji="0" lang="ru-RU" sz="1600" b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Times New Roman" pitchFamily="18" charset="0"/>
              </a:rPr>
              <a:t>Боровиковского</a:t>
            </a:r>
            <a:r>
              <a:rPr kumimoji="0" lang="ru-RU" sz="1600" b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Times New Roman" pitchFamily="18" charset="0"/>
              </a:rPr>
              <a:t>, ярчайшее воплощение эстетических идей сентиментализма. Мастеру оказался очень близок лозунг, выдвинутый поэтами и теоретиками нового направления: изображать природу естественной и </a:t>
            </a:r>
            <a:r>
              <a:rPr kumimoji="0" lang="ru-RU" sz="1600" b="1" u="none" strike="noStrike" cap="none" normalizeH="0" baseline="0" dirty="0" err="1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Times New Roman" pitchFamily="18" charset="0"/>
              </a:rPr>
              <a:t>неприукрашенной</a:t>
            </a:r>
            <a:r>
              <a:rPr kumimoji="0" lang="ru-RU" sz="1600" b="1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Times New Roman" pitchFamily="18" charset="0"/>
              </a:rPr>
              <a:t>, а чувства — истинные (в противоположность ложному — условному, как они полагали, — пафосу классицизма). Образ Марии Лопухиной пленяет нежной меланхоличностью, необыкновенной мягкостью черт лица и внутренней гармонией, которая ощущается во всех художественных и живописных элементах картины: в позе героини, повороте очаровательной головки, </a:t>
            </a:r>
            <a:r>
              <a:rPr kumimoji="0" lang="ru-RU" sz="1600" b="1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Times New Roman" pitchFamily="18" charset="0"/>
              </a:rPr>
              <a:t>выражении </a:t>
            </a:r>
            <a:r>
              <a:rPr kumimoji="0" lang="ru-RU" sz="1600" b="1" u="none" strike="noStrike" cap="none" normalizeH="0" baseline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Times New Roman" pitchFamily="18" charset="0"/>
              </a:rPr>
              <a:t>лица</a:t>
            </a:r>
            <a:r>
              <a:rPr lang="ru-RU" sz="1600" b="1" smtClean="0">
                <a:solidFill>
                  <a:srgbClr val="FFFF00"/>
                </a:solidFill>
                <a:ea typeface="Times New Roman" pitchFamily="18" charset="0"/>
                <a:cs typeface="Times New Roman" pitchFamily="18" charset="0"/>
              </a:rPr>
              <a:t>»</a:t>
            </a:r>
            <a:endParaRPr kumimoji="0" lang="ru-RU" sz="1600" b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ea typeface="Times New Roman" pitchFamily="18" charset="0"/>
              <a:cs typeface="Times New Roman" pitchFamily="18" charset="0"/>
            </a:endParaRP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002060"/>
                </a:solidFill>
                <a:ea typeface="Times New Roman" pitchFamily="18" charset="0"/>
                <a:cs typeface="Times New Roman" pitchFamily="18" charset="0"/>
              </a:rPr>
              <a:t>Поэт Я. Полонский написал стихотворение «К портрету»</a:t>
            </a:r>
          </a:p>
          <a:p>
            <a:pPr lvl="0" fontAlgn="base">
              <a:spcBef>
                <a:spcPct val="0"/>
              </a:spcBef>
              <a:spcAft>
                <a:spcPct val="0"/>
              </a:spcAft>
            </a:pPr>
            <a:r>
              <a:rPr lang="ru-RU" sz="1600" b="1" dirty="0" smtClean="0">
                <a:solidFill>
                  <a:srgbClr val="FFFF00"/>
                </a:solidFill>
              </a:rPr>
              <a:t>Она давно прошла, и нет уже тех глаз,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И той улыбки нет, что молча выражали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Страданье — тень любви, и мысли — тень печали.</a:t>
            </a:r>
            <a:br>
              <a:rPr lang="ru-RU" sz="1600" b="1" dirty="0" smtClean="0">
                <a:solidFill>
                  <a:srgbClr val="FFFF00"/>
                </a:solidFill>
              </a:rPr>
            </a:br>
            <a:r>
              <a:rPr lang="ru-RU" sz="1600" b="1" dirty="0" smtClean="0">
                <a:solidFill>
                  <a:srgbClr val="FFFF00"/>
                </a:solidFill>
              </a:rPr>
              <a:t>Но красоту ее </a:t>
            </a:r>
            <a:r>
              <a:rPr lang="ru-RU" sz="1600" b="1" dirty="0" err="1" smtClean="0">
                <a:solidFill>
                  <a:srgbClr val="FFFF00"/>
                </a:solidFill>
              </a:rPr>
              <a:t>Боровиковский</a:t>
            </a:r>
            <a:r>
              <a:rPr lang="ru-RU" sz="1600" b="1" dirty="0" smtClean="0">
                <a:solidFill>
                  <a:srgbClr val="FFFF00"/>
                </a:solidFill>
              </a:rPr>
              <a:t> спас…  </a:t>
            </a:r>
            <a:r>
              <a:rPr lang="ru-RU" sz="1600" b="1" dirty="0" smtClean="0">
                <a:solidFill>
                  <a:srgbClr val="002060"/>
                </a:solidFill>
              </a:rPr>
              <a:t> (отрывок)</a:t>
            </a:r>
            <a:r>
              <a:rPr lang="ru-RU" sz="1600" dirty="0" smtClean="0"/>
              <a:t/>
            </a:r>
            <a:br>
              <a:rPr lang="ru-RU" sz="1600" dirty="0" smtClean="0"/>
            </a:br>
            <a:endParaRPr kumimoji="0" lang="ru-RU" sz="1600" b="1" u="none" strike="noStrike" cap="none" normalizeH="0" baseline="0" dirty="0" smtClean="0">
              <a:ln>
                <a:noFill/>
              </a:ln>
              <a:solidFill>
                <a:srgbClr val="002060"/>
              </a:solidFill>
              <a:effectLst/>
              <a:ea typeface="Times New Roman" pitchFamily="18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600" b="1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pitchFamily="34" charset="0"/>
            </a:endParaRPr>
          </a:p>
        </p:txBody>
      </p:sp>
      <p:sp>
        <p:nvSpPr>
          <p:cNvPr id="18435" name="Rectangle 3"/>
          <p:cNvSpPr>
            <a:spLocks noChangeArrowheads="1"/>
          </p:cNvSpPr>
          <p:nvPr/>
        </p:nvSpPr>
        <p:spPr bwMode="auto">
          <a:xfrm>
            <a:off x="285720" y="4714884"/>
            <a:ext cx="3643338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«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Портрет М. И. Лопухиной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Calibri"/>
                <a:ea typeface="Calibri" pitchFamily="34" charset="0"/>
                <a:cs typeface="Times New Roman" pitchFamily="18" charset="0"/>
              </a:rPr>
              <a:t>»</a:t>
            </a: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Владимир Лукич </a:t>
            </a:r>
            <a:r>
              <a:rPr kumimoji="0" lang="ru-RU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Боровиковский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dirty="0" smtClean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Третьяковская галерея</a:t>
            </a:r>
            <a:endParaRPr kumimoji="0" lang="ru-RU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ChangeArrowheads="1"/>
          </p:cNvSpPr>
          <p:nvPr/>
        </p:nvSpPr>
        <p:spPr bwMode="auto">
          <a:xfrm>
            <a:off x="5000628" y="285728"/>
            <a:ext cx="3714744" cy="5755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Arial" pitchFamily="34" charset="0"/>
              </a:rPr>
              <a:t>Дмитрий Григорьевич Левицкий – русский художник - живописец, мастер парадного и камерного портрета, академик Императорской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Arial" pitchFamily="34" charset="0"/>
              </a:rPr>
              <a:t> Академии художеств.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Arial" pitchFamily="34" charset="0"/>
              </a:rPr>
              <a:t>Родился в 1735 году в Украине в семье священника. У отца учился изобразительному искусству. Участвовал вместе с отцом в росписи Андреевского собора. Учился в Императорской Академии художеств в Санкт-Петербурге. 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600" b="1" dirty="0" smtClean="0">
                <a:solidFill>
                  <a:srgbClr val="FFFF00"/>
                </a:solidFill>
                <a:ea typeface="Times New Roman" pitchFamily="18" charset="0"/>
                <a:cs typeface="Arial" pitchFamily="34" charset="0"/>
              </a:rPr>
              <a:t>Еще в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Arial" pitchFamily="34" charset="0"/>
              </a:rPr>
              <a:t> своих ранних работах Левицкий показал себя  мастером парадного портрета. Вершиной творчества Левицкого стала серия портретов воспитанниц Смольного института благородных девиц,  написанная в 1773—1776 годах. Серия «Смолянок» по праву считается шедевром мирового искусства,</a:t>
            </a:r>
            <a:r>
              <a:rPr kumimoji="0" lang="ru-RU" sz="1600" b="1" i="0" u="none" strike="noStrike" cap="none" normalizeH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1600" b="1" i="0" u="none" strike="noStrike" cap="none" normalizeH="0" baseline="0" dirty="0" smtClean="0">
                <a:ln>
                  <a:noFill/>
                </a:ln>
                <a:solidFill>
                  <a:srgbClr val="FFFF00"/>
                </a:solidFill>
                <a:effectLst/>
                <a:ea typeface="Times New Roman" pitchFamily="18" charset="0"/>
                <a:cs typeface="Arial" pitchFamily="34" charset="0"/>
              </a:rPr>
              <a:t>все портреты находятся в Русском музее.</a:t>
            </a:r>
            <a:endParaRPr kumimoji="0" lang="ru-RU" sz="1600" b="1" i="0" u="none" strike="noStrike" cap="none" normalizeH="0" baseline="0" dirty="0" smtClean="0">
              <a:ln>
                <a:noFill/>
              </a:ln>
              <a:solidFill>
                <a:srgbClr val="FFFF00"/>
              </a:solidFill>
              <a:effectLst/>
              <a:cs typeface="Arial" pitchFamily="34" charset="0"/>
            </a:endParaRPr>
          </a:p>
        </p:txBody>
      </p:sp>
      <p:pic>
        <p:nvPicPr>
          <p:cNvPr id="4" name="Рисунок 3" descr="https://art-assorty.ru/uploads/posts/2013-05/1367490515_avtoportret.jpg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28662" y="571480"/>
            <a:ext cx="3214710" cy="40005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714348" y="4929198"/>
            <a:ext cx="3857652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Дмитрий Григорьевич Левицкий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449263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Автопортрет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Портрет Е. И. Нелидовой"/>
          <p:cNvPicPr/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00034" y="214290"/>
            <a:ext cx="1857388" cy="28568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1" name="Rectangle 1"/>
          <p:cNvSpPr>
            <a:spLocks noChangeArrowheads="1"/>
          </p:cNvSpPr>
          <p:nvPr/>
        </p:nvSpPr>
        <p:spPr bwMode="auto">
          <a:xfrm>
            <a:off x="428596" y="3071810"/>
            <a:ext cx="23574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Д. Левицкий. Портрет Е.И. </a:t>
            </a:r>
            <a:r>
              <a:rPr kumimoji="0" lang="ru-RU" sz="16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Нелидовой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Портрет А. П. Левшиной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8016" y="214290"/>
            <a:ext cx="1785950" cy="2643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2" name="Rectangle 2"/>
          <p:cNvSpPr>
            <a:spLocks noChangeArrowheads="1"/>
          </p:cNvSpPr>
          <p:nvPr/>
        </p:nvSpPr>
        <p:spPr bwMode="auto">
          <a:xfrm>
            <a:off x="6572264" y="2857496"/>
            <a:ext cx="235745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Д. Левицкий. Портрет А.П. Левшиной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Рисунок 5" descr="Портрет Е. И. Молчановой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643306" y="214290"/>
            <a:ext cx="2214578" cy="2714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3000364" y="2928934"/>
            <a:ext cx="3071834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Д. Левицкий. </a:t>
            </a:r>
          </a:p>
          <a:p>
            <a:pPr marL="0" marR="0" lvl="0" indent="449263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6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Портрет Е. И. Молчановой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8" name="Рисунок 7" descr="Портрет Е. Н. Хрущовой и Е. Н. Хованской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929454" y="3643314"/>
            <a:ext cx="1894810" cy="24054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Рисунок 8" descr="Портрет Г. И. Алымовой"/>
          <p:cNvPicPr/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28860" y="3643314"/>
            <a:ext cx="1928826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Рисунок 9" descr="Портрет Н. С. Борщевой"/>
          <p:cNvPicPr/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4786314" y="3643314"/>
            <a:ext cx="1714512" cy="23574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Рисунок 10" descr="Портрет Ф. С. Ржевской и Н. М. Давыдовой"/>
          <p:cNvPicPr/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00034" y="3643314"/>
            <a:ext cx="1540982" cy="24242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Прямоугольник 11"/>
          <p:cNvSpPr/>
          <p:nvPr/>
        </p:nvSpPr>
        <p:spPr>
          <a:xfrm>
            <a:off x="2143108" y="6000768"/>
            <a:ext cx="2338397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1600" dirty="0" smtClean="0"/>
              <a:t>Д. Левицкий. </a:t>
            </a:r>
          </a:p>
          <a:p>
            <a:r>
              <a:rPr lang="ru-RU" sz="1600" dirty="0" smtClean="0"/>
              <a:t>Портрет Г. И. </a:t>
            </a:r>
            <a:r>
              <a:rPr lang="ru-RU" sz="1600" dirty="0" err="1" smtClean="0"/>
              <a:t>Алымовой</a:t>
            </a:r>
            <a:endParaRPr lang="ru-RU" sz="1600" dirty="0"/>
          </a:p>
        </p:txBody>
      </p:sp>
      <p:sp>
        <p:nvSpPr>
          <p:cNvPr id="13" name="Прямоугольник 12"/>
          <p:cNvSpPr/>
          <p:nvPr/>
        </p:nvSpPr>
        <p:spPr>
          <a:xfrm>
            <a:off x="6643638" y="5996226"/>
            <a:ext cx="2500362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Д. Левицкий. </a:t>
            </a:r>
          </a:p>
          <a:p>
            <a:r>
              <a:rPr lang="ru-RU" sz="1600" dirty="0" smtClean="0"/>
              <a:t>Портрет Е.Н. </a:t>
            </a:r>
            <a:r>
              <a:rPr lang="ru-RU" sz="1600" dirty="0" err="1" smtClean="0"/>
              <a:t>Хрущовой</a:t>
            </a:r>
            <a:r>
              <a:rPr lang="ru-RU" sz="1600" dirty="0" smtClean="0"/>
              <a:t> и  </a:t>
            </a:r>
          </a:p>
          <a:p>
            <a:r>
              <a:rPr lang="ru-RU" sz="1600" dirty="0" smtClean="0"/>
              <a:t>Е.Н. Хованской</a:t>
            </a:r>
            <a:endParaRPr lang="ru-RU" sz="1600" dirty="0"/>
          </a:p>
        </p:txBody>
      </p:sp>
      <p:sp>
        <p:nvSpPr>
          <p:cNvPr id="14" name="Прямоугольник 13"/>
          <p:cNvSpPr/>
          <p:nvPr/>
        </p:nvSpPr>
        <p:spPr>
          <a:xfrm>
            <a:off x="0" y="6027003"/>
            <a:ext cx="235739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Д. Левицкий. </a:t>
            </a:r>
          </a:p>
          <a:p>
            <a:r>
              <a:rPr lang="ru-RU" sz="1600" dirty="0" smtClean="0"/>
              <a:t>Портрет Ф.С. Ржевской и   Н.М. Давыдовой</a:t>
            </a:r>
            <a:endParaRPr lang="ru-RU" sz="1600" dirty="0"/>
          </a:p>
        </p:txBody>
      </p:sp>
      <p:sp>
        <p:nvSpPr>
          <p:cNvPr id="15" name="Прямоугольник 14"/>
          <p:cNvSpPr/>
          <p:nvPr/>
        </p:nvSpPr>
        <p:spPr>
          <a:xfrm>
            <a:off x="4429124" y="6027003"/>
            <a:ext cx="2357454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600" dirty="0" smtClean="0"/>
              <a:t>Д. Левицкий. </a:t>
            </a:r>
          </a:p>
          <a:p>
            <a:r>
              <a:rPr lang="ru-RU" sz="1600" dirty="0" smtClean="0"/>
              <a:t>Портрет Н. С. </a:t>
            </a:r>
            <a:r>
              <a:rPr lang="ru-RU" sz="1600" dirty="0" err="1" smtClean="0"/>
              <a:t>Борщевой</a:t>
            </a:r>
            <a:endParaRPr lang="ru-RU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857356" y="2143116"/>
            <a:ext cx="52675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4000" b="1" dirty="0" smtClean="0">
                <a:solidFill>
                  <a:srgbClr val="FFFF00"/>
                </a:solidFill>
              </a:rPr>
              <a:t>Спасибо за внимание</a:t>
            </a:r>
            <a:endParaRPr lang="ru-RU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екс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Апекс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Апекс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287</TotalTime>
  <Words>409</Words>
  <Application>Microsoft Office PowerPoint</Application>
  <PresentationFormat>Экран (4:3)</PresentationFormat>
  <Paragraphs>64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Апекс</vt:lpstr>
      <vt:lpstr>Презентация  «Русский портрет  XVIII века »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 «Женский образ  в творчестве художников и поэтов»</dc:title>
  <dc:creator>Superadmin</dc:creator>
  <cp:lastModifiedBy>а</cp:lastModifiedBy>
  <cp:revision>34</cp:revision>
  <dcterms:created xsi:type="dcterms:W3CDTF">2022-02-02T19:09:47Z</dcterms:created>
  <dcterms:modified xsi:type="dcterms:W3CDTF">2022-02-04T06:12:13Z</dcterms:modified>
</cp:coreProperties>
</file>