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tyakovgallery.ru/collection/portret-aleksandry-petrovny-struyskoy" TargetMode="External"/><Relationship Id="rId2" Type="http://schemas.openxmlformats.org/officeDocument/2006/relationships/hyperlink" Target="http://velikayakultura.ru/russkaya-zhivopis/russkaya-zhivopis-18-veka-iskusstvo-russkogo-portret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smuseumvrm.ru/reference/classifier/keyword/kto_izobr._smolyanki.php" TargetMode="External"/><Relationship Id="rId4" Type="http://schemas.openxmlformats.org/officeDocument/2006/relationships/hyperlink" Target="https://www.culture.ru/persons/8495/fedor-rokot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/>
                <a:latin typeface="+mn-lt"/>
              </a:rPr>
              <a:t>Презентация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«Русский портрет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XVIII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</a:rPr>
              <a:t>века »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656784" cy="123268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/>
              <a:t>Коновалова Татьяна Николаевна,  учитель изобразительного искусства,  </a:t>
            </a:r>
          </a:p>
          <a:p>
            <a:pPr algn="r"/>
            <a:r>
              <a:rPr lang="ru-RU" sz="2000" dirty="0" smtClean="0"/>
              <a:t>МКОУ Орловская СОШ им. И.Ф. </a:t>
            </a:r>
            <a:r>
              <a:rPr lang="ru-RU" sz="2000" dirty="0" err="1" smtClean="0"/>
              <a:t>Жужукина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3306" y="785794"/>
            <a:ext cx="1737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Источники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36339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  <a:hlinkClick r:id="rId2"/>
              </a:rPr>
              <a:t>http://velikayakultura.ru/russkaya-zhivopis/russkaya-zhivopis-18-veka-iskusstvo-russkogo-portreta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endParaRPr lang="ru-RU" b="1" u="sng" dirty="0" smtClean="0">
              <a:solidFill>
                <a:srgbClr val="002060"/>
              </a:solidFill>
              <a:hlinkClick r:id="rId3"/>
            </a:endParaRPr>
          </a:p>
          <a:p>
            <a:r>
              <a:rPr lang="ru-RU" b="1" u="sng" dirty="0" smtClean="0">
                <a:solidFill>
                  <a:srgbClr val="002060"/>
                </a:solidFill>
                <a:hlinkClick r:id="rId3"/>
              </a:rPr>
              <a:t>https://www.tretyakovgallery.ru/collection/portret-aleksandry-petrovny-struyskoy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endParaRPr lang="ru-RU" b="1" u="sng" dirty="0" smtClean="0">
              <a:solidFill>
                <a:srgbClr val="002060"/>
              </a:solidFill>
              <a:hlinkClick r:id="rId4"/>
            </a:endParaRPr>
          </a:p>
          <a:p>
            <a:r>
              <a:rPr lang="ru-RU" b="1" u="sng" dirty="0" smtClean="0">
                <a:solidFill>
                  <a:srgbClr val="002060"/>
                </a:solidFill>
                <a:hlinkClick r:id="rId4"/>
              </a:rPr>
              <a:t>https://www.culture.ru/persons/8495/fedor-rokotov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endParaRPr lang="ru-RU" b="1" u="sng" dirty="0" smtClean="0">
              <a:solidFill>
                <a:srgbClr val="002060"/>
              </a:solidFill>
              <a:hlinkClick r:id="rId5"/>
            </a:endParaRPr>
          </a:p>
          <a:p>
            <a:r>
              <a:rPr lang="ru-RU" b="1" u="sng" dirty="0" smtClean="0">
                <a:solidFill>
                  <a:srgbClr val="002060"/>
                </a:solidFill>
                <a:hlinkClick r:id="rId5"/>
              </a:rPr>
              <a:t>https://rusmuseumvrm.ru/reference/classifier/keyword/kto_izobr._smolyanki.php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1613402"/>
            <a:ext cx="80724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истории российской живописи большое значение имеет период зарождения и развития портретного жанра. 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вторая половина XVIII века.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Именно в это время живописцы обратили внимание на индивидуальность и  своеобразие личности и захотели передать на холсте человека с его неповторимым внутренним миром.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artcontext.info/images/stories/pic/rokotov/rokot_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321471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57620" y="214290"/>
            <a:ext cx="50006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Фёдор Степанович Рокотов (1735 —1808) — русский художник,  портретист, работавший в период Русского Просвещения. Выходец из крепостных, получил вольную. Выучился на художника и вскоре стал одним из любимых мастеров российского дворянства. Писал в основном парадные портреты московской знати и самой Екатерины 2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786322"/>
            <a:ext cx="8286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Первая известная картина живописца — «Портрет молодого человека в гвардейском мундире» относится к 1757 году 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 мнению художника И. Грабаря,  это автопортрет </a:t>
            </a:r>
            <a:r>
              <a:rPr lang="ru-RU" sz="2000" b="1" dirty="0" err="1" smtClean="0">
                <a:solidFill>
                  <a:srgbClr val="002060"/>
                </a:solidFill>
              </a:rPr>
              <a:t>Рокотова</a:t>
            </a:r>
            <a:r>
              <a:rPr lang="ru-RU" sz="2000" b="1" dirty="0" smtClean="0">
                <a:solidFill>
                  <a:srgbClr val="002060"/>
                </a:solidFill>
              </a:rPr>
              <a:t>. В такой позе художники часто изображали себя на автопортретах из-за того, что им приходилось смотреть в зеркало во время рисования.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000504"/>
            <a:ext cx="3398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М. Рокотов. Портрет молодого </a:t>
            </a:r>
          </a:p>
          <a:p>
            <a:r>
              <a:rPr lang="ru-RU" dirty="0" smtClean="0"/>
              <a:t>человека в гвардейском мундире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tretyakovgallery.ru/upload/iblock/ee8/ee805c4756d03f289361ff33fde871d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33575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5786454"/>
            <a:ext cx="385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Рокотов Ф.С. «Портрет Александры Петровны </a:t>
            </a:r>
            <a:r>
              <a:rPr lang="ru-RU" dirty="0" err="1" smtClean="0"/>
              <a:t>Струйской</a:t>
            </a:r>
            <a:r>
              <a:rPr lang="ru-RU" dirty="0" smtClean="0"/>
              <a:t>» 1772 г.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0112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Портрет А.П. </a:t>
            </a:r>
            <a:r>
              <a:rPr lang="ru-RU" sz="1600" b="1" dirty="0" err="1" smtClean="0">
                <a:solidFill>
                  <a:srgbClr val="002060"/>
                </a:solidFill>
              </a:rPr>
              <a:t>Струйской</a:t>
            </a:r>
            <a:r>
              <a:rPr lang="ru-RU" sz="1600" b="1" dirty="0" smtClean="0">
                <a:solidFill>
                  <a:srgbClr val="002060"/>
                </a:solidFill>
              </a:rPr>
              <a:t> отмечается особой утонченностью и одухотворенностью.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Ф. С. Рокотов стремился передать богатство и красоту духовного мира героини портрета. Поэтичность образа, лиризм изображения возникают  благодаря цветовому решению. 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Русский советский поэт Н.А. Заболоцкий посвятил стихи портрету </a:t>
            </a:r>
            <a:r>
              <a:rPr lang="ru-RU" sz="1600" b="1" dirty="0" err="1" smtClean="0">
                <a:solidFill>
                  <a:srgbClr val="002060"/>
                </a:solidFill>
              </a:rPr>
              <a:t>Струйской</a:t>
            </a:r>
            <a:r>
              <a:rPr lang="ru-RU" sz="16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194911"/>
            <a:ext cx="4572000" cy="566308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00"/>
                </a:solidFill>
              </a:rPr>
              <a:t>Портрет</a:t>
            </a:r>
            <a:endParaRPr lang="ru-RU" sz="1600" dirty="0" smtClean="0">
              <a:solidFill>
                <a:srgbClr val="FFFF00"/>
              </a:solidFill>
            </a:endParaRPr>
          </a:p>
          <a:p>
            <a:r>
              <a:rPr lang="ru-RU" sz="1600" b="1" dirty="0" smtClean="0">
                <a:solidFill>
                  <a:srgbClr val="FFFF00"/>
                </a:solidFill>
              </a:rPr>
              <a:t>Любите живопись, поэты!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Лишь ей, единственной, дано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Души изменчивой приметы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Переносить на полотно.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Ты помнишь, как из тьмы былого,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Едва закутана в атлас,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С портрета </a:t>
            </a:r>
            <a:r>
              <a:rPr lang="ru-RU" sz="1600" b="1" dirty="0" err="1" smtClean="0">
                <a:solidFill>
                  <a:srgbClr val="FFFF00"/>
                </a:solidFill>
              </a:rPr>
              <a:t>Рокотова</a:t>
            </a:r>
            <a:r>
              <a:rPr lang="ru-RU" sz="1600" b="1" dirty="0" smtClean="0">
                <a:solidFill>
                  <a:srgbClr val="FFFF00"/>
                </a:solidFill>
              </a:rPr>
              <a:t> снова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Смотрела </a:t>
            </a:r>
            <a:r>
              <a:rPr lang="ru-RU" sz="1600" b="1" dirty="0" err="1" smtClean="0">
                <a:solidFill>
                  <a:srgbClr val="FFFF00"/>
                </a:solidFill>
              </a:rPr>
              <a:t>Струйская</a:t>
            </a:r>
            <a:r>
              <a:rPr lang="ru-RU" sz="1600" b="1" dirty="0" smtClean="0">
                <a:solidFill>
                  <a:srgbClr val="FFFF00"/>
                </a:solidFill>
              </a:rPr>
              <a:t> на нас?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Ее глаза — как два тумана,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Полуулыбка, </a:t>
            </a:r>
            <a:r>
              <a:rPr lang="ru-RU" sz="1600" b="1" dirty="0" err="1" smtClean="0">
                <a:solidFill>
                  <a:srgbClr val="FFFF00"/>
                </a:solidFill>
              </a:rPr>
              <a:t>полуплач</a:t>
            </a:r>
            <a:r>
              <a:rPr lang="ru-RU" sz="1600" b="1" dirty="0" smtClean="0">
                <a:solidFill>
                  <a:srgbClr val="FFFF00"/>
                </a:solidFill>
              </a:rPr>
              <a:t>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Ее глаза — как два обмана,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Покрытых мглою неудач.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Соединенье двух загадок,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err="1" smtClean="0">
                <a:solidFill>
                  <a:srgbClr val="FFFF00"/>
                </a:solidFill>
              </a:rPr>
              <a:t>Полувосторг</a:t>
            </a:r>
            <a:r>
              <a:rPr lang="ru-RU" sz="1600" b="1" dirty="0" smtClean="0">
                <a:solidFill>
                  <a:srgbClr val="FFFF00"/>
                </a:solidFill>
              </a:rPr>
              <a:t>, </a:t>
            </a:r>
            <a:r>
              <a:rPr lang="ru-RU" sz="1600" b="1" dirty="0" err="1" smtClean="0">
                <a:solidFill>
                  <a:srgbClr val="FFFF00"/>
                </a:solidFill>
              </a:rPr>
              <a:t>полуиспуг</a:t>
            </a:r>
            <a:r>
              <a:rPr lang="ru-RU" sz="1600" b="1" dirty="0" smtClean="0">
                <a:solidFill>
                  <a:srgbClr val="FFFF00"/>
                </a:solidFill>
              </a:rPr>
              <a:t>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Безумной нежности припадок,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Предвосхищенье смертных мук.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Когда потемки наступают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И приближается гроза,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Со дна души моей мерцают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Её прекрасные глаза.</a:t>
            </a:r>
          </a:p>
          <a:p>
            <a:r>
              <a:rPr lang="ru-RU" sz="1600" b="1" dirty="0" smtClean="0">
                <a:solidFill>
                  <a:srgbClr val="FFFF00"/>
                </a:solidFill>
              </a:rPr>
              <a:t>1953 г.</a:t>
            </a:r>
            <a:endParaRPr lang="ru-RU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ровиковский. Картины с названия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2147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500570"/>
            <a:ext cx="37147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Портрет «Владимир Лукич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Боровиковский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»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Автор портрета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И. С. </a:t>
            </a:r>
            <a:r>
              <a:rPr lang="ru-RU" sz="1600" b="1" dirty="0" err="1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Бугаевский-Благодарный</a:t>
            </a:r>
            <a:r>
              <a:rPr lang="ru-RU" sz="1600" b="1" dirty="0" smtClean="0"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35716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Владимир </a:t>
            </a:r>
            <a:r>
              <a:rPr lang="ru-RU" sz="2000" b="1" dirty="0" err="1" smtClean="0">
                <a:solidFill>
                  <a:srgbClr val="FFFF00"/>
                </a:solidFill>
              </a:rPr>
              <a:t>Боровиковский</a:t>
            </a:r>
            <a:r>
              <a:rPr lang="ru-RU" sz="2000" b="1" dirty="0" smtClean="0">
                <a:solidFill>
                  <a:srgbClr val="FFFF00"/>
                </a:solidFill>
              </a:rPr>
              <a:t> родился 4 августа 1757 года в украинском городе Миргороде. 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Известным художником стал, когда ему было уже более 30 лет. Картины у него заказывали петербургские дворяне, члены императорской семьи. В 1795 году Владимир </a:t>
            </a:r>
            <a:r>
              <a:rPr lang="ru-RU" sz="2000" b="1" dirty="0" err="1" smtClean="0">
                <a:solidFill>
                  <a:srgbClr val="FFFF00"/>
                </a:solidFill>
              </a:rPr>
              <a:t>Боровиковский</a:t>
            </a:r>
            <a:r>
              <a:rPr lang="ru-RU" sz="2000" b="1" dirty="0" smtClean="0">
                <a:solidFill>
                  <a:srgbClr val="FFFF00"/>
                </a:solidFill>
              </a:rPr>
              <a:t> получил звание академика живописи за портрет великого князя Константина Павловича.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Владимир Лукич </a:t>
            </a:r>
            <a:r>
              <a:rPr lang="ru-RU" sz="2000" b="1" dirty="0" err="1" smtClean="0">
                <a:solidFill>
                  <a:srgbClr val="FFFF00"/>
                </a:solidFill>
              </a:rPr>
              <a:t>Боровиковский</a:t>
            </a:r>
            <a:r>
              <a:rPr lang="ru-RU" sz="2000" b="1" dirty="0" smtClean="0">
                <a:solidFill>
                  <a:srgbClr val="FFFF00"/>
                </a:solidFill>
              </a:rPr>
              <a:t>  по праву считается гениальным творцом живописных шедевров конца XVIII — начала XIX веков. Наиболее ярко его талант проявился в серии женских портретов.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velikayakultura.ru/wp-content/uploads/2012/05/Vladimir_Borovikovskiy__Portret_M__I__Lopuhinoy_17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3575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643306" y="214290"/>
            <a:ext cx="52149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Портрет Марии Лопухиной по праву считается одной из самых лучших работ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Боровиковского</a:t>
            </a:r>
            <a:r>
              <a:rPr lang="ru-RU" sz="1600" b="1" dirty="0" smtClean="0">
                <a:solidFill>
                  <a:srgbClr val="FFFF00"/>
                </a:solidFill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 был написан в 1797 году . На картине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Боровиковский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 изобразил представительницу графского рода Толстых Марию Ивановну Лопухину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643306" y="1293681"/>
            <a:ext cx="550069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Вот что написал об этом портрете Александр </a:t>
            </a:r>
            <a:r>
              <a:rPr lang="ru-RU" sz="1600" b="1" dirty="0" err="1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Майкапар</a:t>
            </a:r>
            <a:r>
              <a:rPr lang="ru-RU" sz="16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в книге «</a:t>
            </a:r>
            <a:r>
              <a:rPr lang="ru-RU" sz="1600" b="1" dirty="0" err="1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Боровиковский</a:t>
            </a:r>
            <a:r>
              <a:rPr lang="ru-RU" sz="16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» из серии «Великие художники»: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Это полотно — признанный шедевр 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Боровиковского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, ярчайшее воплощение эстетических идей сентиментализма. Мастеру оказался очень близок лозунг, выдвинутый поэтами и теоретиками нового направления: изображать природу естественной и </a:t>
            </a:r>
            <a:r>
              <a:rPr kumimoji="0" lang="ru-RU" sz="1600" b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неприукрашенной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, а чувства — истинные (в противоположность ложному — условному, как они полагали, — пафосу классицизма). Образ Марии Лопухиной пленяет нежной меланхоличностью, необыкновенной мягкостью черт лица и внутренней гармонией, которая ощущается во всех художественных и живописных элементах картины: в позе героини, повороте очаровательной головки, </a:t>
            </a:r>
            <a:r>
              <a:rPr kumimoji="0" lang="ru-RU" sz="1600" b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выражении </a:t>
            </a:r>
            <a:r>
              <a:rPr kumimoji="0" lang="ru-RU" sz="1600" b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лица</a:t>
            </a:r>
            <a:r>
              <a:rPr lang="ru-RU" sz="1600" b="1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Times New Roman" pitchFamily="18" charset="0"/>
                <a:cs typeface="Times New Roman" pitchFamily="18" charset="0"/>
              </a:rPr>
              <a:t>Поэт Я. Полонский написал стихотворение «К портрету»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FF00"/>
                </a:solidFill>
              </a:rPr>
              <a:t>Она давно прошла, и нет уже тех глаз,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И той улыбки нет, что молча выражали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Страданье — тень любви, и мысли — тень печали.</a:t>
            </a:r>
            <a:br>
              <a:rPr lang="ru-RU" sz="1600" b="1" dirty="0" smtClean="0">
                <a:solidFill>
                  <a:srgbClr val="FFFF00"/>
                </a:solidFill>
              </a:rPr>
            </a:br>
            <a:r>
              <a:rPr lang="ru-RU" sz="1600" b="1" dirty="0" smtClean="0">
                <a:solidFill>
                  <a:srgbClr val="FFFF00"/>
                </a:solidFill>
              </a:rPr>
              <a:t>Но красоту ее </a:t>
            </a:r>
            <a:r>
              <a:rPr lang="ru-RU" sz="1600" b="1" dirty="0" err="1" smtClean="0">
                <a:solidFill>
                  <a:srgbClr val="FFFF00"/>
                </a:solidFill>
              </a:rPr>
              <a:t>Боровиковский</a:t>
            </a:r>
            <a:r>
              <a:rPr lang="ru-RU" sz="1600" b="1" dirty="0" smtClean="0">
                <a:solidFill>
                  <a:srgbClr val="FFFF00"/>
                </a:solidFill>
              </a:rPr>
              <a:t> спас…  </a:t>
            </a:r>
            <a:r>
              <a:rPr lang="ru-RU" sz="1600" b="1" dirty="0" smtClean="0">
                <a:solidFill>
                  <a:srgbClr val="002060"/>
                </a:solidFill>
              </a:rPr>
              <a:t> (отрывок)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5720" y="4714884"/>
            <a:ext cx="36433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М. И. Лопухиной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Владимир Лукич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Боровиковский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Третьяковская галерея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628" y="285728"/>
            <a:ext cx="371474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Дмитрий Григорьевич Левицкий – русский художник - живописец, мастер парадного и камерного портрета, академик Императорской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 Академии художеств.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Родился в 1735 году в Украине в семье священника. У отца учился изобразительному искусству. Участвовал вместе с отцом в росписи Андреевского собора. Учился в Императорской Академии художеств в Санкт-Петербурге.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FFFF00"/>
                </a:solidFill>
                <a:ea typeface="Times New Roman" pitchFamily="18" charset="0"/>
                <a:cs typeface="Arial" pitchFamily="34" charset="0"/>
              </a:rPr>
              <a:t>Еще 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 своих ранних работах Левицкий показал себя  мастером парадного портрета. Вершиной творчества Левицкого стала серия портретов воспитанниц Смольного института благородных девиц,  написанная в 1773—1776 годах. Серия «Смолянок» по праву считается шедевром мирового искусства,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все портреты находятся в Русском музее.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https://art-assorty.ru/uploads/posts/2013-05/1367490515_avtoportr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71480"/>
            <a:ext cx="32147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4929198"/>
            <a:ext cx="3857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Дмитрий Григорьевич Левицкий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Автопортрет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рет Е. И. Нелидово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857388" cy="285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3071810"/>
            <a:ext cx="23574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Д. Левицкий. Портрет Е.И.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Нелидовой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Портрет А. П. Левшино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14290"/>
            <a:ext cx="178595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572264" y="2857496"/>
            <a:ext cx="23574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Д. Левицкий. Портрет А.П. Левшиной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Портрет Е. И. Молчаново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14290"/>
            <a:ext cx="22145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00364" y="2928934"/>
            <a:ext cx="30718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Д. Левицкий.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Е. И. Молчановой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Портрет Е. Н. Хрущовой и Е. Н. Хованской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643314"/>
            <a:ext cx="1894810" cy="240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Портрет Г. И. Алымовой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3643314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ортрет Н. С. Борщевой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3643314"/>
            <a:ext cx="17145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Портрет Ф. С. Ржевской и Н. М. Давыдовой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34" y="3643314"/>
            <a:ext cx="1540982" cy="2424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143108" y="6000768"/>
            <a:ext cx="2338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 smtClean="0"/>
              <a:t>Д. Левицкий. </a:t>
            </a:r>
          </a:p>
          <a:p>
            <a:r>
              <a:rPr lang="ru-RU" sz="1600" dirty="0" smtClean="0"/>
              <a:t>Портрет Г. И. </a:t>
            </a:r>
            <a:r>
              <a:rPr lang="ru-RU" sz="1600" dirty="0" err="1" smtClean="0"/>
              <a:t>Алымовой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643638" y="5996226"/>
            <a:ext cx="25003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Д. Левицкий. </a:t>
            </a:r>
          </a:p>
          <a:p>
            <a:r>
              <a:rPr lang="ru-RU" sz="1600" dirty="0" smtClean="0"/>
              <a:t>Портрет Е.Н. </a:t>
            </a:r>
            <a:r>
              <a:rPr lang="ru-RU" sz="1600" dirty="0" err="1" smtClean="0"/>
              <a:t>Хрущовой</a:t>
            </a:r>
            <a:r>
              <a:rPr lang="ru-RU" sz="1600" dirty="0" smtClean="0"/>
              <a:t> и  </a:t>
            </a:r>
          </a:p>
          <a:p>
            <a:r>
              <a:rPr lang="ru-RU" sz="1600" dirty="0" smtClean="0"/>
              <a:t>Е.Н. Хованской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027003"/>
            <a:ext cx="23573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Д. Левицкий. </a:t>
            </a:r>
          </a:p>
          <a:p>
            <a:r>
              <a:rPr lang="ru-RU" sz="1600" dirty="0" smtClean="0"/>
              <a:t>Портрет Ф.С. Ржевской и   Н.М. Давыдовой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6027003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Д. Левицкий. </a:t>
            </a:r>
          </a:p>
          <a:p>
            <a:r>
              <a:rPr lang="ru-RU" sz="1600" dirty="0" smtClean="0"/>
              <a:t>Портрет Н. С. </a:t>
            </a:r>
            <a:r>
              <a:rPr lang="ru-RU" sz="1600" dirty="0" err="1" smtClean="0"/>
              <a:t>Борщевой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3116"/>
            <a:ext cx="5267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Спасибо за внимание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287</TotalTime>
  <Words>409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Презентация  «Русский портрет  XVIII века 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«Женский образ  в творчестве художников и поэтов»</dc:title>
  <dc:creator>Superadmin</dc:creator>
  <cp:lastModifiedBy>а</cp:lastModifiedBy>
  <cp:revision>34</cp:revision>
  <dcterms:created xsi:type="dcterms:W3CDTF">2022-02-02T19:09:47Z</dcterms:created>
  <dcterms:modified xsi:type="dcterms:W3CDTF">2022-02-04T06:12:13Z</dcterms:modified>
</cp:coreProperties>
</file>