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2" r:id="rId8"/>
    <p:sldId id="265" r:id="rId9"/>
    <p:sldId id="268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BC3F-FEF9-4578-AD3F-BF22DA54A78F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66DA-2265-46AB-B2B3-B2EF8F636E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BC3F-FEF9-4578-AD3F-BF22DA54A78F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66DA-2265-46AB-B2B3-B2EF8F636E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BC3F-FEF9-4578-AD3F-BF22DA54A78F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66DA-2265-46AB-B2B3-B2EF8F636E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BC3F-FEF9-4578-AD3F-BF22DA54A78F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66DA-2265-46AB-B2B3-B2EF8F636E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BC3F-FEF9-4578-AD3F-BF22DA54A78F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66DA-2265-46AB-B2B3-B2EF8F636E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BC3F-FEF9-4578-AD3F-BF22DA54A78F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66DA-2265-46AB-B2B3-B2EF8F636E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BC3F-FEF9-4578-AD3F-BF22DA54A78F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66DA-2265-46AB-B2B3-B2EF8F636E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BC3F-FEF9-4578-AD3F-BF22DA54A78F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66DA-2265-46AB-B2B3-B2EF8F636E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BC3F-FEF9-4578-AD3F-BF22DA54A78F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66DA-2265-46AB-B2B3-B2EF8F636E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BC3F-FEF9-4578-AD3F-BF22DA54A78F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66DA-2265-46AB-B2B3-B2EF8F636E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BC3F-FEF9-4578-AD3F-BF22DA54A78F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66DA-2265-46AB-B2B3-B2EF8F636E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AAABC3F-FEF9-4578-AD3F-BF22DA54A78F}" type="datetimeFigureOut">
              <a:rPr lang="ru-RU" smtClean="0"/>
              <a:pPr/>
              <a:t>29.10.2022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9C166DA-2265-46AB-B2B3-B2EF8F636E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285728"/>
            <a:ext cx="7406640" cy="107157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Представьте, что вам как архитектору и дизайнеру поступил заказ: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214422"/>
            <a:ext cx="8053414" cy="5143536"/>
          </a:xfrm>
        </p:spPr>
        <p:txBody>
          <a:bodyPr/>
          <a:lstStyle/>
          <a:p>
            <a:r>
              <a:rPr lang="ru-RU" dirty="0" smtClean="0"/>
              <a:t>	1. Создать садово-парковую зону, в основе которой будут  лежать принципы французского парка.</a:t>
            </a:r>
          </a:p>
          <a:p>
            <a:r>
              <a:rPr lang="ru-RU" dirty="0" smtClean="0"/>
              <a:t>	2.Выполнить эскизы парка в любом стиле.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tx1"/>
                </a:solidFill>
              </a:rPr>
              <a:t>Давайте с вами подумаем, можем ли мы выполнить этот заказ?</a:t>
            </a:r>
          </a:p>
          <a:p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071538" y="4714884"/>
            <a:ext cx="7286676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Чтобы выполнить поставленную задачу, необходимо</a:t>
            </a:r>
            <a:r>
              <a:rPr kumimoji="0" lang="ru-RU" sz="2400" b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определить цель: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s2.fotokto.ru/photo/full/523/52332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0694" y="4500570"/>
            <a:ext cx="3279340" cy="2106976"/>
          </a:xfrm>
          <a:prstGeom prst="rect">
            <a:avLst/>
          </a:prstGeom>
          <a:noFill/>
        </p:spPr>
      </p:pic>
      <p:pic>
        <p:nvPicPr>
          <p:cNvPr id="23560" name="Picture 8" descr="https://cdn.turkaramamotoru.com/be/ic-1299-776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1928802"/>
            <a:ext cx="3714776" cy="2465683"/>
          </a:xfrm>
          <a:prstGeom prst="rect">
            <a:avLst/>
          </a:prstGeom>
          <a:noFill/>
        </p:spPr>
      </p:pic>
      <p:pic>
        <p:nvPicPr>
          <p:cNvPr id="23562" name="Picture 10" descr="https://cdn.houle.co.uk/images/AreaImages/coverimage/Buckinghamshire-id-10305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8" y="1857364"/>
            <a:ext cx="3500462" cy="2336580"/>
          </a:xfrm>
          <a:prstGeom prst="rect">
            <a:avLst/>
          </a:prstGeom>
          <a:noFill/>
        </p:spPr>
      </p:pic>
      <p:pic>
        <p:nvPicPr>
          <p:cNvPr id="23566" name="Picture 14" descr="https://img5.goodfon.ru/original/1057x460/1/59/stourhead-gardens-wiltshire-england-sturkhed-uiltshir-anglii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4643446"/>
            <a:ext cx="4629804" cy="201486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4282" y="142852"/>
            <a:ext cx="8715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	</a:t>
            </a:r>
            <a:r>
              <a:rPr lang="ru-RU" sz="1600" b="1" dirty="0" smtClean="0">
                <a:latin typeface="Calibri" pitchFamily="34" charset="0"/>
              </a:rPr>
              <a:t>Английский парк  (пейзажный  )можно назвать  живописным или диким. Он имеет свободную планировку, которая учитывает своеобразие местности- наличие прудов, оврагов, холмов. Такие парки выглядят как естественные, над которыми не работал художник.</a:t>
            </a:r>
            <a:r>
              <a:rPr lang="ru-RU" sz="1600" b="1" dirty="0">
                <a:latin typeface="Calibri" pitchFamily="34" charset="0"/>
              </a:rPr>
              <a:t> Садовые цветы высаживаются около дома, в саду же отдается предпочтение полевым и лесным многолетникам. Архитектурные сооружения служат для обогащения пейзажа. </a:t>
            </a:r>
            <a:r>
              <a:rPr lang="ru-RU" sz="1600" b="1" dirty="0" smtClean="0">
                <a:latin typeface="Calibri" pitchFamily="34" charset="0"/>
              </a:rPr>
              <a:t>Извилистые </a:t>
            </a:r>
            <a:r>
              <a:rPr lang="ru-RU" sz="1600" b="1" dirty="0">
                <a:latin typeface="Calibri" pitchFamily="34" charset="0"/>
              </a:rPr>
              <a:t>дорожки объединяют отдельные элементы сада. Дорожки выполняются из природных материалов: дикого камня, спилов стволов деревьев, </a:t>
            </a:r>
            <a:r>
              <a:rPr lang="ru-RU" sz="1600" b="1" dirty="0" smtClean="0">
                <a:latin typeface="Calibri" pitchFamily="34" charset="0"/>
              </a:rPr>
              <a:t>газона</a:t>
            </a:r>
            <a:r>
              <a:rPr lang="ru-RU" sz="1600" b="1" dirty="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	Английские парки нашли применение в решении садово-парковой архитектуры Павловска под Санкт-Петербургом, Царицына в Москве.</a:t>
            </a:r>
            <a:endParaRPr lang="ru-RU" b="1" dirty="0"/>
          </a:p>
        </p:txBody>
      </p:sp>
      <p:pic>
        <p:nvPicPr>
          <p:cNvPr id="25604" name="Picture 4" descr="https://static.nevnov.ru/uploads/2019/08/20/orig-156630420592fddb6256ff275e4da388fe959e6e2b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1000108"/>
            <a:ext cx="3571900" cy="2341899"/>
          </a:xfrm>
          <a:prstGeom prst="rect">
            <a:avLst/>
          </a:prstGeom>
          <a:noFill/>
        </p:spPr>
      </p:pic>
      <p:pic>
        <p:nvPicPr>
          <p:cNvPr id="25608" name="Picture 8" descr="https://photocentra.ru/images/main79/793666_mai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1071546"/>
            <a:ext cx="3215858" cy="2143140"/>
          </a:xfrm>
          <a:prstGeom prst="rect">
            <a:avLst/>
          </a:prstGeom>
          <a:noFill/>
        </p:spPr>
      </p:pic>
      <p:pic>
        <p:nvPicPr>
          <p:cNvPr id="25610" name="Picture 10" descr="https://asjust.ru/wp-content/uploads/2019/09/86602565620354526d18f14750c7a08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3714752"/>
            <a:ext cx="3393305" cy="2262203"/>
          </a:xfrm>
          <a:prstGeom prst="rect">
            <a:avLst/>
          </a:prstGeom>
          <a:noFill/>
        </p:spPr>
      </p:pic>
      <p:pic>
        <p:nvPicPr>
          <p:cNvPr id="25612" name="Picture 12" descr="http://www.jvn.ru/I/catalogue/big/p32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71934" y="3929066"/>
            <a:ext cx="4714908" cy="20978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357422" y="3071810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Павловск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57422" y="6215082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Царицыно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avatars.mds.yandex.net/get-pdb/1043766/72616adf-7876-4b02-8226-9c1080351b9f/s12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66" y="4196958"/>
            <a:ext cx="3300506" cy="2475379"/>
          </a:xfrm>
          <a:prstGeom prst="rect">
            <a:avLst/>
          </a:prstGeom>
          <a:noFill/>
        </p:spPr>
      </p:pic>
      <p:pic>
        <p:nvPicPr>
          <p:cNvPr id="26628" name="Picture 4" descr="https://avatars.mds.yandex.net/get-pdb/1931145/0ea6830d-d188-44e8-94dd-627a51c0a9db/s12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2168383"/>
            <a:ext cx="3332977" cy="2214578"/>
          </a:xfrm>
          <a:prstGeom prst="rect">
            <a:avLst/>
          </a:prstGeom>
          <a:noFill/>
        </p:spPr>
      </p:pic>
      <p:pic>
        <p:nvPicPr>
          <p:cNvPr id="26630" name="Picture 6" descr="https://farm6.staticflickr.com/5675/20552284854_4a2a386150_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4357694"/>
            <a:ext cx="3345272" cy="2231271"/>
          </a:xfrm>
          <a:prstGeom prst="rect">
            <a:avLst/>
          </a:prstGeom>
          <a:noFill/>
        </p:spPr>
      </p:pic>
      <p:pic>
        <p:nvPicPr>
          <p:cNvPr id="26632" name="Picture 8" descr="http://pamiatkyamesta.pise.sk/obrazky/pamiatkyamesta.pise.sk/stourhead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46960" y="343260"/>
            <a:ext cx="3357586" cy="2098491"/>
          </a:xfrm>
          <a:prstGeom prst="rect">
            <a:avLst/>
          </a:prstGeom>
          <a:noFill/>
        </p:spPr>
      </p:pic>
      <p:pic>
        <p:nvPicPr>
          <p:cNvPr id="26636" name="Picture 12" descr="https://i2.wp.com/dachadecor.ru/images/rsttgp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44" y="214290"/>
            <a:ext cx="3000396" cy="193225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14282" y="214290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1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3108" y="2285992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2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8" y="1857364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3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596" y="4643446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4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2066" y="450057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5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928802"/>
            <a:ext cx="7498080" cy="928694"/>
          </a:xfrm>
        </p:spPr>
        <p:txBody>
          <a:bodyPr>
            <a:normAutofit/>
          </a:bodyPr>
          <a:lstStyle/>
          <a:p>
            <a:r>
              <a:rPr lang="ru-RU" dirty="0" smtClean="0"/>
              <a:t>Цели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214686"/>
            <a:ext cx="7498080" cy="303371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Получить представление о садово-парковой архитектуре;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Познакомиться с различными стилями садово-паркового искусства;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Узнать особенности ландшафтно-парковой архитектуры разных стран.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428604"/>
            <a:ext cx="7572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Тема урока: «Садово-парковая архитектура»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50509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Определим элементы садово-парковой архитектуры: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240" y="1571612"/>
            <a:ext cx="2714644" cy="203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500174"/>
            <a:ext cx="2428892" cy="194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74" y="4643446"/>
            <a:ext cx="2757260" cy="184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72198" y="857232"/>
            <a:ext cx="2714643" cy="177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14679" y="4142288"/>
            <a:ext cx="2643206" cy="207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0035" y="3605418"/>
            <a:ext cx="2571767" cy="171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4282" y="5000636"/>
            <a:ext cx="2500330" cy="167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286512" y="2714620"/>
            <a:ext cx="2428892" cy="182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Садово-парковая (ландшафтная) архитектура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Комплексная организация пространства большой территории. Она объединяет природный ландшафт и архитектурные постройки в единую композицию, которая несёт определенный художественный образ.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Главная задача –создание эстетической среды с помощью природных объектов: рельефа местности, водных пространств, растений, камней, архитектурных сооружений.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8643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libri" pitchFamily="34" charset="0"/>
              </a:rPr>
              <a:t>	</a:t>
            </a:r>
            <a:r>
              <a:rPr lang="ru-RU" sz="2000" b="1" dirty="0" smtClean="0">
                <a:latin typeface="Calibri" pitchFamily="34" charset="0"/>
              </a:rPr>
              <a:t>Искусство разведения садов пришло с Востока. Так ,например, висячие сады Семирамиды на искусственных террасах считались одним из чудес света.</a:t>
            </a:r>
            <a:endParaRPr lang="ru-RU" sz="2000" b="1" dirty="0">
              <a:latin typeface="Calibri" pitchFamily="34" charset="0"/>
            </a:endParaRPr>
          </a:p>
        </p:txBody>
      </p:sp>
      <p:pic>
        <p:nvPicPr>
          <p:cNvPr id="16388" name="Picture 4" descr="https://avatars.mds.yandex.net/get-zen_doc/162989/pub_5bfa4a1c2524ba00aa55e89a_5bfa4f7a6b2b7e00aaa1fc0c/scale_12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214554"/>
            <a:ext cx="4381531" cy="3286148"/>
          </a:xfrm>
          <a:prstGeom prst="rect">
            <a:avLst/>
          </a:prstGeom>
          <a:noFill/>
        </p:spPr>
      </p:pic>
      <p:pic>
        <p:nvPicPr>
          <p:cNvPr id="16392" name="Picture 8" descr="https://i.pinimg.com/736x/eb/89/df/eb89dfea73c567615dacc04d0f8c0194--ancient-mesopotamia-hanging-gardens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1500174"/>
            <a:ext cx="3779327" cy="4595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286808" cy="1143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Стили садово-паркового искусства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071678"/>
            <a:ext cx="8076464" cy="4176722"/>
          </a:xfrm>
        </p:spPr>
        <p:txBody>
          <a:bodyPr/>
          <a:lstStyle/>
          <a:p>
            <a:r>
              <a:rPr lang="ru-RU" dirty="0" smtClean="0"/>
              <a:t>Восточный стиль (японский, китайский)</a:t>
            </a:r>
          </a:p>
          <a:p>
            <a:r>
              <a:rPr lang="ru-RU" dirty="0" smtClean="0"/>
              <a:t>Французский (регулярный)</a:t>
            </a:r>
          </a:p>
          <a:p>
            <a:r>
              <a:rPr lang="ru-RU" dirty="0" smtClean="0"/>
              <a:t>Английский (пейзажный)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www.japanesegardening.org/site/wp-content/uploads/2015/12/Osaka-Garden-140724-012a-1080x67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3116"/>
            <a:ext cx="3143272" cy="1964545"/>
          </a:xfrm>
          <a:prstGeom prst="rect">
            <a:avLst/>
          </a:prstGeom>
          <a:noFill/>
        </p:spPr>
      </p:pic>
      <p:pic>
        <p:nvPicPr>
          <p:cNvPr id="19466" name="Picture 10" descr="https://storge.pic2.me/c/1360x800/279/584c6d74dcdb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0" y="4786322"/>
            <a:ext cx="3143272" cy="1848983"/>
          </a:xfrm>
          <a:prstGeom prst="rect">
            <a:avLst/>
          </a:prstGeom>
          <a:noFill/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4286256"/>
            <a:ext cx="314344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9" name="Picture 13" descr="https://avatars.mds.yandex.net/get-pdb/34158/4fab8e02-510d-4a8a-aee9-e9c88e419246/s120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0760" y="2143116"/>
            <a:ext cx="2928958" cy="1953592"/>
          </a:xfrm>
          <a:prstGeom prst="rect">
            <a:avLst/>
          </a:prstGeom>
          <a:noFill/>
        </p:spPr>
      </p:pic>
      <p:pic>
        <p:nvPicPr>
          <p:cNvPr id="19471" name="Picture 15" descr="https://avatars.mds.yandex.net/get-pdb/234183/14c451ce-76ea-44ef-a272-9fbd4d7725e8/s1200?webp=false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43702" y="4357694"/>
            <a:ext cx="2357454" cy="200026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28596" y="0"/>
            <a:ext cx="84296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 smtClean="0">
                <a:latin typeface="Calibri" pitchFamily="34" charset="0"/>
              </a:rPr>
              <a:t>	Восточный сад начинается, прежде всего, с философии природы, уравновешенности внутреннего мира, умения созерцать окружающую природу.</a:t>
            </a:r>
            <a:r>
              <a:rPr lang="ru-RU" sz="1600" b="1" dirty="0">
                <a:latin typeface="Calibri" pitchFamily="34" charset="0"/>
              </a:rPr>
              <a:t> П</a:t>
            </a:r>
            <a:r>
              <a:rPr lang="ru-RU" sz="1600" b="1" dirty="0" smtClean="0">
                <a:latin typeface="Calibri" pitchFamily="34" charset="0"/>
              </a:rPr>
              <a:t>редпочтение </a:t>
            </a:r>
            <a:r>
              <a:rPr lang="ru-RU" sz="1600" b="1" dirty="0">
                <a:latin typeface="Calibri" pitchFamily="34" charset="0"/>
              </a:rPr>
              <a:t>свободному, естественному принципу построения. Красота природы наделялась божественными символами и отражала незримое присутствие человека</a:t>
            </a:r>
            <a:r>
              <a:rPr lang="ru-RU" sz="1600" b="1" dirty="0" smtClean="0">
                <a:latin typeface="Calibri" pitchFamily="34" charset="0"/>
              </a:rPr>
              <a:t>. Терпение, умиротворённость, ощущение гармонии между собой и природой является основой  восточного  сада. Восточный стиль в садовом дизайне выражается, прежде всего, в умении тонкого и чуткого облагораживания человеком природного ландшафта.</a:t>
            </a:r>
            <a:endParaRPr lang="ru-RU" sz="1600" b="1" dirty="0">
              <a:latin typeface="Calibri" pitchFamily="34" charset="0"/>
            </a:endParaRPr>
          </a:p>
        </p:txBody>
      </p:sp>
      <p:pic>
        <p:nvPicPr>
          <p:cNvPr id="19477" name="Picture 21" descr="https://cdn.pixabay.com/photo/2016/02/02/00/25/temple-1174596_128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643306" y="2071678"/>
            <a:ext cx="2000264" cy="2667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mg.tourister.ru/files/3/8/2/3/9/1/0/clones/900_900_fixe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42" y="4357694"/>
            <a:ext cx="3535823" cy="2349358"/>
          </a:xfrm>
          <a:prstGeom prst="rect">
            <a:avLst/>
          </a:prstGeom>
          <a:noFill/>
        </p:spPr>
      </p:pic>
      <p:pic>
        <p:nvPicPr>
          <p:cNvPr id="20484" name="Picture 4" descr="http://live2day.ru/uploads/posts/2013-01/1358435979_sady-markizyak-franciya-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2143116"/>
            <a:ext cx="2786082" cy="1858316"/>
          </a:xfrm>
          <a:prstGeom prst="rect">
            <a:avLst/>
          </a:prstGeom>
          <a:noFill/>
        </p:spPr>
      </p:pic>
      <p:pic>
        <p:nvPicPr>
          <p:cNvPr id="20488" name="Picture 8" descr="https://avatars.mds.yandex.net/get-pdb/901820/fdc8b063-cfcb-4c2a-9c21-68e84ca905db/s120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8" y="1643050"/>
            <a:ext cx="3172611" cy="2116107"/>
          </a:xfrm>
          <a:prstGeom prst="rect">
            <a:avLst/>
          </a:prstGeom>
          <a:noFill/>
        </p:spPr>
      </p:pic>
      <p:pic>
        <p:nvPicPr>
          <p:cNvPr id="20490" name="Picture 10" descr="http://aviaespresso.ru/wp-content/uploads/2015/07/zamok-i-sady-villandri_23_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14612" y="2571744"/>
            <a:ext cx="3569972" cy="2381171"/>
          </a:xfrm>
          <a:prstGeom prst="rect">
            <a:avLst/>
          </a:prstGeom>
          <a:noFill/>
        </p:spPr>
      </p:pic>
      <p:pic>
        <p:nvPicPr>
          <p:cNvPr id="20492" name="Picture 12" descr="https://avatars.mds.yandex.net/get-pdb/25978/4630be2a-22c4-4c54-986e-b393c246eda1/s120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4572008"/>
            <a:ext cx="3143272" cy="21138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2844" y="0"/>
            <a:ext cx="8715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	Французский (регулярный парк) имеет чёткую планировку, в основе которой лежат геометрические формы. В таком парке особенно тщательно следили за ростом деревьев и формированием их кроны - их стригли, придавали им четкий силуэт. Большое внимание уделяли газонам, на которых из стриженной травы, песка, цветов создавали узоры. Ярко выражена основная ось композиции – стержень всего регулярно распланированного пространства. На ней располагаются центральный дом усадьбы, водные каскады и лестницы. 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avatars.mds.yandex.net/get-pdb/245485/ba062436-c41e-4b98-b78c-86446087fe21/s1200?webp=fals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214422"/>
            <a:ext cx="3436137" cy="2276441"/>
          </a:xfrm>
          <a:prstGeom prst="rect">
            <a:avLst/>
          </a:prstGeom>
          <a:noFill/>
        </p:spPr>
      </p:pic>
      <p:pic>
        <p:nvPicPr>
          <p:cNvPr id="24580" name="Picture 4" descr="https://www.tourprom.ru/site_media/images/upload/2017/12/18/newsphoto/petergo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1214422"/>
            <a:ext cx="3143272" cy="2080275"/>
          </a:xfrm>
          <a:prstGeom prst="rect">
            <a:avLst/>
          </a:prstGeom>
          <a:noFill/>
        </p:spPr>
      </p:pic>
      <p:pic>
        <p:nvPicPr>
          <p:cNvPr id="24582" name="Picture 6" descr="https://1703piter.ru/wp-content/uploads/2018/02/sad-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4071942"/>
            <a:ext cx="3240836" cy="2160558"/>
          </a:xfrm>
          <a:prstGeom prst="rect">
            <a:avLst/>
          </a:prstGeom>
          <a:noFill/>
        </p:spPr>
      </p:pic>
      <p:pic>
        <p:nvPicPr>
          <p:cNvPr id="24584" name="Picture 8" descr="http://ekogradmoscow.ru/images/Raznoye19/0509/2205/2305/2505/2605/280500/f33aefbffeb04ae912ae87842d104a9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2066" y="3857628"/>
            <a:ext cx="3471822" cy="23145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214290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b="1" dirty="0" smtClean="0"/>
              <a:t>В России французские парки </a:t>
            </a:r>
            <a:r>
              <a:rPr lang="ru-RU" b="1" smtClean="0"/>
              <a:t>были созданы  </a:t>
            </a:r>
            <a:r>
              <a:rPr lang="ru-RU" b="1" dirty="0" smtClean="0"/>
              <a:t>в Петергофе, Царском </a:t>
            </a:r>
            <a:r>
              <a:rPr lang="ru-RU" b="1" dirty="0"/>
              <a:t>С</a:t>
            </a:r>
            <a:r>
              <a:rPr lang="ru-RU" b="1" dirty="0" smtClean="0"/>
              <a:t>еле, Летнем саду  в Санкт-Петербурге, усадьбе Кусково в Москве.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57224" y="350043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Петергоф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29190" y="3286124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Царское Село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4348" y="6286520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Летний сад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00628" y="628652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Кусково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865</TotalTime>
  <Words>138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Представьте, что вам как архитектору и дизайнеру поступил заказ: </vt:lpstr>
      <vt:lpstr>Цели урока:</vt:lpstr>
      <vt:lpstr>Определим элементы садово-парковой архитектуры:</vt:lpstr>
      <vt:lpstr>Садово-парковая (ландшафтная) архитектура</vt:lpstr>
      <vt:lpstr>Слайд 5</vt:lpstr>
      <vt:lpstr>Стили садово-паркового искусства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Представьте, что вам как архитектору и дизайнеру поступил заказ:</dc:title>
  <dc:creator>Таня</dc:creator>
  <cp:lastModifiedBy>Пользователь Windows</cp:lastModifiedBy>
  <cp:revision>81</cp:revision>
  <dcterms:created xsi:type="dcterms:W3CDTF">2019-11-08T15:39:09Z</dcterms:created>
  <dcterms:modified xsi:type="dcterms:W3CDTF">2022-10-29T19:42:51Z</dcterms:modified>
</cp:coreProperties>
</file>