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38DFC9E3-D0BD-408C-9343-D303EE819A4D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1/11/2023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8A846A0-4F6C-4C37-91D2-3EF863FC3399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ffice-apps.net/templates-powerpoint/587-arifmeticheskij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817200" y="428604"/>
            <a:ext cx="7772040" cy="1344036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62500" lnSpcReduction="20000"/>
          </a:bodyPr>
          <a:lstStyle/>
          <a:p>
            <a:pPr algn="ctr"/>
            <a:r>
              <a:rPr lang="ru-RU" sz="4000" b="1" dirty="0"/>
              <a:t>Внеклассное мероприятие по математике </a:t>
            </a:r>
            <a:endParaRPr lang="ru-RU" sz="4000" dirty="0"/>
          </a:p>
          <a:p>
            <a:pPr algn="ctr"/>
            <a:r>
              <a:rPr lang="ru-RU" sz="4000" b="1" dirty="0"/>
              <a:t>для учащихся </a:t>
            </a:r>
            <a:r>
              <a:rPr lang="ru-RU" sz="4000" b="1" dirty="0" smtClean="0"/>
              <a:t>7- 8 </a:t>
            </a:r>
            <a:r>
              <a:rPr lang="ru-RU" sz="4000" b="1" dirty="0"/>
              <a:t>классов « Математическое кафе» </a:t>
            </a:r>
            <a:r>
              <a:rPr lang="ru-RU" sz="4000" b="1" dirty="0" smtClean="0"/>
              <a:t>в </a:t>
            </a:r>
            <a:r>
              <a:rPr lang="ru-RU" sz="4000" b="1" dirty="0"/>
              <a:t>рамках недели математики</a:t>
            </a:r>
            <a:endParaRPr lang="ru-RU" sz="4000" dirty="0"/>
          </a:p>
          <a:p>
            <a:pPr algn="ctr">
              <a:lnSpc>
                <a:spcPts val="2701"/>
              </a:lnSpc>
            </a:pPr>
            <a:endParaRPr lang="ru-RU" sz="4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Picture 3"/>
          <p:cNvPicPr/>
          <p:nvPr/>
        </p:nvPicPr>
        <p:blipFill>
          <a:blip r:embed="rId2"/>
          <a:stretch/>
        </p:blipFill>
        <p:spPr>
          <a:xfrm>
            <a:off x="3708000" y="1355760"/>
            <a:ext cx="5420520" cy="5457240"/>
          </a:xfrm>
          <a:prstGeom prst="rect">
            <a:avLst/>
          </a:prstGeom>
          <a:ln>
            <a:noFill/>
          </a:ln>
        </p:spPr>
      </p:pic>
      <p:pic>
        <p:nvPicPr>
          <p:cNvPr id="43" name="Picture 2"/>
          <p:cNvPicPr/>
          <p:nvPr/>
        </p:nvPicPr>
        <p:blipFill>
          <a:blip r:embed="rId3"/>
          <a:stretch/>
        </p:blipFill>
        <p:spPr>
          <a:xfrm>
            <a:off x="-36360" y="1809720"/>
            <a:ext cx="5619240" cy="5047920"/>
          </a:xfrm>
          <a:prstGeom prst="rect">
            <a:avLst/>
          </a:prstGeom>
          <a:ln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/>
          </p:nvPr>
        </p:nvSpPr>
        <p:spPr>
          <a:xfrm>
            <a:off x="3857620" y="6000768"/>
            <a:ext cx="5143536" cy="857232"/>
          </a:xfrm>
        </p:spPr>
        <p:txBody>
          <a:bodyPr>
            <a:normAutofit fontScale="92500"/>
          </a:bodyPr>
          <a:lstStyle/>
          <a:p>
            <a:pPr algn="l"/>
            <a:r>
              <a:rPr lang="ru-RU" b="1" dirty="0" smtClean="0"/>
              <a:t>Подготовила и провела: учитель математики </a:t>
            </a:r>
          </a:p>
          <a:p>
            <a:pPr algn="l"/>
            <a:r>
              <a:rPr lang="ru-RU" b="1" dirty="0" smtClean="0"/>
              <a:t>МКОУ Орловской СОШ им. И.Ф. </a:t>
            </a:r>
            <a:r>
              <a:rPr lang="ru-RU" b="1" dirty="0" err="1" smtClean="0"/>
              <a:t>Жужукина</a:t>
            </a:r>
            <a:endParaRPr lang="ru-RU" b="1" dirty="0" smtClean="0"/>
          </a:p>
          <a:p>
            <a:pPr algn="l"/>
            <a:r>
              <a:rPr lang="ru-RU" b="1" dirty="0" smtClean="0"/>
              <a:t> </a:t>
            </a:r>
            <a:r>
              <a:rPr lang="ru-RU" b="1" dirty="0" err="1" smtClean="0"/>
              <a:t>Рогонова</a:t>
            </a:r>
            <a:r>
              <a:rPr lang="ru-RU" b="1" dirty="0" smtClean="0"/>
              <a:t> Галина Геннадиевна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00298" y="357166"/>
            <a:ext cx="6357982" cy="6286544"/>
          </a:xfrm>
        </p:spPr>
        <p:txBody>
          <a:bodyPr/>
          <a:lstStyle/>
          <a:p>
            <a:r>
              <a:rPr lang="ru-RU" b="1" i="1" dirty="0" smtClean="0"/>
              <a:t>Математический коктейль </a:t>
            </a:r>
            <a:br>
              <a:rPr lang="ru-RU" b="1" i="1" dirty="0" smtClean="0"/>
            </a:br>
            <a:r>
              <a:rPr lang="ru-RU" sz="1600" dirty="0" smtClean="0"/>
              <a:t>Проводится конкурс пантомимы: один участник для своей команды жестами объясняет понятия по выбранной карточке.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Точка </a:t>
            </a:r>
            <a:br>
              <a:rPr lang="ru-RU" dirty="0"/>
            </a:br>
            <a:r>
              <a:rPr lang="ru-RU" dirty="0"/>
              <a:t>Отрезок</a:t>
            </a:r>
            <a:br>
              <a:rPr lang="ru-RU" dirty="0"/>
            </a:br>
            <a:r>
              <a:rPr lang="ru-RU" dirty="0"/>
              <a:t>Прямая </a:t>
            </a:r>
            <a:br>
              <a:rPr lang="ru-RU" dirty="0"/>
            </a:br>
            <a:r>
              <a:rPr lang="ru-RU" dirty="0"/>
              <a:t>Квадрат </a:t>
            </a:r>
            <a:br>
              <a:rPr lang="ru-RU" dirty="0"/>
            </a:br>
            <a:r>
              <a:rPr lang="ru-RU" dirty="0"/>
              <a:t>Прямоугольник  </a:t>
            </a:r>
            <a:br>
              <a:rPr lang="ru-RU" dirty="0"/>
            </a:br>
            <a:r>
              <a:rPr lang="ru-RU" dirty="0"/>
              <a:t>Четырехугольник </a:t>
            </a:r>
            <a:br>
              <a:rPr lang="ru-RU" dirty="0"/>
            </a:br>
            <a:r>
              <a:rPr lang="ru-RU" dirty="0"/>
              <a:t>Луч </a:t>
            </a:r>
            <a:br>
              <a:rPr lang="ru-RU" dirty="0"/>
            </a:br>
            <a:r>
              <a:rPr lang="ru-RU" dirty="0"/>
              <a:t>Развернутый угол</a:t>
            </a:r>
            <a:br>
              <a:rPr lang="ru-RU" dirty="0"/>
            </a:br>
            <a:r>
              <a:rPr lang="ru-RU" dirty="0"/>
              <a:t>Равнобедренный треугольник  </a:t>
            </a:r>
            <a:br>
              <a:rPr lang="ru-RU" dirty="0"/>
            </a:br>
            <a:r>
              <a:rPr lang="ru-RU" dirty="0"/>
              <a:t>Равносторонний треугольник</a:t>
            </a:r>
            <a:br>
              <a:rPr lang="ru-RU" dirty="0"/>
            </a:br>
            <a:r>
              <a:rPr lang="ru-RU" dirty="0"/>
              <a:t>Знак «+»</a:t>
            </a:r>
            <a:br>
              <a:rPr lang="ru-RU" dirty="0"/>
            </a:br>
            <a:r>
              <a:rPr lang="ru-RU" dirty="0"/>
              <a:t>Разность</a:t>
            </a:r>
            <a:br>
              <a:rPr lang="ru-RU" dirty="0"/>
            </a:br>
            <a:r>
              <a:rPr lang="ru-RU" dirty="0"/>
              <a:t>Центр окружности</a:t>
            </a:r>
            <a:br>
              <a:rPr lang="ru-RU" dirty="0"/>
            </a:br>
            <a:r>
              <a:rPr lang="ru-RU" dirty="0"/>
              <a:t>Вертикальные углы</a:t>
            </a:r>
            <a:br>
              <a:rPr lang="ru-RU" dirty="0"/>
            </a:br>
            <a:r>
              <a:rPr lang="ru-RU" dirty="0"/>
              <a:t>Смежные углы</a:t>
            </a:r>
            <a:br>
              <a:rPr lang="ru-RU" dirty="0"/>
            </a:br>
            <a:r>
              <a:rPr lang="ru-RU" dirty="0"/>
              <a:t>Учебник </a:t>
            </a:r>
            <a:br>
              <a:rPr lang="ru-RU" dirty="0"/>
            </a:br>
            <a:r>
              <a:rPr lang="ru-RU" dirty="0"/>
              <a:t>Ластик </a:t>
            </a:r>
            <a:br>
              <a:rPr lang="ru-RU" dirty="0"/>
            </a:br>
            <a:r>
              <a:rPr lang="ru-RU" dirty="0"/>
              <a:t>Транспортир </a:t>
            </a:r>
            <a:br>
              <a:rPr lang="ru-RU" dirty="0"/>
            </a:br>
            <a:r>
              <a:rPr lang="ru-RU" dirty="0"/>
              <a:t>Радиус</a:t>
            </a:r>
            <a:br>
              <a:rPr lang="ru-RU" dirty="0"/>
            </a:br>
            <a:r>
              <a:rPr lang="ru-RU" dirty="0"/>
              <a:t>Диаметр</a:t>
            </a:r>
            <a:br>
              <a:rPr lang="ru-RU" dirty="0"/>
            </a:br>
            <a:r>
              <a:rPr lang="ru-RU" dirty="0"/>
              <a:t>Касательная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Подведение </a:t>
            </a:r>
            <a:r>
              <a:rPr lang="ru-RU" b="1" i="1" dirty="0" smtClean="0"/>
              <a:t>итогов</a:t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dirty="0"/>
              <a:t>Проводится подведение итогов игры, награждение победителей.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928670"/>
            <a:ext cx="7772040" cy="3214710"/>
          </a:xfrm>
        </p:spPr>
        <p:txBody>
          <a:bodyPr/>
          <a:lstStyle/>
          <a:p>
            <a:r>
              <a:rPr lang="ru-RU" sz="2000" b="1" dirty="0" smtClean="0"/>
              <a:t>Используемые ресурсы:</a:t>
            </a:r>
            <a:br>
              <a:rPr lang="ru-RU" sz="20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шаблон для презентации: </a:t>
            </a:r>
            <a:r>
              <a:rPr lang="en-US" dirty="0" smtClean="0">
                <a:hlinkClick r:id="rId3"/>
              </a:rPr>
              <a:t>https://office-apps.net/templates-powerpoint/587-arifmeticheskij.html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книга Серия «Учение с увлечением». Математика. Предметная неделя в школе (методика проведения и сценарии конкурсов, викторины, школьные олимпиады, разработки уроков «</a:t>
            </a:r>
            <a:r>
              <a:rPr lang="ru-RU" dirty="0" err="1" smtClean="0"/>
              <a:t>Математика+игра</a:t>
            </a:r>
            <a:r>
              <a:rPr lang="ru-RU" dirty="0" smtClean="0"/>
              <a:t>», Москва. </a:t>
            </a:r>
            <a:r>
              <a:rPr lang="ru-RU" dirty="0" err="1" smtClean="0"/>
              <a:t>Изжательство</a:t>
            </a:r>
            <a:r>
              <a:rPr lang="ru-RU" dirty="0" smtClean="0"/>
              <a:t> «Глобус», 2010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/>
          <p:cNvPicPr/>
          <p:nvPr/>
        </p:nvPicPr>
        <p:blipFill>
          <a:blip r:embed="rId2"/>
          <a:stretch/>
        </p:blipFill>
        <p:spPr>
          <a:xfrm>
            <a:off x="5868000" y="3530520"/>
            <a:ext cx="3260160" cy="328248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1357298"/>
            <a:ext cx="7772040" cy="4000528"/>
          </a:xfrm>
        </p:spPr>
        <p:txBody>
          <a:bodyPr/>
          <a:lstStyle/>
          <a:p>
            <a:r>
              <a:rPr lang="ru-RU" sz="2800" b="1" dirty="0"/>
              <a:t>Правила проведения игры</a:t>
            </a:r>
            <a:r>
              <a:rPr lang="ru-RU" sz="2800" dirty="0"/>
              <a:t>: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/>
              <a:t>игре принимают участие три </a:t>
            </a:r>
            <a:r>
              <a:rPr lang="ru-RU" sz="2800" dirty="0" smtClean="0"/>
              <a:t>команды. </a:t>
            </a:r>
            <a:r>
              <a:rPr lang="ru-RU" sz="2800" dirty="0"/>
              <a:t>Конкурсы соответствуют представленному меню. В конкурсах, где выдаются карточки с заданиями, команды за отведенное время выполняют задания и сдают их жюри на проверку, жюри выставляет за каждый конкурс баллы.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00232" y="714356"/>
            <a:ext cx="6814798" cy="5500726"/>
          </a:xfrm>
        </p:spPr>
        <p:txBody>
          <a:bodyPr/>
          <a:lstStyle/>
          <a:p>
            <a:pPr algn="ctr"/>
            <a:r>
              <a:rPr lang="ru-RU" sz="2800" b="1" i="1" dirty="0" smtClean="0"/>
              <a:t>Меню</a:t>
            </a:r>
            <a:br>
              <a:rPr lang="ru-RU" sz="2800" b="1" i="1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b="1" i="1" dirty="0"/>
              <a:t>Салаты</a:t>
            </a:r>
            <a:r>
              <a:rPr lang="ru-RU" i="1" dirty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Математическая разминка. </a:t>
            </a:r>
            <a:br>
              <a:rPr lang="ru-RU" dirty="0"/>
            </a:br>
            <a:r>
              <a:rPr lang="ru-RU" dirty="0"/>
              <a:t>Математический ералаш. 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i="1" dirty="0"/>
              <a:t>Первые блюда</a:t>
            </a:r>
            <a:r>
              <a:rPr lang="ru-RU" b="1" dirty="0"/>
              <a:t> </a:t>
            </a:r>
            <a:r>
              <a:rPr lang="ru-RU" dirty="0"/>
              <a:t>– алгебраические:</a:t>
            </a:r>
            <a:br>
              <a:rPr lang="ru-RU" dirty="0"/>
            </a:br>
            <a:r>
              <a:rPr lang="ru-RU" dirty="0"/>
              <a:t>Уха из уравнений. </a:t>
            </a:r>
            <a:br>
              <a:rPr lang="ru-RU" dirty="0"/>
            </a:br>
            <a:r>
              <a:rPr lang="ru-RU" dirty="0"/>
              <a:t>Суп занимательный. 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i="1" dirty="0"/>
              <a:t>Второе блюдо</a:t>
            </a:r>
            <a:r>
              <a:rPr lang="ru-RU" b="1" dirty="0"/>
              <a:t> </a:t>
            </a:r>
            <a:r>
              <a:rPr lang="ru-RU" dirty="0"/>
              <a:t>– геометрическое:</a:t>
            </a:r>
            <a:br>
              <a:rPr lang="ru-RU" dirty="0"/>
            </a:br>
            <a:r>
              <a:rPr lang="ru-RU" dirty="0"/>
              <a:t>Жаркое из уголков. 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i="1" dirty="0"/>
              <a:t>Напитки: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Математический коктейль. 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i="1" dirty="0"/>
              <a:t>Десерт: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Награждение.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142852"/>
            <a:ext cx="8143900" cy="6715148"/>
          </a:xfrm>
        </p:spPr>
        <p:txBody>
          <a:bodyPr/>
          <a:lstStyle/>
          <a:p>
            <a:pPr lvl="0" algn="ctr"/>
            <a:r>
              <a:rPr lang="ru-RU" b="1" i="1" dirty="0"/>
              <a:t>Математическая </a:t>
            </a:r>
            <a:r>
              <a:rPr lang="ru-RU" b="1" i="1" dirty="0" smtClean="0"/>
              <a:t>разминка</a:t>
            </a:r>
            <a:br>
              <a:rPr lang="ru-RU" b="1" i="1" dirty="0" smtClean="0"/>
            </a:br>
            <a:r>
              <a:rPr lang="ru-RU" dirty="0"/>
              <a:t>Проводится в форме «Вопрос-ответ» поочередно для каждой команды в течение 1,5 </a:t>
            </a:r>
            <a:r>
              <a:rPr lang="ru-RU" dirty="0" smtClean="0"/>
              <a:t>мин</a:t>
            </a:r>
            <a:br>
              <a:rPr lang="ru-RU" dirty="0" smtClean="0"/>
            </a:br>
            <a:r>
              <a:rPr lang="ru-RU" sz="1600" dirty="0"/>
              <a:t>Как называется результат сложения? </a:t>
            </a:r>
            <a:r>
              <a:rPr lang="ru-RU" sz="1600" dirty="0" smtClean="0"/>
              <a:t>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Сколько минут в одном часе? </a:t>
            </a:r>
            <a:br>
              <a:rPr lang="ru-RU" sz="1600" dirty="0"/>
            </a:br>
            <a:r>
              <a:rPr lang="ru-RU" sz="1600" dirty="0"/>
              <a:t>Как называется прибор измерения углов? </a:t>
            </a:r>
            <a:r>
              <a:rPr lang="ru-RU" sz="1600" dirty="0" smtClean="0"/>
              <a:t>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Назовите наименьшее трехзначное число? </a:t>
            </a:r>
            <a:br>
              <a:rPr lang="ru-RU" sz="1600" dirty="0"/>
            </a:br>
            <a:r>
              <a:rPr lang="ru-RU" sz="1600" dirty="0"/>
              <a:t>Тройка лошадей пробежала 30 км. Какое расстояние пробежала каждая лошадь? </a:t>
            </a:r>
            <a:r>
              <a:rPr lang="ru-RU" sz="1600" dirty="0" smtClean="0"/>
              <a:t>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Назовите модуль числа -6? </a:t>
            </a:r>
            <a:r>
              <a:rPr lang="ru-RU" sz="1600" dirty="0" smtClean="0"/>
              <a:t>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Как называется дробь, в которой числитель равен знаменателю? </a:t>
            </a:r>
            <a:br>
              <a:rPr lang="ru-RU" sz="1600" dirty="0"/>
            </a:br>
            <a:r>
              <a:rPr lang="ru-RU" sz="1600" dirty="0"/>
              <a:t>Чему равна сумма смежных углов? </a:t>
            </a:r>
            <a:br>
              <a:rPr lang="ru-RU" sz="1600" dirty="0"/>
            </a:br>
            <a:r>
              <a:rPr lang="ru-RU" sz="1600" dirty="0"/>
              <a:t>Назовите число, «разделяющее» положительные и отрицательные числа. </a:t>
            </a:r>
            <a:br>
              <a:rPr lang="ru-RU" sz="1600" dirty="0"/>
            </a:br>
            <a:r>
              <a:rPr lang="ru-RU" sz="1600" dirty="0" smtClean="0"/>
              <a:t>Одна </a:t>
            </a:r>
            <a:r>
              <a:rPr lang="ru-RU" sz="1600" dirty="0"/>
              <a:t>сотая часть числа. </a:t>
            </a:r>
            <a:br>
              <a:rPr lang="ru-RU" sz="1600" dirty="0"/>
            </a:br>
            <a:r>
              <a:rPr lang="ru-RU" sz="1600" dirty="0"/>
              <a:t>Третий месяц летних каникул. </a:t>
            </a:r>
            <a:br>
              <a:rPr lang="ru-RU" sz="1600" dirty="0"/>
            </a:br>
            <a:r>
              <a:rPr lang="ru-RU" sz="1600" dirty="0"/>
              <a:t>Другое название независимой переменной</a:t>
            </a:r>
            <a:r>
              <a:rPr lang="ru-RU" sz="1600" dirty="0" smtClean="0"/>
              <a:t>.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Наименьшее четное натуральное число. </a:t>
            </a:r>
            <a:br>
              <a:rPr lang="ru-RU" sz="1600" dirty="0"/>
            </a:br>
            <a:r>
              <a:rPr lang="ru-RU" sz="1600" dirty="0"/>
              <a:t>Сколько козлят было «многодетной» козы? </a:t>
            </a:r>
            <a:br>
              <a:rPr lang="ru-RU" sz="1600" dirty="0"/>
            </a:br>
            <a:r>
              <a:rPr lang="ru-RU" sz="1600" dirty="0"/>
              <a:t>Треугольник, у которого две стороны равны</a:t>
            </a:r>
            <a:r>
              <a:rPr lang="ru-RU" sz="1600" dirty="0" smtClean="0"/>
              <a:t>?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Сумма длин всех сторон многоугольника? </a:t>
            </a:r>
            <a:br>
              <a:rPr lang="ru-RU" sz="1600" dirty="0"/>
            </a:br>
            <a:r>
              <a:rPr lang="ru-RU" sz="1600" dirty="0"/>
              <a:t>Соперник нолика. </a:t>
            </a:r>
            <a:br>
              <a:rPr lang="ru-RU" sz="1600" dirty="0"/>
            </a:br>
            <a:r>
              <a:rPr lang="ru-RU" sz="1600" dirty="0"/>
              <a:t>Часть прямой, ограниченная двумя точками? </a:t>
            </a:r>
            <a:br>
              <a:rPr lang="ru-RU" sz="1600" dirty="0"/>
            </a:br>
            <a:r>
              <a:rPr lang="ru-RU" sz="1600" dirty="0"/>
              <a:t>Результат вычитания</a:t>
            </a:r>
            <a:r>
              <a:rPr lang="ru-RU" sz="1600" dirty="0" smtClean="0"/>
              <a:t>.)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Число, противоположное 5. </a:t>
            </a:r>
            <a:br>
              <a:rPr lang="ru-RU" sz="1600" dirty="0"/>
            </a:br>
            <a:r>
              <a:rPr lang="ru-RU" sz="1600" dirty="0"/>
              <a:t>Прямоугольник, у которого все стороны равны. </a:t>
            </a:r>
            <a:br>
              <a:rPr lang="ru-RU" sz="1600" dirty="0"/>
            </a:br>
            <a:r>
              <a:rPr lang="ru-RU" sz="1600" dirty="0"/>
              <a:t>Одна сотая часть метра. </a:t>
            </a:r>
            <a:br>
              <a:rPr lang="ru-RU" sz="1600" dirty="0"/>
            </a:br>
            <a:r>
              <a:rPr lang="ru-RU" sz="1600" dirty="0"/>
              <a:t>50 разделите на половину. </a:t>
            </a:r>
            <a:br>
              <a:rPr lang="ru-RU" sz="1600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1071538" y="285728"/>
            <a:ext cx="7858180" cy="5572164"/>
          </a:xfrm>
        </p:spPr>
        <p:txBody>
          <a:bodyPr/>
          <a:lstStyle/>
          <a:p>
            <a:r>
              <a:rPr lang="ru-RU" b="1" i="1" dirty="0"/>
              <a:t>Математический </a:t>
            </a:r>
            <a:r>
              <a:rPr lang="ru-RU" b="1" i="1" dirty="0" smtClean="0"/>
              <a:t>ералаш</a:t>
            </a:r>
            <a:br>
              <a:rPr lang="ru-RU" b="1" i="1" dirty="0" smtClean="0"/>
            </a:br>
            <a:r>
              <a:rPr lang="ru-RU" dirty="0"/>
              <a:t>Каждая команда получает карточку 1, которую необходимо заполнить и сдать в жюри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>Заполните пустые клетки квадрата, вписав 1, 2, 3, 4 так, чтобы по горизонтали и по вертикали не было одинаковых цифр.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Вставьте пропущенное число:</a:t>
            </a:r>
            <a:br>
              <a:rPr lang="ru-RU" dirty="0"/>
            </a:br>
            <a:r>
              <a:rPr lang="ru-RU" dirty="0"/>
              <a:t>а) 1; 3; 6; 10; … . </a:t>
            </a:r>
            <a:br>
              <a:rPr lang="ru-RU" dirty="0"/>
            </a:br>
            <a:r>
              <a:rPr lang="ru-RU" dirty="0"/>
              <a:t>б) 3; 5; 9; 17; … 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В каких местах необходимо поставить скобки:</a:t>
            </a:r>
            <a:br>
              <a:rPr lang="ru-RU" dirty="0"/>
            </a:br>
            <a:r>
              <a:rPr lang="ru-RU" dirty="0"/>
              <a:t>21 : 8 – 5 • 2 + 6 : 3 = 16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 smtClean="0"/>
              <a:t>          Решите </a:t>
            </a:r>
            <a:r>
              <a:rPr lang="ru-RU" dirty="0"/>
              <a:t>анаграмму:</a:t>
            </a:r>
            <a:br>
              <a:rPr lang="ru-RU" dirty="0"/>
            </a:br>
            <a:r>
              <a:rPr lang="ru-RU" dirty="0" smtClean="0"/>
              <a:t>               а</a:t>
            </a:r>
            <a:r>
              <a:rPr lang="ru-RU" dirty="0"/>
              <a:t>) РИПЕТРЕМ</a:t>
            </a:r>
            <a:br>
              <a:rPr lang="ru-RU" dirty="0"/>
            </a:br>
            <a:r>
              <a:rPr lang="ru-RU" dirty="0" smtClean="0"/>
              <a:t>               б</a:t>
            </a:r>
            <a:r>
              <a:rPr lang="ru-RU" dirty="0"/>
              <a:t>) БОДЬР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pic>
        <p:nvPicPr>
          <p:cNvPr id="15" name="Рисунок 14" descr="2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215074" y="1785926"/>
            <a:ext cx="2571768" cy="3357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928670"/>
            <a:ext cx="7772040" cy="3429024"/>
          </a:xfrm>
        </p:spPr>
        <p:txBody>
          <a:bodyPr/>
          <a:lstStyle/>
          <a:p>
            <a:pPr algn="ctr"/>
            <a:r>
              <a:rPr lang="ru-RU" sz="2400" b="1" i="1" dirty="0"/>
              <a:t>Уха из уравнений </a:t>
            </a: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dirty="0"/>
              <a:t>Решите уравнение</a:t>
            </a:r>
            <a:r>
              <a:rPr lang="ru-RU" sz="2400" dirty="0" smtClean="0"/>
              <a:t>: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3(4х – 3) – (5х+11) = 9 – (3х – 1)</a:t>
            </a:r>
            <a:br>
              <a:rPr lang="ru-RU" sz="2400" dirty="0"/>
            </a:br>
            <a:r>
              <a:rPr lang="ru-RU" sz="2400" dirty="0"/>
              <a:t>10х – (2х + 5) = 2(4х – 7)</a:t>
            </a:r>
            <a:br>
              <a:rPr lang="ru-RU" sz="2400" dirty="0"/>
            </a:br>
            <a:r>
              <a:rPr lang="ru-RU" sz="2400" dirty="0"/>
              <a:t>5(3х – 4) = 1 + (15х – 21)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0"/>
            <a:ext cx="7858180" cy="6643710"/>
          </a:xfrm>
        </p:spPr>
        <p:txBody>
          <a:bodyPr/>
          <a:lstStyle/>
          <a:p>
            <a:r>
              <a:rPr lang="ru-RU" b="1" i="1" dirty="0" smtClean="0"/>
              <a:t>Конкурс </a:t>
            </a:r>
            <a:r>
              <a:rPr lang="ru-RU" b="1" i="1" dirty="0"/>
              <a:t>среди болельщиков: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dirty="0"/>
              <a:t>Задание №1.</a:t>
            </a:r>
            <a:r>
              <a:rPr lang="ru-RU" dirty="0"/>
              <a:t>В клетке находилось 4 кролика. Четверо ребят купили по одному кролику, и один кролик остался в клетке. Как это могло получиться? </a:t>
            </a:r>
            <a:br>
              <a:rPr lang="ru-RU" dirty="0"/>
            </a:br>
            <a:r>
              <a:rPr lang="ru-RU" b="1" dirty="0"/>
              <a:t>Задание №2.</a:t>
            </a:r>
            <a:r>
              <a:rPr lang="ru-RU" dirty="0"/>
              <a:t>Найдите «лишнее» по смыслу слово, а остальные замените общим названием: </a:t>
            </a:r>
            <a:br>
              <a:rPr lang="ru-RU" dirty="0"/>
            </a:br>
            <a:r>
              <a:rPr lang="ru-RU" dirty="0"/>
              <a:t>Метр </a:t>
            </a:r>
            <a:br>
              <a:rPr lang="ru-RU" dirty="0"/>
            </a:br>
            <a:r>
              <a:rPr lang="ru-RU" dirty="0"/>
              <a:t>Дециметр </a:t>
            </a:r>
            <a:br>
              <a:rPr lang="ru-RU" dirty="0"/>
            </a:br>
            <a:r>
              <a:rPr lang="ru-RU" dirty="0"/>
              <a:t>Килограмм </a:t>
            </a:r>
            <a:br>
              <a:rPr lang="ru-RU" dirty="0"/>
            </a:br>
            <a:r>
              <a:rPr lang="ru-RU" dirty="0"/>
              <a:t>Сантиметр </a:t>
            </a:r>
            <a:br>
              <a:rPr lang="ru-RU" dirty="0"/>
            </a:br>
            <a:r>
              <a:rPr lang="ru-RU" dirty="0"/>
              <a:t>Миллиметр </a:t>
            </a:r>
            <a:br>
              <a:rPr lang="ru-RU" dirty="0"/>
            </a:br>
            <a:r>
              <a:rPr lang="ru-RU" b="1" dirty="0"/>
              <a:t>Задание №3.</a:t>
            </a:r>
            <a:r>
              <a:rPr lang="ru-RU" dirty="0"/>
              <a:t>Крыша дома имеет разный наклон, один ее скат составляет с горизонтом угол в 70%, другой - в 60%. Предположим, что петух откладывает на гребне крыши яйцо. Куда оно покатится? </a:t>
            </a:r>
            <a:br>
              <a:rPr lang="ru-RU" dirty="0"/>
            </a:br>
            <a:r>
              <a:rPr lang="ru-RU" b="1" dirty="0"/>
              <a:t>Задание №4.</a:t>
            </a:r>
            <a:r>
              <a:rPr lang="ru-RU" dirty="0"/>
              <a:t>У меня в кармане две монеты на общую сумму 15 коп. Одна из них не пятак. Что это за монеты? </a:t>
            </a:r>
            <a:br>
              <a:rPr lang="ru-RU" dirty="0"/>
            </a:br>
            <a:r>
              <a:rPr lang="ru-RU" b="1" dirty="0"/>
              <a:t>Задание №5.</a:t>
            </a:r>
            <a:r>
              <a:rPr lang="ru-RU" dirty="0"/>
              <a:t>Вдоль улицы стоит 100 домов. Мастера попросили изготовить номера для всех домов от 1 до 100. Чтобы выполнить заказ, он должен запастись цифрами. Подсчитайте, сколько девяток потребуется мастеру?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Задание </a:t>
            </a:r>
            <a:r>
              <a:rPr lang="ru-RU" b="1" dirty="0"/>
              <a:t>№ 6.</a:t>
            </a:r>
            <a:r>
              <a:rPr lang="ru-RU" dirty="0"/>
              <a:t>Если в 12 часов ночи идет дождь, то можно ли ожидать, что через 72 часа будет солнечная погода?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572428" cy="5214974"/>
          </a:xfrm>
        </p:spPr>
        <p:txBody>
          <a:bodyPr/>
          <a:lstStyle/>
          <a:p>
            <a:r>
              <a:rPr lang="ru-RU" b="1" i="1" dirty="0"/>
              <a:t>Суп </a:t>
            </a:r>
            <a:r>
              <a:rPr lang="ru-RU" b="1" i="1" dirty="0" smtClean="0"/>
              <a:t>занимательный</a:t>
            </a:r>
            <a:br>
              <a:rPr lang="ru-RU" b="1" i="1" dirty="0" smtClean="0"/>
            </a:br>
            <a:r>
              <a:rPr lang="ru-RU" u="sng" dirty="0" smtClean="0"/>
              <a:t>Разгадайте </a:t>
            </a:r>
            <a:r>
              <a:rPr lang="ru-RU" u="sng" dirty="0"/>
              <a:t>математический </a:t>
            </a:r>
            <a:r>
              <a:rPr lang="ru-RU" u="sng" dirty="0" smtClean="0"/>
              <a:t>кроссворд</a:t>
            </a:r>
            <a:br>
              <a:rPr lang="ru-RU" u="sng" dirty="0" smtClean="0"/>
            </a:br>
            <a:r>
              <a:rPr lang="ru-RU" dirty="0"/>
              <a:t>1 – фигура, образованная двумя лучами, выходящими из одной точки;</a:t>
            </a:r>
            <a:br>
              <a:rPr lang="ru-RU" dirty="0"/>
            </a:br>
            <a:r>
              <a:rPr lang="ru-RU" dirty="0"/>
              <a:t>2 – часть прямой;</a:t>
            </a:r>
            <a:br>
              <a:rPr lang="ru-RU" dirty="0"/>
            </a:br>
            <a:r>
              <a:rPr lang="ru-RU" dirty="0"/>
              <a:t>3 – запись из одной или нескольких цифр;</a:t>
            </a:r>
            <a:br>
              <a:rPr lang="ru-RU" dirty="0"/>
            </a:br>
            <a:r>
              <a:rPr lang="ru-RU" dirty="0"/>
              <a:t>4 – геометрическая фигура, состоящая из двух точек и точек, лежащих </a:t>
            </a:r>
            <a:r>
              <a:rPr lang="ru-RU" dirty="0" smtClean="0"/>
              <a:t>между  </a:t>
            </a:r>
            <a:r>
              <a:rPr lang="ru-RU" dirty="0"/>
              <a:t>ними;</a:t>
            </a:r>
            <a:br>
              <a:rPr lang="ru-RU" dirty="0"/>
            </a:br>
            <a:r>
              <a:rPr lang="ru-RU" dirty="0"/>
              <a:t>5 – четырехугольник;</a:t>
            </a:r>
            <a:br>
              <a:rPr lang="ru-RU" dirty="0"/>
            </a:br>
            <a:r>
              <a:rPr lang="ru-RU" dirty="0"/>
              <a:t>6 – геометрическая фигура;</a:t>
            </a:r>
            <a:br>
              <a:rPr lang="ru-RU" dirty="0"/>
            </a:br>
            <a:r>
              <a:rPr lang="ru-RU" dirty="0"/>
              <a:t>7 – геометрическая фигура;</a:t>
            </a:r>
            <a:br>
              <a:rPr lang="ru-RU" dirty="0"/>
            </a:br>
            <a:r>
              <a:rPr lang="ru-RU" dirty="0"/>
              <a:t>8 – единица измерения площади;</a:t>
            </a:r>
            <a:br>
              <a:rPr lang="ru-RU" dirty="0"/>
            </a:br>
            <a:r>
              <a:rPr lang="ru-RU" dirty="0"/>
              <a:t>9 – место, занимаемое цифрой в записи числа;</a:t>
            </a:r>
            <a:br>
              <a:rPr lang="ru-RU" dirty="0"/>
            </a:br>
            <a:r>
              <a:rPr lang="ru-RU" dirty="0"/>
              <a:t>10 – арифметическое действие;</a:t>
            </a:r>
            <a:br>
              <a:rPr lang="ru-RU" dirty="0"/>
            </a:br>
            <a:r>
              <a:rPr lang="ru-RU" dirty="0"/>
              <a:t>11 – наименьшее натуральное число;</a:t>
            </a:r>
            <a:br>
              <a:rPr lang="ru-RU" dirty="0"/>
            </a:br>
            <a:r>
              <a:rPr lang="ru-RU" dirty="0"/>
              <a:t>12 – раздел математики;</a:t>
            </a:r>
            <a:br>
              <a:rPr lang="ru-RU" dirty="0"/>
            </a:br>
            <a:r>
              <a:rPr lang="ru-RU" dirty="0"/>
              <a:t>13 – старинная русская мера длины;</a:t>
            </a:r>
            <a:br>
              <a:rPr lang="ru-RU" dirty="0"/>
            </a:br>
            <a:r>
              <a:rPr lang="ru-RU" dirty="0"/>
              <a:t>14 – число, на которое нельзя делить.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C:\Users\USER\Desktop\img2.JPG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429256" y="3571876"/>
            <a:ext cx="3545840" cy="3088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/>
          <p:cNvPicPr/>
          <p:nvPr/>
        </p:nvPicPr>
        <p:blipFill>
          <a:blip r:embed="rId2"/>
          <a:stretch/>
        </p:blipFill>
        <p:spPr>
          <a:xfrm>
            <a:off x="-36360" y="3861000"/>
            <a:ext cx="3335760" cy="2996640"/>
          </a:xfrm>
          <a:prstGeom prst="rect">
            <a:avLst/>
          </a:prstGeom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1071546"/>
            <a:ext cx="7772040" cy="2528454"/>
          </a:xfrm>
        </p:spPr>
        <p:txBody>
          <a:bodyPr/>
          <a:lstStyle/>
          <a:p>
            <a:r>
              <a:rPr lang="ru-RU" b="1" i="1" dirty="0"/>
              <a:t>Жаркое из уголков </a:t>
            </a:r>
            <a:r>
              <a:rPr lang="ru-RU" b="1" i="1" dirty="0" smtClean="0"/>
              <a:t> (Конкурс капитанов)</a:t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>Задание №1.</a:t>
            </a:r>
            <a:r>
              <a:rPr lang="ru-RU" dirty="0"/>
              <a:t>Проведите прямые AС и ВD, пересекающиеся в точке О. Найдите все образовавшиеся углы, если угол ВОС равен 37</a:t>
            </a:r>
            <a:r>
              <a:rPr lang="ru-RU" dirty="0" smtClean="0"/>
              <a:t>°</a:t>
            </a:r>
            <a:br>
              <a:rPr lang="ru-RU" dirty="0" smtClean="0"/>
            </a:b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Задание №2.</a:t>
            </a:r>
            <a:r>
              <a:rPr lang="ru-RU" dirty="0"/>
              <a:t>Проведите прямые AВ и СD, пересекающиеся в точке О. Найдите углы AОD и DОВ, если сумма углов AОD, АОС и СОВ равна 240°.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67</Words>
  <Application>LibreOffice/5.4.3.2$Windows_x86 LibreOffice_project/92a7159f7e4af62137622921e809f8546db437e5</Application>
  <PresentationFormat>Экран (4:3)</PresentationFormat>
  <Paragraphs>16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Слайд 1</vt:lpstr>
      <vt:lpstr>Правила проведения игры:  в игре принимают участие три команды. Конкурсы соответствуют представленному меню. В конкурсах, где выдаются карточки с заданиями, команды за отведенное время выполняют задания и сдают их жюри на проверку, жюри выставляет за каждый конкурс баллы. </vt:lpstr>
      <vt:lpstr>Меню  Салаты: Математическая разминка.  Математический ералаш.    Первые блюда – алгебраические: Уха из уравнений.  Суп занимательный.    Второе блюдо – геометрическое: Жаркое из уголков.    Напитки: Математический коктейль.    Десерт: Награждение. </vt:lpstr>
      <vt:lpstr>Математическая разминка Проводится в форме «Вопрос-ответ» поочередно для каждой команды в течение 1,5 мин Как называется результат сложения?   Сколько минут в одном часе?  Как называется прибор измерения углов?   Назовите наименьшее трехзначное число?  Тройка лошадей пробежала 30 км. Какое расстояние пробежала каждая лошадь?   Назовите модуль числа -6?   Как называется дробь, в которой числитель равен знаменателю?  Чему равна сумма смежных углов?  Назовите число, «разделяющее» положительные и отрицательные числа.  Одна сотая часть числа.  Третий месяц летних каникул.  Другое название независимой переменной.  Наименьшее четное натуральное число.  Сколько козлят было «многодетной» козы?  Треугольник, у которого две стороны равны?  Сумма длин всех сторон многоугольника?  Соперник нолика.  Часть прямой, ограниченная двумя точками?  Результат вычитания.)  Число, противоположное 5.  Прямоугольник, у которого все стороны равны.  Одна сотая часть метра.  50 разделите на половину.  </vt:lpstr>
      <vt:lpstr>Математический ералаш Каждая команда получает карточку 1, которую необходимо заполнить и сдать в жюри. Заполните пустые клетки квадрата, вписав 1, 2, 3, 4 так, чтобы по горизонтали и по вертикали не было одинаковых цифр.   Вставьте пропущенное число: а) 1; 3; 6; 10; … .  б) 3; 5; 9; 17; … .   В каких местах необходимо поставить скобки: 21 : 8 – 5 • 2 + 6 : 3 = 16             Решите анаграмму:                а) РИПЕТРЕМ                б) БОДЬР    </vt:lpstr>
      <vt:lpstr>Уха из уравнений   Решите уравнение:  3(4х – 3) – (5х+11) = 9 – (3х – 1) 10х – (2х + 5) = 2(4х – 7) 5(3х – 4) = 1 + (15х – 21) </vt:lpstr>
      <vt:lpstr>Конкурс среди болельщиков:   Задание №1.В клетке находилось 4 кролика. Четверо ребят купили по одному кролику, и один кролик остался в клетке. Как это могло получиться?  Задание №2.Найдите «лишнее» по смыслу слово, а остальные замените общим названием:  Метр  Дециметр  Килограмм  Сантиметр  Миллиметр  Задание №3.Крыша дома имеет разный наклон, один ее скат составляет с горизонтом угол в 70%, другой - в 60%. Предположим, что петух откладывает на гребне крыши яйцо. Куда оно покатится?  Задание №4.У меня в кармане две монеты на общую сумму 15 коп. Одна из них не пятак. Что это за монеты?  Задание №5.Вдоль улицы стоит 100 домов. Мастера попросили изготовить номера для всех домов от 1 до 100. Чтобы выполнить заказ, он должен запастись цифрами. Подсчитайте, сколько девяток потребуется мастеру?  Задание № 6.Если в 12 часов ночи идет дождь, то можно ли ожидать, что через 72 часа будет солнечная погода? </vt:lpstr>
      <vt:lpstr>Суп занимательный Разгадайте математический кроссворд 1 – фигура, образованная двумя лучами, выходящими из одной точки; 2 – часть прямой; 3 – запись из одной или нескольких цифр; 4 – геометрическая фигура, состоящая из двух точек и точек, лежащих между  ними; 5 – четырехугольник; 6 – геометрическая фигура; 7 – геометрическая фигура; 8 – единица измерения площади; 9 – место, занимаемое цифрой в записи числа; 10 – арифметическое действие; 11 – наименьшее натуральное число; 12 – раздел математики; 13 – старинная русская мера длины; 14 – число, на которое нельзя делить.  </vt:lpstr>
      <vt:lpstr>Жаркое из уголков  (Конкурс капитанов)  Задание №1.Проведите прямые AС и ВD, пересекающиеся в точке О. Найдите все образовавшиеся углы, если угол ВОС равен 37° . Задание №2.Проведите прямые AВ и СD, пересекающиеся в точке О. Найдите углы AОD и DОВ, если сумма углов AОD, АОС и СОВ равна 240°. </vt:lpstr>
      <vt:lpstr>Математический коктейль  Проводится конкурс пантомимы: один участник для своей команды жестами объясняет понятия по выбранной карточке. Точка  Отрезок Прямая  Квадрат  Прямоугольник   Четырехугольник  Луч  Развернутый угол Равнобедренный треугольник   Равносторонний треугольник Знак «+» Разность Центр окружности Вертикальные углы Смежные углы Учебник  Ластик  Транспортир  Радиус Диаметр Касательная </vt:lpstr>
      <vt:lpstr>Подведение итогов  Проводится подведение итогов игры, награждение победителей. </vt:lpstr>
      <vt:lpstr>Используемые ресурсы:  шаблон для презентации: https://office-apps.net/templates-powerpoint/587-arifmeticheskij.html  книга Серия «Учение с увлечением». Математика. Предметная неделя в школе (методика проведения и сценарии конкурсов, викторины, школьные олимпиады, разработки уроков «Математика+игра», Москва. Изжательство «Глобус», 2010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Иванова Наталья</dc:creator>
  <cp:lastModifiedBy>Галина</cp:lastModifiedBy>
  <cp:revision>6</cp:revision>
  <dcterms:created xsi:type="dcterms:W3CDTF">2018-09-10T19:52:10Z</dcterms:created>
  <dcterms:modified xsi:type="dcterms:W3CDTF">2023-01-11T07:50:46Z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