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9" r:id="rId7"/>
    <p:sldId id="260" r:id="rId8"/>
    <p:sldId id="261" r:id="rId9"/>
    <p:sldId id="262" r:id="rId10"/>
    <p:sldId id="258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2" y="-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EFA5E-B264-4BA7-A30A-35C999ECEC9F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47FE3-5556-40FA-83C8-8D2C10E4BD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1308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47FE3-5556-40FA-83C8-8D2C10E4BD3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>
              <a:alpha val="75000"/>
            </a:schemeClr>
          </a:solidFill>
          <a:ln cap="rnd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59129-7447-4FCA-A342-2C659F36AF09}" type="datetimeFigureOut">
              <a:rPr lang="ru-RU" smtClean="0"/>
              <a:pPr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7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gradFill>
            <a:gsLst>
              <a:gs pos="0">
                <a:schemeClr val="tx1">
                  <a:lumMod val="95000"/>
                  <a:lumOff val="5000"/>
                </a:schemeClr>
              </a:gs>
              <a:gs pos="50000">
                <a:schemeClr val="bg1">
                  <a:lumMod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ü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ü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%D1%80%D0%B8%D0%B8-tm9000101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422" y="510540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1" dirty="0" smtClean="0">
                <a:solidFill>
                  <a:srgbClr val="6000A2"/>
                </a:solidFill>
              </a:rPr>
              <a:t>Подготовила и провела: </a:t>
            </a:r>
            <a:r>
              <a:rPr lang="ru-RU" b="1" dirty="0" err="1" smtClean="0">
                <a:solidFill>
                  <a:srgbClr val="6000A2"/>
                </a:solidFill>
              </a:rPr>
              <a:t>Рогонова</a:t>
            </a:r>
            <a:r>
              <a:rPr lang="ru-RU" b="1" dirty="0" smtClean="0">
                <a:solidFill>
                  <a:srgbClr val="6000A2"/>
                </a:solidFill>
              </a:rPr>
              <a:t> Галина Геннадиевна</a:t>
            </a:r>
          </a:p>
          <a:p>
            <a:pPr algn="l"/>
            <a:r>
              <a:rPr lang="ru-RU" b="1" dirty="0" smtClean="0">
                <a:solidFill>
                  <a:srgbClr val="6000A2"/>
                </a:solidFill>
              </a:rPr>
              <a:t>учитель математики МКОУ Орловской СОШ им. И.Ф. </a:t>
            </a:r>
            <a:r>
              <a:rPr lang="ru-RU" b="1" dirty="0" err="1" smtClean="0">
                <a:solidFill>
                  <a:srgbClr val="6000A2"/>
                </a:solidFill>
              </a:rPr>
              <a:t>Жужукина</a:t>
            </a:r>
            <a:endParaRPr lang="ru-RU" b="1" dirty="0" smtClean="0">
              <a:solidFill>
                <a:srgbClr val="6000A2"/>
              </a:solidFill>
            </a:endParaRPr>
          </a:p>
          <a:p>
            <a:endParaRPr lang="ru-RU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772400" cy="2928958"/>
          </a:xfrm>
        </p:spPr>
        <p:txBody>
          <a:bodyPr>
            <a:normAutofit fontScale="90000"/>
          </a:bodyPr>
          <a:lstStyle/>
          <a:p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Геометрия 7 класс </a:t>
            </a:r>
            <a:b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</a:br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Сумма углов треугольника </a:t>
            </a:r>
            <a:b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</a:br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Задачи </a:t>
            </a:r>
            <a:b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</a:br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на  готовых  чертежах</a:t>
            </a:r>
            <a:b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5C008A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reeform 6"/>
          <p:cNvSpPr>
            <a:spLocks/>
          </p:cNvSpPr>
          <p:nvPr/>
        </p:nvSpPr>
        <p:spPr bwMode="auto">
          <a:xfrm>
            <a:off x="900113" y="1484313"/>
            <a:ext cx="7175500" cy="2116137"/>
          </a:xfrm>
          <a:custGeom>
            <a:avLst/>
            <a:gdLst>
              <a:gd name="T0" fmla="*/ 0 w 4520"/>
              <a:gd name="T1" fmla="*/ 2147483647 h 1333"/>
              <a:gd name="T2" fmla="*/ 2147483647 w 4520"/>
              <a:gd name="T3" fmla="*/ 2147483647 h 1333"/>
              <a:gd name="T4" fmla="*/ 2147483647 w 4520"/>
              <a:gd name="T5" fmla="*/ 0 h 1333"/>
              <a:gd name="T6" fmla="*/ 2147483647 w 4520"/>
              <a:gd name="T7" fmla="*/ 2147483647 h 1333"/>
              <a:gd name="T8" fmla="*/ 2147483647 w 4520"/>
              <a:gd name="T9" fmla="*/ 2147483647 h 1333"/>
              <a:gd name="T10" fmla="*/ 2147483647 w 4520"/>
              <a:gd name="T11" fmla="*/ 0 h 1333"/>
              <a:gd name="T12" fmla="*/ 0 w 4520"/>
              <a:gd name="T13" fmla="*/ 2147483647 h 13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20"/>
              <a:gd name="T22" fmla="*/ 0 h 1333"/>
              <a:gd name="T23" fmla="*/ 4520 w 4520"/>
              <a:gd name="T24" fmla="*/ 1333 h 133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20" h="1333">
                <a:moveTo>
                  <a:pt x="0" y="1333"/>
                </a:moveTo>
                <a:lnTo>
                  <a:pt x="4520" y="1316"/>
                </a:lnTo>
                <a:lnTo>
                  <a:pt x="2978" y="0"/>
                </a:lnTo>
                <a:lnTo>
                  <a:pt x="2933" y="1316"/>
                </a:lnTo>
                <a:lnTo>
                  <a:pt x="1792" y="1321"/>
                </a:lnTo>
                <a:lnTo>
                  <a:pt x="2978" y="0"/>
                </a:lnTo>
                <a:lnTo>
                  <a:pt x="0" y="1333"/>
                </a:lnTo>
                <a:close/>
              </a:path>
            </a:pathLst>
          </a:custGeom>
          <a:gradFill rotWithShape="1">
            <a:gsLst>
              <a:gs pos="0">
                <a:schemeClr val="tx1">
                  <a:alpha val="82999"/>
                </a:schemeClr>
              </a:gs>
              <a:gs pos="100000">
                <a:srgbClr val="72DDF6">
                  <a:alpha val="81000"/>
                </a:srgbClr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Line 7"/>
          <p:cNvSpPr>
            <a:spLocks noChangeShapeType="1"/>
          </p:cNvSpPr>
          <p:nvPr/>
        </p:nvSpPr>
        <p:spPr bwMode="auto">
          <a:xfrm>
            <a:off x="6372225" y="3357563"/>
            <a:ext cx="215900" cy="3603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Text Box 9"/>
          <p:cNvSpPr txBox="1">
            <a:spLocks noChangeArrowheads="1"/>
          </p:cNvSpPr>
          <p:nvPr/>
        </p:nvSpPr>
        <p:spPr bwMode="auto">
          <a:xfrm>
            <a:off x="3779838" y="5300663"/>
            <a:ext cx="136366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>
                <a:solidFill>
                  <a:srgbClr val="000000"/>
                </a:solidFill>
                <a:latin typeface="Univers" pitchFamily="34" charset="0"/>
              </a:rPr>
              <a:t>Найти:</a:t>
            </a:r>
          </a:p>
        </p:txBody>
      </p:sp>
      <p:sp>
        <p:nvSpPr>
          <p:cNvPr id="19462" name="Line 10"/>
          <p:cNvSpPr>
            <a:spLocks noChangeShapeType="1"/>
          </p:cNvSpPr>
          <p:nvPr/>
        </p:nvSpPr>
        <p:spPr bwMode="auto">
          <a:xfrm>
            <a:off x="3851275" y="5157788"/>
            <a:ext cx="446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6443663" y="3357563"/>
            <a:ext cx="215900" cy="3603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>
            <a:off x="4500563" y="2420938"/>
            <a:ext cx="215900" cy="3603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5" name="Line 13"/>
          <p:cNvSpPr>
            <a:spLocks noChangeShapeType="1"/>
          </p:cNvSpPr>
          <p:nvPr/>
        </p:nvSpPr>
        <p:spPr bwMode="auto">
          <a:xfrm>
            <a:off x="2771775" y="3429000"/>
            <a:ext cx="215900" cy="3603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6" name="Line 14"/>
          <p:cNvSpPr>
            <a:spLocks noChangeShapeType="1"/>
          </p:cNvSpPr>
          <p:nvPr/>
        </p:nvSpPr>
        <p:spPr bwMode="auto">
          <a:xfrm flipV="1">
            <a:off x="5364163" y="2708275"/>
            <a:ext cx="43180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7" name="Line 15"/>
          <p:cNvSpPr>
            <a:spLocks noChangeShapeType="1"/>
          </p:cNvSpPr>
          <p:nvPr/>
        </p:nvSpPr>
        <p:spPr bwMode="auto">
          <a:xfrm flipV="1">
            <a:off x="5364163" y="2781300"/>
            <a:ext cx="43180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3492500" y="37163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5435600" y="8366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В</a:t>
            </a:r>
          </a:p>
        </p:txBody>
      </p:sp>
      <p:sp>
        <p:nvSpPr>
          <p:cNvPr id="19470" name="Rectangle 18"/>
          <p:cNvSpPr>
            <a:spLocks noChangeArrowheads="1"/>
          </p:cNvSpPr>
          <p:nvPr/>
        </p:nvSpPr>
        <p:spPr bwMode="auto">
          <a:xfrm>
            <a:off x="8027988" y="3573463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Е</a:t>
            </a:r>
          </a:p>
        </p:txBody>
      </p:sp>
      <p:sp>
        <p:nvSpPr>
          <p:cNvPr id="19471" name="Rectangle 19"/>
          <p:cNvSpPr>
            <a:spLocks noChangeArrowheads="1"/>
          </p:cNvSpPr>
          <p:nvPr/>
        </p:nvSpPr>
        <p:spPr bwMode="auto">
          <a:xfrm>
            <a:off x="5364163" y="36449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С</a:t>
            </a:r>
          </a:p>
        </p:txBody>
      </p:sp>
      <p:sp>
        <p:nvSpPr>
          <p:cNvPr id="19472" name="Rectangle 20"/>
          <p:cNvSpPr>
            <a:spLocks noChangeArrowheads="1"/>
          </p:cNvSpPr>
          <p:nvPr/>
        </p:nvSpPr>
        <p:spPr bwMode="auto">
          <a:xfrm>
            <a:off x="468313" y="35734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D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19473" name="Arc 21"/>
          <p:cNvSpPr>
            <a:spLocks/>
          </p:cNvSpPr>
          <p:nvPr/>
        </p:nvSpPr>
        <p:spPr bwMode="auto">
          <a:xfrm flipV="1">
            <a:off x="5580063" y="1928801"/>
            <a:ext cx="635011" cy="276236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5" name="Rectangle 24"/>
          <p:cNvSpPr>
            <a:spLocks noChangeArrowheads="1"/>
          </p:cNvSpPr>
          <p:nvPr/>
        </p:nvSpPr>
        <p:spPr bwMode="auto">
          <a:xfrm>
            <a:off x="5572132" y="2143116"/>
            <a:ext cx="12239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dirty="0">
                <a:solidFill>
                  <a:srgbClr val="000000"/>
                </a:solidFill>
                <a:latin typeface="Univers" pitchFamily="34" charset="0"/>
              </a:rPr>
              <a:t>56</a:t>
            </a:r>
            <a:r>
              <a:rPr lang="ru-RU" sz="3200" b="1" baseline="30000" dirty="0">
                <a:solidFill>
                  <a:srgbClr val="000000"/>
                </a:solidFill>
                <a:latin typeface="Univers" pitchFamily="34" charset="0"/>
              </a:rPr>
              <a:t>0</a:t>
            </a:r>
          </a:p>
        </p:txBody>
      </p:sp>
      <p:sp>
        <p:nvSpPr>
          <p:cNvPr id="19476" name="Rectangle 26"/>
          <p:cNvSpPr>
            <a:spLocks noChangeArrowheads="1"/>
          </p:cNvSpPr>
          <p:nvPr/>
        </p:nvSpPr>
        <p:spPr bwMode="auto">
          <a:xfrm>
            <a:off x="4067175" y="3068638"/>
            <a:ext cx="1223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48</a:t>
            </a:r>
            <a:r>
              <a:rPr lang="ru-RU" sz="3200" b="1" baseline="30000">
                <a:solidFill>
                  <a:srgbClr val="000000"/>
                </a:solidFill>
                <a:latin typeface="Univers" pitchFamily="34" charset="0"/>
              </a:rPr>
              <a:t>0</a:t>
            </a:r>
          </a:p>
        </p:txBody>
      </p:sp>
      <p:sp>
        <p:nvSpPr>
          <p:cNvPr id="19477" name="Rectangle 27"/>
          <p:cNvSpPr>
            <a:spLocks noChangeArrowheads="1"/>
          </p:cNvSpPr>
          <p:nvPr/>
        </p:nvSpPr>
        <p:spPr bwMode="auto">
          <a:xfrm>
            <a:off x="1908175" y="30686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19478" name="Text Box 28"/>
          <p:cNvSpPr txBox="1">
            <a:spLocks noChangeArrowheads="1"/>
          </p:cNvSpPr>
          <p:nvPr/>
        </p:nvSpPr>
        <p:spPr bwMode="auto">
          <a:xfrm>
            <a:off x="6715140" y="214313"/>
            <a:ext cx="1963723" cy="4619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sz="2400" b="1" dirty="0" smtClean="0">
                <a:solidFill>
                  <a:srgbClr val="000000"/>
                </a:solidFill>
                <a:latin typeface="Univers" pitchFamily="34" charset="0"/>
              </a:rPr>
              <a:t>Задача 2</a:t>
            </a:r>
            <a:endParaRPr lang="ru-RU" sz="2400" b="1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5357826"/>
            <a:ext cx="2286016" cy="446488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Проверочная работа</a:t>
            </a:r>
            <a:endParaRPr lang="ru-RU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643050"/>
            <a:ext cx="6705532" cy="4748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143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 на дом. Решить задачи:</a:t>
            </a:r>
            <a:endParaRPr lang="ru-RU" dirty="0"/>
          </a:p>
        </p:txBody>
      </p:sp>
      <p:pic>
        <p:nvPicPr>
          <p:cNvPr id="6" name="Picture 2" descr="https://myslide.ru/documents_7/809ca514c1f0d98cd721d3902d7711d2/img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357430"/>
            <a:ext cx="5715040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Шаблон презентации: </a:t>
            </a:r>
            <a:r>
              <a:rPr lang="en-US" sz="1600" dirty="0" smtClean="0"/>
              <a:t>https://templates.office.com/ru-ru/%D1%88%D0%B0%D0%B1%D0%BB%D0%BE%D0%BD-%D0%BE%D1%84%D0%BE%D1%80%D0%BC%D0%BB%D0%B5%D0%BD%D0%B8%D1%8F-%D1%81-%D1%83%D1%87%D0%B5%D0%B1%D0%BD%D0%B8%D0%BA%D0%BE%D0%BC-%D0%BF%D0%BE-%D0%B3%D0%B5%D0%BE%D0%BC%D0%B5%D1%82</a:t>
            </a:r>
            <a:r>
              <a:rPr lang="en-US" sz="1600" dirty="0" smtClean="0">
                <a:hlinkClick r:id="rId2" action="ppaction://hlinkfile"/>
              </a:rPr>
              <a:t>%D1%80%D0%B8%D0%B8-tm90001012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Материал для самостоятельной работы: Н.Ф. Гаврилова. Поурочные разработки по геометрии 7 класс , Москва «ВАКО», 2007</a:t>
            </a:r>
          </a:p>
          <a:p>
            <a:r>
              <a:rPr lang="ru-RU" sz="1600" dirty="0" err="1" smtClean="0"/>
              <a:t>Яндекс-картинки</a:t>
            </a:r>
            <a:r>
              <a:rPr lang="ru-RU" sz="1600" dirty="0" smtClean="0"/>
              <a:t>: </a:t>
            </a:r>
            <a:r>
              <a:rPr lang="en-US" sz="1600" dirty="0" smtClean="0"/>
              <a:t>https://yandex.ru/images/search?text</a:t>
            </a:r>
            <a:r>
              <a:rPr lang="en-US" sz="1600" smtClean="0"/>
              <a:t>=%D1%81%D0%B0%D0%BC%D0%BE%D1%81%D1%82%D0%BE%D1%8F%D1%82%D0%B5%D0%BB%D1%8C%D0%BD%D0%B0%D1%8F%20%D1%80%D0%B0%D0%B1%D0%BE%D1%82%D0%B0%20%D1%81%D1%83%D0%BC%D0%BC%D0%B0%20%D1%83%D0%B3%D0%BB%D0%BE%D0%B2%20%D1%82%D1%80%D0%B5%D1%83%D0%B3%D0%BE%D0%BB%D1%8C%D0%BD%D0%B8%D0%BA%D0%B0%20%D0%BF%D0%BE%20%D0%B3%D0%BE%D1%82%D0%BE%D0%B2%D1%8B%D0%BC%20%D1%87%D0%B5%D1%80%D1%82%D0%B5%D0%B6%D0%B0%D0%BC&amp;stype=image&amp;lr=123086&amp;source=serp</a:t>
            </a:r>
            <a:r>
              <a:rPr lang="ru-RU" sz="160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Отработка навыков решения задач по теме «Сумма углов треугольника».</a:t>
            </a:r>
          </a:p>
          <a:p>
            <a:r>
              <a:rPr lang="ru-RU" dirty="0" smtClean="0"/>
              <a:t>Выполнить проверочную работу.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4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 dirty="0">
                <a:solidFill>
                  <a:srgbClr val="000000"/>
                </a:solidFill>
                <a:latin typeface="Univers" pitchFamily="34" charset="0"/>
              </a:rPr>
              <a:t>Задача 1</a:t>
            </a:r>
          </a:p>
        </p:txBody>
      </p:sp>
      <p:sp>
        <p:nvSpPr>
          <p:cNvPr id="1028" name="Rectangle 37"/>
          <p:cNvSpPr>
            <a:spLocks noChangeArrowheads="1"/>
          </p:cNvSpPr>
          <p:nvPr/>
        </p:nvSpPr>
        <p:spPr bwMode="auto">
          <a:xfrm>
            <a:off x="2268538" y="3500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1029" name="Rectangle 38"/>
          <p:cNvSpPr>
            <a:spLocks noChangeArrowheads="1"/>
          </p:cNvSpPr>
          <p:nvPr/>
        </p:nvSpPr>
        <p:spPr bwMode="auto">
          <a:xfrm>
            <a:off x="4067175" y="692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В</a:t>
            </a:r>
          </a:p>
        </p:txBody>
      </p:sp>
      <p:sp>
        <p:nvSpPr>
          <p:cNvPr id="1030" name="Rectangle 39"/>
          <p:cNvSpPr>
            <a:spLocks noChangeArrowheads="1"/>
          </p:cNvSpPr>
          <p:nvPr/>
        </p:nvSpPr>
        <p:spPr bwMode="auto">
          <a:xfrm>
            <a:off x="6516688" y="35734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С</a:t>
            </a:r>
          </a:p>
        </p:txBody>
      </p:sp>
      <p:sp>
        <p:nvSpPr>
          <p:cNvPr id="1031" name="Text Box 42"/>
          <p:cNvSpPr txBox="1">
            <a:spLocks noChangeArrowheads="1"/>
          </p:cNvSpPr>
          <p:nvPr/>
        </p:nvSpPr>
        <p:spPr bwMode="auto">
          <a:xfrm>
            <a:off x="3708400" y="5448300"/>
            <a:ext cx="1363663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>
                <a:solidFill>
                  <a:srgbClr val="000000"/>
                </a:solidFill>
                <a:latin typeface="Univers" pitchFamily="34" charset="0"/>
              </a:rPr>
              <a:t>Найти:</a:t>
            </a:r>
          </a:p>
        </p:txBody>
      </p:sp>
      <p:sp>
        <p:nvSpPr>
          <p:cNvPr id="1032" name="Line 43"/>
          <p:cNvSpPr>
            <a:spLocks noChangeShapeType="1"/>
          </p:cNvSpPr>
          <p:nvPr/>
        </p:nvSpPr>
        <p:spPr bwMode="auto">
          <a:xfrm>
            <a:off x="3779838" y="5157788"/>
            <a:ext cx="43926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Freeform 47"/>
          <p:cNvSpPr>
            <a:spLocks/>
          </p:cNvSpPr>
          <p:nvPr/>
        </p:nvSpPr>
        <p:spPr bwMode="auto">
          <a:xfrm>
            <a:off x="2916238" y="1052513"/>
            <a:ext cx="3600450" cy="2952750"/>
          </a:xfrm>
          <a:custGeom>
            <a:avLst/>
            <a:gdLst>
              <a:gd name="T0" fmla="*/ 0 w 2268"/>
              <a:gd name="T1" fmla="*/ 2147483647 h 1860"/>
              <a:gd name="T2" fmla="*/ 2147483647 w 2268"/>
              <a:gd name="T3" fmla="*/ 2147483647 h 1860"/>
              <a:gd name="T4" fmla="*/ 2147483647 w 2268"/>
              <a:gd name="T5" fmla="*/ 0 h 1860"/>
              <a:gd name="T6" fmla="*/ 0 w 2268"/>
              <a:gd name="T7" fmla="*/ 2147483647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1860"/>
              <a:gd name="T14" fmla="*/ 2268 w 2268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1860">
                <a:moveTo>
                  <a:pt x="0" y="1860"/>
                </a:moveTo>
                <a:lnTo>
                  <a:pt x="2268" y="1860"/>
                </a:lnTo>
                <a:lnTo>
                  <a:pt x="589" y="0"/>
                </a:lnTo>
                <a:lnTo>
                  <a:pt x="0" y="186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rgbClr val="C5FFC5"/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6" name="Object 48"/>
          <p:cNvGraphicFramePr>
            <a:graphicFrameLocks noChangeAspect="1"/>
          </p:cNvGraphicFramePr>
          <p:nvPr/>
        </p:nvGraphicFramePr>
        <p:xfrm>
          <a:off x="4922838" y="5251450"/>
          <a:ext cx="1098550" cy="696913"/>
        </p:xfrm>
        <a:graphic>
          <a:graphicData uri="http://schemas.openxmlformats.org/presentationml/2006/ole">
            <p:oleObj spid="_x0000_s1026" name="Формула" r:id="rId3" imgW="279158" imgH="177646" progId="Equation.3">
              <p:embed/>
            </p:oleObj>
          </a:graphicData>
        </a:graphic>
      </p:graphicFrame>
      <p:sp>
        <p:nvSpPr>
          <p:cNvPr id="1034" name="Rectangle 50"/>
          <p:cNvSpPr>
            <a:spLocks noChangeArrowheads="1"/>
          </p:cNvSpPr>
          <p:nvPr/>
        </p:nvSpPr>
        <p:spPr bwMode="auto">
          <a:xfrm>
            <a:off x="3635375" y="1628775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35</a:t>
            </a:r>
            <a:r>
              <a:rPr lang="ru-RU" sz="3200" b="1" baseline="30000">
                <a:solidFill>
                  <a:srgbClr val="000000"/>
                </a:solidFill>
                <a:latin typeface="Univers" pitchFamily="34" charset="0"/>
              </a:rPr>
              <a:t>0</a:t>
            </a:r>
          </a:p>
        </p:txBody>
      </p:sp>
      <p:sp>
        <p:nvSpPr>
          <p:cNvPr id="1035" name="Rectangle 51"/>
          <p:cNvSpPr>
            <a:spLocks noChangeArrowheads="1"/>
          </p:cNvSpPr>
          <p:nvPr/>
        </p:nvSpPr>
        <p:spPr bwMode="auto">
          <a:xfrm>
            <a:off x="3059113" y="3357563"/>
            <a:ext cx="1008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45</a:t>
            </a:r>
            <a:r>
              <a:rPr lang="ru-RU" sz="3200" b="1" baseline="30000">
                <a:solidFill>
                  <a:srgbClr val="000000"/>
                </a:solidFill>
                <a:latin typeface="Univers" pitchFamily="34" charset="0"/>
              </a:rPr>
              <a:t>0</a:t>
            </a:r>
          </a:p>
        </p:txBody>
      </p:sp>
      <p:sp>
        <p:nvSpPr>
          <p:cNvPr id="1036" name="Rectangle 52"/>
          <p:cNvSpPr>
            <a:spLocks noChangeArrowheads="1"/>
          </p:cNvSpPr>
          <p:nvPr/>
        </p:nvSpPr>
        <p:spPr bwMode="auto">
          <a:xfrm>
            <a:off x="5651500" y="3429000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reeform 15"/>
          <p:cNvSpPr>
            <a:spLocks/>
          </p:cNvSpPr>
          <p:nvPr/>
        </p:nvSpPr>
        <p:spPr bwMode="auto">
          <a:xfrm>
            <a:off x="2555875" y="4005263"/>
            <a:ext cx="361950" cy="1152525"/>
          </a:xfrm>
          <a:custGeom>
            <a:avLst/>
            <a:gdLst>
              <a:gd name="T0" fmla="*/ 2147483647 w 228"/>
              <a:gd name="T1" fmla="*/ 0 h 726"/>
              <a:gd name="T2" fmla="*/ 0 w 228"/>
              <a:gd name="T3" fmla="*/ 2147483647 h 726"/>
              <a:gd name="T4" fmla="*/ 0 60000 65536"/>
              <a:gd name="T5" fmla="*/ 0 60000 65536"/>
              <a:gd name="T6" fmla="*/ 0 w 228"/>
              <a:gd name="T7" fmla="*/ 0 h 726"/>
              <a:gd name="T8" fmla="*/ 228 w 228"/>
              <a:gd name="T9" fmla="*/ 726 h 7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8" h="726">
                <a:moveTo>
                  <a:pt x="228" y="0"/>
                </a:moveTo>
                <a:lnTo>
                  <a:pt x="0" y="726"/>
                </a:ln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>
                <a:solidFill>
                  <a:srgbClr val="000000"/>
                </a:solidFill>
                <a:latin typeface="Univers" pitchFamily="34" charset="0"/>
              </a:rPr>
              <a:t>Задача 2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339975" y="34290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708400" y="5492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В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516688" y="37893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С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924300" y="5661025"/>
            <a:ext cx="4392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2916238" y="1052513"/>
            <a:ext cx="3538537" cy="2952750"/>
          </a:xfrm>
          <a:custGeom>
            <a:avLst/>
            <a:gdLst>
              <a:gd name="T0" fmla="*/ 0 w 2229"/>
              <a:gd name="T1" fmla="*/ 2147483647 h 1860"/>
              <a:gd name="T2" fmla="*/ 2147483647 w 2229"/>
              <a:gd name="T3" fmla="*/ 2147483647 h 1860"/>
              <a:gd name="T4" fmla="*/ 2147483647 w 2229"/>
              <a:gd name="T5" fmla="*/ 0 h 1860"/>
              <a:gd name="T6" fmla="*/ 0 w 2229"/>
              <a:gd name="T7" fmla="*/ 2147483647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229"/>
              <a:gd name="T13" fmla="*/ 0 h 1860"/>
              <a:gd name="T14" fmla="*/ 2229 w 2229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29" h="1860">
                <a:moveTo>
                  <a:pt x="0" y="1860"/>
                </a:moveTo>
                <a:lnTo>
                  <a:pt x="2229" y="1847"/>
                </a:lnTo>
                <a:lnTo>
                  <a:pt x="589" y="0"/>
                </a:lnTo>
                <a:lnTo>
                  <a:pt x="0" y="186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rgbClr val="66FFFF">
                  <a:alpha val="35999"/>
                </a:srgbClr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851275" y="5734050"/>
            <a:ext cx="2312988" cy="715963"/>
            <a:chOff x="2336" y="3308"/>
            <a:chExt cx="1457" cy="451"/>
          </a:xfrm>
        </p:grpSpPr>
        <p:sp>
          <p:nvSpPr>
            <p:cNvPr id="2070" name="Text Box 12"/>
            <p:cNvSpPr txBox="1">
              <a:spLocks noChangeArrowheads="1"/>
            </p:cNvSpPr>
            <p:nvPr/>
          </p:nvSpPr>
          <p:spPr bwMode="auto">
            <a:xfrm>
              <a:off x="2336" y="3432"/>
              <a:ext cx="859" cy="32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2800" b="1">
                  <a:solidFill>
                    <a:srgbClr val="000000"/>
                  </a:solidFill>
                  <a:latin typeface="Univers" pitchFamily="34" charset="0"/>
                </a:rPr>
                <a:t>Найти:</a:t>
              </a:r>
            </a:p>
          </p:txBody>
        </p:sp>
        <p:graphicFrame>
          <p:nvGraphicFramePr>
            <p:cNvPr id="2050" name="Object 13"/>
            <p:cNvGraphicFramePr>
              <a:graphicFrameLocks noChangeAspect="1"/>
            </p:cNvGraphicFramePr>
            <p:nvPr/>
          </p:nvGraphicFramePr>
          <p:xfrm>
            <a:off x="3102" y="3308"/>
            <a:ext cx="691" cy="439"/>
          </p:xfrm>
          <a:graphic>
            <a:graphicData uri="http://schemas.openxmlformats.org/presentationml/2006/ole">
              <p:oleObj spid="_x0000_s2050" name="Формула" r:id="rId3" imgW="279158" imgH="177646" progId="Equation.3">
                <p:embed/>
              </p:oleObj>
            </a:graphicData>
          </a:graphic>
        </p:graphicFrame>
      </p:grpSp>
      <p:sp>
        <p:nvSpPr>
          <p:cNvPr id="2060" name="Freeform 14"/>
          <p:cNvSpPr>
            <a:spLocks/>
          </p:cNvSpPr>
          <p:nvPr/>
        </p:nvSpPr>
        <p:spPr bwMode="auto">
          <a:xfrm>
            <a:off x="1693863" y="3995738"/>
            <a:ext cx="1223962" cy="11112"/>
          </a:xfrm>
          <a:custGeom>
            <a:avLst/>
            <a:gdLst>
              <a:gd name="T0" fmla="*/ 2147483647 w 771"/>
              <a:gd name="T1" fmla="*/ 0 h 7"/>
              <a:gd name="T2" fmla="*/ 0 w 771"/>
              <a:gd name="T3" fmla="*/ 2147483647 h 7"/>
              <a:gd name="T4" fmla="*/ 0 60000 65536"/>
              <a:gd name="T5" fmla="*/ 0 60000 65536"/>
              <a:gd name="T6" fmla="*/ 0 w 771"/>
              <a:gd name="T7" fmla="*/ 0 h 7"/>
              <a:gd name="T8" fmla="*/ 771 w 771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1" h="7">
                <a:moveTo>
                  <a:pt x="771" y="0"/>
                </a:moveTo>
                <a:lnTo>
                  <a:pt x="0" y="7"/>
                </a:ln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1" name="Rectangle 16"/>
          <p:cNvSpPr>
            <a:spLocks noChangeArrowheads="1"/>
          </p:cNvSpPr>
          <p:nvPr/>
        </p:nvSpPr>
        <p:spPr bwMode="auto">
          <a:xfrm>
            <a:off x="2143108" y="3929066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dirty="0" smtClean="0">
                <a:solidFill>
                  <a:srgbClr val="000000"/>
                </a:solidFill>
                <a:latin typeface="Univers" pitchFamily="34" charset="0"/>
              </a:rPr>
              <a:t>6</a:t>
            </a:r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1</a:t>
            </a:r>
            <a:endParaRPr lang="ru-RU" sz="3200" b="1" baseline="30000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2062" name="Rectangle 17"/>
          <p:cNvSpPr>
            <a:spLocks noChangeArrowheads="1"/>
          </p:cNvSpPr>
          <p:nvPr/>
        </p:nvSpPr>
        <p:spPr bwMode="auto">
          <a:xfrm>
            <a:off x="1476375" y="33575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D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2063" name="Rectangle 18"/>
          <p:cNvSpPr>
            <a:spLocks noChangeArrowheads="1"/>
          </p:cNvSpPr>
          <p:nvPr/>
        </p:nvSpPr>
        <p:spPr bwMode="auto">
          <a:xfrm>
            <a:off x="2771775" y="46529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K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2065" name="Rectangle 25"/>
          <p:cNvSpPr>
            <a:spLocks noChangeArrowheads="1"/>
          </p:cNvSpPr>
          <p:nvPr/>
        </p:nvSpPr>
        <p:spPr bwMode="auto">
          <a:xfrm>
            <a:off x="3563938" y="1628775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dirty="0">
                <a:solidFill>
                  <a:srgbClr val="000000"/>
                </a:solidFill>
                <a:latin typeface="Univers" pitchFamily="34" charset="0"/>
              </a:rPr>
              <a:t>64</a:t>
            </a:r>
            <a:r>
              <a:rPr lang="en-US" sz="3200" b="1" baseline="30000" dirty="0">
                <a:solidFill>
                  <a:srgbClr val="000000"/>
                </a:solidFill>
                <a:latin typeface="Univers" pitchFamily="34" charset="0"/>
              </a:rPr>
              <a:t>0</a:t>
            </a:r>
            <a:endParaRPr lang="ru-RU" sz="3200" b="1" baseline="30000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2066" name="Rectangle 26"/>
          <p:cNvSpPr>
            <a:spLocks noChangeArrowheads="1"/>
          </p:cNvSpPr>
          <p:nvPr/>
        </p:nvSpPr>
        <p:spPr bwMode="auto">
          <a:xfrm>
            <a:off x="5651500" y="3429000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258888" y="44370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7164388" y="217488"/>
            <a:ext cx="1513876" cy="46166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 dirty="0">
                <a:solidFill>
                  <a:srgbClr val="000000"/>
                </a:solidFill>
                <a:latin typeface="Univers" pitchFamily="34" charset="0"/>
              </a:rPr>
              <a:t>Задача </a:t>
            </a:r>
            <a:r>
              <a:rPr lang="ru-RU" sz="2400" b="1" dirty="0" smtClean="0">
                <a:solidFill>
                  <a:srgbClr val="000000"/>
                </a:solidFill>
                <a:latin typeface="Univers" pitchFamily="34" charset="0"/>
              </a:rPr>
              <a:t>3</a:t>
            </a:r>
            <a:endParaRPr lang="ru-RU" sz="2400" b="1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02" name="Freeform 5"/>
          <p:cNvSpPr>
            <a:spLocks/>
          </p:cNvSpPr>
          <p:nvPr/>
        </p:nvSpPr>
        <p:spPr bwMode="auto">
          <a:xfrm>
            <a:off x="1692275" y="1484313"/>
            <a:ext cx="3600450" cy="2952750"/>
          </a:xfrm>
          <a:custGeom>
            <a:avLst/>
            <a:gdLst>
              <a:gd name="T0" fmla="*/ 0 w 2268"/>
              <a:gd name="T1" fmla="*/ 2147483647 h 1860"/>
              <a:gd name="T2" fmla="*/ 2147483647 w 2268"/>
              <a:gd name="T3" fmla="*/ 2147483647 h 1860"/>
              <a:gd name="T4" fmla="*/ 2147483647 w 2268"/>
              <a:gd name="T5" fmla="*/ 0 h 1860"/>
              <a:gd name="T6" fmla="*/ 0 w 2268"/>
              <a:gd name="T7" fmla="*/ 2147483647 h 1860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1860"/>
              <a:gd name="T14" fmla="*/ 2268 w 2268"/>
              <a:gd name="T15" fmla="*/ 1860 h 1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1860">
                <a:moveTo>
                  <a:pt x="0" y="1860"/>
                </a:moveTo>
                <a:lnTo>
                  <a:pt x="2268" y="1860"/>
                </a:lnTo>
                <a:lnTo>
                  <a:pt x="589" y="0"/>
                </a:lnTo>
                <a:lnTo>
                  <a:pt x="0" y="186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rgbClr val="9FFF9F">
                  <a:alpha val="56000"/>
                </a:srgbClr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>
            <a:off x="2627313" y="4437063"/>
            <a:ext cx="4537075" cy="15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2341563" y="835025"/>
            <a:ext cx="4397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B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5003800" y="4508500"/>
            <a:ext cx="469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C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06" name="Line 9"/>
          <p:cNvSpPr>
            <a:spLocks noChangeShapeType="1"/>
          </p:cNvSpPr>
          <p:nvPr/>
        </p:nvSpPr>
        <p:spPr bwMode="auto">
          <a:xfrm>
            <a:off x="3708400" y="5516563"/>
            <a:ext cx="4392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3708400" y="5734050"/>
            <a:ext cx="1363663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>
                <a:solidFill>
                  <a:srgbClr val="000000"/>
                </a:solidFill>
                <a:latin typeface="Univers" pitchFamily="34" charset="0"/>
              </a:rPr>
              <a:t>Найти:</a:t>
            </a:r>
          </a:p>
        </p:txBody>
      </p:sp>
      <p:graphicFrame>
        <p:nvGraphicFramePr>
          <p:cNvPr id="4098" name="Object 11"/>
          <p:cNvGraphicFramePr>
            <a:graphicFrameLocks noChangeAspect="1"/>
          </p:cNvGraphicFramePr>
          <p:nvPr/>
        </p:nvGraphicFramePr>
        <p:xfrm>
          <a:off x="5203825" y="5661025"/>
          <a:ext cx="2324100" cy="588963"/>
        </p:xfrm>
        <a:graphic>
          <a:graphicData uri="http://schemas.openxmlformats.org/presentationml/2006/ole">
            <p:oleObj spid="_x0000_s3074" name="Формула" r:id="rId3" imgW="799753" imgH="203112" progId="Equation.3">
              <p:embed/>
            </p:oleObj>
          </a:graphicData>
        </a:graphic>
      </p:graphicFrame>
      <p:sp>
        <p:nvSpPr>
          <p:cNvPr id="4108" name="Rectangle 13"/>
          <p:cNvSpPr>
            <a:spLocks noChangeArrowheads="1"/>
          </p:cNvSpPr>
          <p:nvPr/>
        </p:nvSpPr>
        <p:spPr bwMode="auto">
          <a:xfrm>
            <a:off x="6948488" y="2060575"/>
            <a:ext cx="18782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СК </a:t>
            </a:r>
            <a:r>
              <a:rPr lang="en-US" sz="3200" b="1" dirty="0" err="1">
                <a:solidFill>
                  <a:srgbClr val="000000"/>
                </a:solidFill>
                <a:latin typeface="Univers" pitchFamily="34" charset="0"/>
              </a:rPr>
              <a:t>ll</a:t>
            </a:r>
            <a:r>
              <a:rPr lang="en-US" sz="3200" b="1" dirty="0">
                <a:solidFill>
                  <a:srgbClr val="000000"/>
                </a:solidFill>
                <a:latin typeface="Univers" pitchFamily="34" charset="0"/>
              </a:rPr>
              <a:t> AB</a:t>
            </a:r>
            <a:r>
              <a:rPr lang="en-US" sz="3200" b="1" i="1" dirty="0">
                <a:solidFill>
                  <a:srgbClr val="000000"/>
                </a:solidFill>
                <a:latin typeface="Univers" pitchFamily="34" charset="0"/>
              </a:rPr>
              <a:t> </a:t>
            </a:r>
            <a:endParaRPr lang="ru-RU" sz="3200" b="1" i="1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09" name="Rectangle 14"/>
          <p:cNvSpPr>
            <a:spLocks noChangeArrowheads="1"/>
          </p:cNvSpPr>
          <p:nvPr/>
        </p:nvSpPr>
        <p:spPr bwMode="auto">
          <a:xfrm>
            <a:off x="4716463" y="3141663"/>
            <a:ext cx="7922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60</a:t>
            </a:r>
            <a:r>
              <a:rPr lang="en-US" sz="3200" b="1" baseline="30000" dirty="0" smtClean="0">
                <a:solidFill>
                  <a:srgbClr val="000000"/>
                </a:solidFill>
                <a:latin typeface="Univers" pitchFamily="34" charset="0"/>
              </a:rPr>
              <a:t>0</a:t>
            </a:r>
            <a:endParaRPr lang="ru-RU" sz="3200" b="1" baseline="30000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10" name="Rectangle 15"/>
          <p:cNvSpPr>
            <a:spLocks noChangeArrowheads="1"/>
          </p:cNvSpPr>
          <p:nvPr/>
        </p:nvSpPr>
        <p:spPr bwMode="auto">
          <a:xfrm>
            <a:off x="5651500" y="3789363"/>
            <a:ext cx="7922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dirty="0" smtClean="0">
                <a:solidFill>
                  <a:srgbClr val="000000"/>
                </a:solidFill>
                <a:latin typeface="Univers" pitchFamily="34" charset="0"/>
              </a:rPr>
              <a:t>3</a:t>
            </a:r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0</a:t>
            </a:r>
            <a:r>
              <a:rPr lang="en-US" sz="3200" b="1" baseline="30000" dirty="0" smtClean="0">
                <a:solidFill>
                  <a:srgbClr val="000000"/>
                </a:solidFill>
                <a:latin typeface="Univers" pitchFamily="34" charset="0"/>
              </a:rPr>
              <a:t>0</a:t>
            </a:r>
            <a:endParaRPr lang="ru-RU" sz="3200" b="1" baseline="30000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11" name="Line 16"/>
          <p:cNvSpPr>
            <a:spLocks noChangeShapeType="1"/>
          </p:cNvSpPr>
          <p:nvPr/>
        </p:nvSpPr>
        <p:spPr bwMode="auto">
          <a:xfrm flipV="1">
            <a:off x="5292725" y="1628775"/>
            <a:ext cx="863600" cy="28082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2" name="Oval 17"/>
          <p:cNvSpPr>
            <a:spLocks noChangeArrowheads="1"/>
          </p:cNvSpPr>
          <p:nvPr/>
        </p:nvSpPr>
        <p:spPr bwMode="auto">
          <a:xfrm>
            <a:off x="6877050" y="4365625"/>
            <a:ext cx="144463" cy="142875"/>
          </a:xfrm>
          <a:prstGeom prst="ellipse">
            <a:avLst/>
          </a:prstGeom>
          <a:solidFill>
            <a:srgbClr val="00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3" name="Oval 18"/>
          <p:cNvSpPr>
            <a:spLocks noChangeArrowheads="1"/>
          </p:cNvSpPr>
          <p:nvPr/>
        </p:nvSpPr>
        <p:spPr bwMode="auto">
          <a:xfrm>
            <a:off x="5867400" y="2276475"/>
            <a:ext cx="144463" cy="142875"/>
          </a:xfrm>
          <a:prstGeom prst="ellipse">
            <a:avLst/>
          </a:prstGeom>
          <a:solidFill>
            <a:srgbClr val="000000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4" name="Rectangle 19"/>
          <p:cNvSpPr>
            <a:spLocks noChangeArrowheads="1"/>
          </p:cNvSpPr>
          <p:nvPr/>
        </p:nvSpPr>
        <p:spPr bwMode="auto">
          <a:xfrm>
            <a:off x="5364163" y="1773238"/>
            <a:ext cx="4347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К</a:t>
            </a:r>
            <a:endParaRPr lang="ru-RU" sz="3200" b="1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15" name="Rectangle 20"/>
          <p:cNvSpPr>
            <a:spLocks noChangeArrowheads="1"/>
          </p:cNvSpPr>
          <p:nvPr/>
        </p:nvSpPr>
        <p:spPr bwMode="auto">
          <a:xfrm>
            <a:off x="2484438" y="18446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16" name="Rectangle 21"/>
          <p:cNvSpPr>
            <a:spLocks noChangeArrowheads="1"/>
          </p:cNvSpPr>
          <p:nvPr/>
        </p:nvSpPr>
        <p:spPr bwMode="auto">
          <a:xfrm>
            <a:off x="1908175" y="37893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4117" name="Rectangle 22"/>
          <p:cNvSpPr>
            <a:spLocks noChangeArrowheads="1"/>
          </p:cNvSpPr>
          <p:nvPr/>
        </p:nvSpPr>
        <p:spPr bwMode="auto">
          <a:xfrm>
            <a:off x="4356100" y="37893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4"/>
          <p:cNvSpPr>
            <a:spLocks noChangeArrowheads="1"/>
          </p:cNvSpPr>
          <p:nvPr/>
        </p:nvSpPr>
        <p:spPr bwMode="auto">
          <a:xfrm>
            <a:off x="2987675" y="1196975"/>
            <a:ext cx="3384550" cy="2879725"/>
          </a:xfrm>
          <a:prstGeom prst="rtTriangle">
            <a:avLst/>
          </a:prstGeom>
          <a:gradFill rotWithShape="1">
            <a:gsLst>
              <a:gs pos="0">
                <a:schemeClr val="bg2">
                  <a:alpha val="43999"/>
                </a:schemeClr>
              </a:gs>
              <a:gs pos="100000">
                <a:srgbClr val="9FFF9F">
                  <a:alpha val="45000"/>
                </a:srgbClr>
              </a:gs>
            </a:gsLst>
            <a:path path="shape">
              <a:fillToRect l="50000" t="50000" r="50000" b="50000"/>
            </a:path>
          </a:gra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2987675" y="3789363"/>
            <a:ext cx="287338" cy="287337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2339975" y="35734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С</a:t>
            </a:r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233997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6516688" y="3500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В</a:t>
            </a:r>
          </a:p>
        </p:txBody>
      </p:sp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3059113" y="1773238"/>
            <a:ext cx="7922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Univers" pitchFamily="34" charset="0"/>
              </a:rPr>
              <a:t>36</a:t>
            </a:r>
            <a:r>
              <a:rPr lang="ru-RU" sz="3200" b="1" baseline="30000" dirty="0" smtClean="0">
                <a:solidFill>
                  <a:srgbClr val="000000"/>
                </a:solidFill>
                <a:latin typeface="Univers" pitchFamily="34" charset="0"/>
              </a:rPr>
              <a:t>0</a:t>
            </a:r>
            <a:endParaRPr lang="ru-RU" sz="3200" b="1" baseline="30000" dirty="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7177" name="Line 10"/>
          <p:cNvSpPr>
            <a:spLocks noChangeShapeType="1"/>
          </p:cNvSpPr>
          <p:nvPr/>
        </p:nvSpPr>
        <p:spPr bwMode="auto">
          <a:xfrm>
            <a:off x="3454400" y="5391150"/>
            <a:ext cx="4392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3563938" y="5516563"/>
            <a:ext cx="136366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>
                <a:solidFill>
                  <a:srgbClr val="000000"/>
                </a:solidFill>
                <a:latin typeface="Univers" pitchFamily="34" charset="0"/>
              </a:rPr>
              <a:t>Найти:</a:t>
            </a:r>
          </a:p>
        </p:txBody>
      </p:sp>
      <p:graphicFrame>
        <p:nvGraphicFramePr>
          <p:cNvPr id="7170" name="Object 12"/>
          <p:cNvGraphicFramePr>
            <a:graphicFrameLocks noChangeAspect="1"/>
          </p:cNvGraphicFramePr>
          <p:nvPr/>
        </p:nvGraphicFramePr>
        <p:xfrm>
          <a:off x="5095875" y="5516563"/>
          <a:ext cx="736600" cy="479425"/>
        </p:xfrm>
        <a:graphic>
          <a:graphicData uri="http://schemas.openxmlformats.org/presentationml/2006/ole">
            <p:oleObj spid="_x0000_s4098" name="Формула" r:id="rId3" imgW="253780" imgH="164957" progId="Equation.3">
              <p:embed/>
            </p:oleObj>
          </a:graphicData>
        </a:graphic>
      </p:graphicFrame>
      <p:sp>
        <p:nvSpPr>
          <p:cNvPr id="7179" name="Rectangle 13"/>
          <p:cNvSpPr>
            <a:spLocks noChangeArrowheads="1"/>
          </p:cNvSpPr>
          <p:nvPr/>
        </p:nvSpPr>
        <p:spPr bwMode="auto">
          <a:xfrm>
            <a:off x="5364163" y="34290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?</a:t>
            </a:r>
            <a:endParaRPr lang="ru-RU" sz="3200" b="1" baseline="30000">
              <a:solidFill>
                <a:srgbClr val="000000"/>
              </a:solidFill>
              <a:latin typeface="Univers" pitchFamily="34" charset="0"/>
            </a:endParaRP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 dirty="0">
                <a:solidFill>
                  <a:srgbClr val="000000"/>
                </a:solidFill>
                <a:latin typeface="Univers" pitchFamily="34" charset="0"/>
              </a:rPr>
              <a:t>Задача </a:t>
            </a:r>
            <a:r>
              <a:rPr lang="ru-RU" sz="2400" b="1" dirty="0" smtClean="0">
                <a:solidFill>
                  <a:srgbClr val="000000"/>
                </a:solidFill>
                <a:latin typeface="Univers" pitchFamily="34" charset="0"/>
              </a:rPr>
              <a:t>4</a:t>
            </a:r>
            <a:endParaRPr lang="ru-RU" sz="2400" b="1" dirty="0">
              <a:solidFill>
                <a:srgbClr val="000000"/>
              </a:solidFill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Какими правилами пользовались при решении данных задач?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Сумма углов треугольника равна 180 градусов</a:t>
            </a:r>
          </a:p>
          <a:p>
            <a:r>
              <a:rPr lang="ru-RU" dirty="0" smtClean="0"/>
              <a:t>Вертикальные углы равны</a:t>
            </a:r>
          </a:p>
          <a:p>
            <a:r>
              <a:rPr lang="ru-RU" dirty="0" smtClean="0"/>
              <a:t>Сумма смежных углов составляет 180 градусов</a:t>
            </a:r>
          </a:p>
          <a:p>
            <a:r>
              <a:rPr lang="ru-RU" dirty="0" smtClean="0"/>
              <a:t>Накрест лежащие углы равны </a:t>
            </a:r>
          </a:p>
          <a:p>
            <a:r>
              <a:rPr lang="ru-RU" dirty="0" smtClean="0"/>
              <a:t>Сумма углов прямоугольного треугольника равна 90 градусов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 у доски</a:t>
            </a:r>
            <a:endParaRPr lang="ru-RU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357430"/>
            <a:ext cx="6286544" cy="4178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AutoShape 4"/>
          <p:cNvSpPr>
            <a:spLocks noChangeArrowheads="1"/>
          </p:cNvSpPr>
          <p:nvPr/>
        </p:nvSpPr>
        <p:spPr bwMode="auto">
          <a:xfrm>
            <a:off x="2268538" y="1125538"/>
            <a:ext cx="4464050" cy="3095625"/>
          </a:xfrm>
          <a:prstGeom prst="rtTriangle">
            <a:avLst/>
          </a:prstGeom>
          <a:gradFill rotWithShape="1">
            <a:gsLst>
              <a:gs pos="0">
                <a:srgbClr val="FF99CC">
                  <a:alpha val="43999"/>
                </a:srgbClr>
              </a:gs>
              <a:gs pos="100000">
                <a:schemeClr val="folHlink">
                  <a:alpha val="45000"/>
                </a:schemeClr>
              </a:gs>
            </a:gsLst>
            <a:path path="shape">
              <a:fillToRect l="50000" t="50000" r="50000" b="50000"/>
            </a:path>
          </a:gra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 flipV="1">
            <a:off x="2268538" y="2636838"/>
            <a:ext cx="2159000" cy="15843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 flipV="1">
            <a:off x="5148263" y="3141663"/>
            <a:ext cx="360362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8"/>
          <p:cNvSpPr>
            <a:spLocks noChangeShapeType="1"/>
          </p:cNvSpPr>
          <p:nvPr/>
        </p:nvSpPr>
        <p:spPr bwMode="auto">
          <a:xfrm flipV="1">
            <a:off x="5219700" y="3213100"/>
            <a:ext cx="360363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 flipV="1">
            <a:off x="3419475" y="1916113"/>
            <a:ext cx="360363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 flipV="1">
            <a:off x="3492500" y="1989138"/>
            <a:ext cx="360363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11"/>
          <p:cNvSpPr>
            <a:spLocks noChangeShapeType="1"/>
          </p:cNvSpPr>
          <p:nvPr/>
        </p:nvSpPr>
        <p:spPr bwMode="auto">
          <a:xfrm>
            <a:off x="3419475" y="3141663"/>
            <a:ext cx="288925" cy="288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Line 12"/>
          <p:cNvSpPr>
            <a:spLocks noChangeShapeType="1"/>
          </p:cNvSpPr>
          <p:nvPr/>
        </p:nvSpPr>
        <p:spPr bwMode="auto">
          <a:xfrm>
            <a:off x="3348038" y="3213100"/>
            <a:ext cx="288925" cy="288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Rectangle 13"/>
          <p:cNvSpPr>
            <a:spLocks noChangeArrowheads="1"/>
          </p:cNvSpPr>
          <p:nvPr/>
        </p:nvSpPr>
        <p:spPr bwMode="auto">
          <a:xfrm>
            <a:off x="1692275" y="39338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С</a:t>
            </a:r>
          </a:p>
        </p:txBody>
      </p:sp>
      <p:sp>
        <p:nvSpPr>
          <p:cNvPr id="11276" name="Rectangle 14"/>
          <p:cNvSpPr>
            <a:spLocks noChangeArrowheads="1"/>
          </p:cNvSpPr>
          <p:nvPr/>
        </p:nvSpPr>
        <p:spPr bwMode="auto">
          <a:xfrm>
            <a:off x="1619250" y="692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А</a:t>
            </a:r>
          </a:p>
        </p:txBody>
      </p:sp>
      <p:sp>
        <p:nvSpPr>
          <p:cNvPr id="11277" name="Rectangle 15"/>
          <p:cNvSpPr>
            <a:spLocks noChangeArrowheads="1"/>
          </p:cNvSpPr>
          <p:nvPr/>
        </p:nvSpPr>
        <p:spPr bwMode="auto">
          <a:xfrm>
            <a:off x="6877050" y="37893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>
                <a:solidFill>
                  <a:srgbClr val="000000"/>
                </a:solidFill>
                <a:latin typeface="Univers" pitchFamily="34" charset="0"/>
              </a:rPr>
              <a:t>В</a:t>
            </a:r>
          </a:p>
        </p:txBody>
      </p:sp>
      <p:sp>
        <p:nvSpPr>
          <p:cNvPr id="11278" name="Rectangle 16"/>
          <p:cNvSpPr>
            <a:spLocks noChangeArrowheads="1"/>
          </p:cNvSpPr>
          <p:nvPr/>
        </p:nvSpPr>
        <p:spPr bwMode="auto">
          <a:xfrm>
            <a:off x="4427538" y="19891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Univers" pitchFamily="34" charset="0"/>
              </a:rPr>
              <a:t>D</a:t>
            </a:r>
            <a:endParaRPr lang="ru-RU" sz="3200" b="1">
              <a:solidFill>
                <a:srgbClr val="000000"/>
              </a:solidFill>
              <a:latin typeface="Univers" pitchFamily="34" charset="0"/>
            </a:endParaRPr>
          </a:p>
        </p:txBody>
      </p:sp>
      <p:graphicFrame>
        <p:nvGraphicFramePr>
          <p:cNvPr id="11266" name="Object 17"/>
          <p:cNvGraphicFramePr>
            <a:graphicFrameLocks noChangeAspect="1"/>
          </p:cNvGraphicFramePr>
          <p:nvPr/>
        </p:nvGraphicFramePr>
        <p:xfrm>
          <a:off x="6470650" y="5554663"/>
          <a:ext cx="812800" cy="514350"/>
        </p:xfrm>
        <a:graphic>
          <a:graphicData uri="http://schemas.openxmlformats.org/presentationml/2006/ole">
            <p:oleObj spid="_x0000_s5122" name="Формула" r:id="rId3" imgW="279158" imgH="177646" progId="Equation.3">
              <p:embed/>
            </p:oleObj>
          </a:graphicData>
        </a:graphic>
      </p:graphicFrame>
      <p:sp>
        <p:nvSpPr>
          <p:cNvPr id="11279" name="Text Box 18"/>
          <p:cNvSpPr txBox="1">
            <a:spLocks noChangeArrowheads="1"/>
          </p:cNvSpPr>
          <p:nvPr/>
        </p:nvSpPr>
        <p:spPr bwMode="auto">
          <a:xfrm>
            <a:off x="4643438" y="5589588"/>
            <a:ext cx="136366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 dirty="0">
                <a:solidFill>
                  <a:srgbClr val="000000"/>
                </a:solidFill>
                <a:latin typeface="Univers" pitchFamily="34" charset="0"/>
              </a:rPr>
              <a:t>Найти:</a:t>
            </a:r>
          </a:p>
        </p:txBody>
      </p:sp>
      <p:sp>
        <p:nvSpPr>
          <p:cNvPr id="11280" name="Line 19"/>
          <p:cNvSpPr>
            <a:spLocks noChangeShapeType="1"/>
          </p:cNvSpPr>
          <p:nvPr/>
        </p:nvSpPr>
        <p:spPr bwMode="auto">
          <a:xfrm>
            <a:off x="4427538" y="5300663"/>
            <a:ext cx="41052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Text Box 20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 dirty="0">
                <a:solidFill>
                  <a:srgbClr val="000000"/>
                </a:solidFill>
                <a:latin typeface="Univers" pitchFamily="34" charset="0"/>
              </a:rPr>
              <a:t>Задача </a:t>
            </a:r>
            <a:r>
              <a:rPr lang="ru-RU" sz="2400" b="1" dirty="0" smtClean="0">
                <a:solidFill>
                  <a:srgbClr val="000000"/>
                </a:solidFill>
                <a:latin typeface="Univers" pitchFamily="34" charset="0"/>
              </a:rPr>
              <a:t>1</a:t>
            </a:r>
            <a:endParaRPr lang="ru-RU" sz="2400" b="1" dirty="0">
              <a:solidFill>
                <a:srgbClr val="000000"/>
              </a:solidFill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C_MS_RU_School1_2007v_Russia_TP01028318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E2F1D0E8E87468B289CB57281B996" ma:contentTypeVersion="1" ma:contentTypeDescription="Create a new document." ma:contentTypeScope="" ma:versionID="62a345c190c3e02e35f6075a6cd279fe">
  <xsd:schema xmlns:xsd="http://www.w3.org/2001/XMLSchema" xmlns:xs="http://www.w3.org/2001/XMLSchema" xmlns:p="http://schemas.microsoft.com/office/2006/metadata/properties" xmlns:ns2="aac074f3-af53-40eb-acd1-e8ca9658e9e1" targetNamespace="http://schemas.microsoft.com/office/2006/metadata/properties" ma:root="true" ma:fieldsID="6e89e516250c3f4b948741447e1442ad" ns2:_="">
    <xsd:import namespace="aac074f3-af53-40eb-acd1-e8ca9658e9e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074f3-af53-40eb-acd1-e8ca9658e9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59669A-2780-496E-AF00-0DFD8378B5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c074f3-af53-40eb-acd1-e8ca9658e9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856BB2-6B76-4F89-B6BE-F5AE42F89A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F1FDC7-F1A7-4701-A425-2DE9E93F5CB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MSC_MS_RU_School1_2007v_Russia_TP010283181</Template>
  <TotalTime>0</TotalTime>
  <Words>211</Words>
  <Application>Microsoft Office PowerPoint</Application>
  <PresentationFormat>Экран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MSC_MS_RU_School1_2007v_Russia_TP010283181</vt:lpstr>
      <vt:lpstr>Формула</vt:lpstr>
      <vt:lpstr>Геометрия 7 класс  Сумма углов треугольника  Задачи  на  готовых  чертежах </vt:lpstr>
      <vt:lpstr>Цели урока:</vt:lpstr>
      <vt:lpstr>Слайд 3</vt:lpstr>
      <vt:lpstr>Слайд 4</vt:lpstr>
      <vt:lpstr>Слайд 5</vt:lpstr>
      <vt:lpstr>Слайд 6</vt:lpstr>
      <vt:lpstr>Какими правилами пользовались при решении данных задач?</vt:lpstr>
      <vt:lpstr>Решение задач у доски</vt:lpstr>
      <vt:lpstr>Слайд 9</vt:lpstr>
      <vt:lpstr>Слайд 10</vt:lpstr>
      <vt:lpstr>Проверочная работа</vt:lpstr>
      <vt:lpstr>Итог урока</vt:lpstr>
      <vt:lpstr>Используемые 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2014-08-18T12:52:52Z</dcterms:created>
  <dcterms:modified xsi:type="dcterms:W3CDTF">2023-01-09T18:57:33Z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0x010100B03E2F1D0E8E87468B289CB57281B996</vt:lpwstr>
  </property>
  <property fmtid="{D5CDD505-2E9C-101B-9397-08002B2CF9AE}" pid="3" name="DocVizPreviewMetadata_Count">
    <vt:i4>2</vt:i4>
  </property>
  <property fmtid="{D5CDD505-2E9C-101B-9397-08002B2CF9AE}" pid="4" name="DocVizPreviewMetadata_0">
    <vt:lpwstr>300x225x2</vt:lpwstr>
  </property>
</Properties>
</file>