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5" r:id="rId2"/>
    <p:sldId id="278" r:id="rId3"/>
    <p:sldId id="290" r:id="rId4"/>
    <p:sldId id="291" r:id="rId5"/>
    <p:sldId id="260" r:id="rId6"/>
    <p:sldId id="281" r:id="rId7"/>
    <p:sldId id="285" r:id="rId8"/>
    <p:sldId id="279" r:id="rId9"/>
    <p:sldId id="283" r:id="rId10"/>
    <p:sldId id="284" r:id="rId11"/>
    <p:sldId id="286" r:id="rId12"/>
    <p:sldId id="282" r:id="rId13"/>
    <p:sldId id="287" r:id="rId14"/>
    <p:sldId id="288" r:id="rId15"/>
    <p:sldId id="289" r:id="rId16"/>
  </p:sldIdLst>
  <p:sldSz cx="9144000" cy="6858000" type="screen4x3"/>
  <p:notesSz cx="6735763" cy="9799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FF8B8B"/>
    <a:srgbClr val="B07BD7"/>
    <a:srgbClr val="D1B2E8"/>
    <a:srgbClr val="C39B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027" autoAdjust="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9C147-5F3C-4885-87EA-29CF8607284F}" type="datetimeFigureOut">
              <a:rPr lang="ru-RU" smtClean="0"/>
              <a:t>15.01.2022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9561A-2B5C-489B-98E6-AE1165234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655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48AAC-4284-48BC-A192-B527452466B4}" type="datetimeFigureOut">
              <a:rPr lang="ru-RU" smtClean="0"/>
              <a:t>15.01.2022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25550"/>
            <a:ext cx="4408487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16463"/>
            <a:ext cx="5389563" cy="38576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09100"/>
            <a:ext cx="2919413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09100"/>
            <a:ext cx="2919412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923FE-889C-4D76-ADB4-E0B9EE8AC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88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Здравствуйте, у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важаемые коллеги. Я Петрова Ольга Николаевна, учитель русского языка и литературы МОУ СШ №17. Хо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 поделиться своим опытом работы по теме 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«Приёмы формирования </a:t>
            </a:r>
            <a:r>
              <a:rPr lang="ru-RU" b="1" dirty="0" smtClean="0"/>
              <a:t>функциональной грамотности на уроках русского языка и литературы»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Функциональная грамотность включает в себя читательскую грамотность, математическую, естественно-научную, компьютерную, юридическую, экономическую, экологическую грамотность и т.д.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Читательская грамотность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это первая ступень в функциональной грамотности. На ней я и остановлюсь.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828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ниверсальный приём, активизирующий внимание учащихся «Лови ошибку»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Ошибки могут быть различные: орфографические, пунктуационные, смысловые (фактические).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Формирует умение анализировать; применять знания в нестандартной ситуации.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Учитель предлагает учащимся информацию, содержащую некоторое количество ошибок. Учащиеся ищут ошибки в паре. группой или индивидуально (карточки можно раздать).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639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Обращаю внимание, что и этот приём составители ОГЭ и ЕГЭ взяли на вооружение. Это 4</a:t>
            </a:r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задание ЕГЭ. При изучении Орфоэпии обязательно выполняем подобное.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66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 задание 5 ОГЭ - ученики должны найти ошибки.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11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Приём «Кубик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Блума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гранях кубика написаны первые слова вопросов: «Почему», «Объясни», «Назови», «Предложи», «Придумай», «Поделись». Учащиеся передают кубик друг другу, подбрасывают его и формулируют вопрос по предложенному тексту по той грани, на которую выпадает кубик.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352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 первичном чтении произведения обучающие читают текст с карандашом, подчеркивая те слова, значение которых им непонятны. Затем необходимо попросить встать тех «ребят-словариков», кому все слова в тексте понятны (у кого нет подчеркиваний) и организовать разъяснение непонятных слов. При необходимости учитель помогает, ребята используют различные словари.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6138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192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 говорил </a:t>
            </a:r>
            <a:r>
              <a:rPr lang="ru-RU" dirty="0" err="1" smtClean="0"/>
              <a:t>К.Д.Ушинский</a:t>
            </a:r>
            <a:r>
              <a:rPr lang="ru-RU" dirty="0" smtClean="0"/>
              <a:t>, читать – это ещё ничего не значит</a:t>
            </a:r>
            <a:r>
              <a:rPr lang="ru-RU" b="1" dirty="0" smtClean="0"/>
              <a:t>: что </a:t>
            </a:r>
            <a:r>
              <a:rPr lang="ru-RU" dirty="0" smtClean="0"/>
              <a:t>читать и </a:t>
            </a:r>
            <a:r>
              <a:rPr lang="ru-RU" b="1" dirty="0" smtClean="0"/>
              <a:t>как понимать </a:t>
            </a:r>
            <a:r>
              <a:rPr lang="ru-RU" dirty="0" smtClean="0"/>
              <a:t>читаемое – вот в чём главное дело.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чтобы научить ребёнка понимать и находить для себя нужную информацию, каждый учитель на своих уроках ищет наиболее эффективные методы и приёмы обучения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419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Работа с текстом предполагает развитие определенных читательских умений:</a:t>
            </a:r>
          </a:p>
          <a:p>
            <a:r>
              <a:rPr lang="ru-RU" b="1" dirty="0" smtClean="0"/>
              <a:t>выделять главную мысль всего текста или его частей;</a:t>
            </a:r>
            <a:r>
              <a:rPr lang="ru-RU" dirty="0" smtClean="0"/>
              <a:t> Что хотел сказать нам автор?  - основной вопрос, который мы задаем.</a:t>
            </a:r>
          </a:p>
          <a:p>
            <a:r>
              <a:rPr lang="ru-RU" b="1" dirty="0" smtClean="0"/>
              <a:t>понимать информацию, содержащуюся в тексте</a:t>
            </a:r>
            <a:r>
              <a:rPr lang="ru-RU" dirty="0" smtClean="0"/>
              <a:t>; Некоторые дети</a:t>
            </a:r>
            <a:r>
              <a:rPr lang="ru-RU" baseline="0" dirty="0" smtClean="0"/>
              <a:t> читают, только называя слова, но не вдумываются в смысл. «Я вам читаю, вы и понимайте»</a:t>
            </a:r>
            <a:endParaRPr lang="ru-RU" dirty="0" smtClean="0"/>
          </a:p>
          <a:p>
            <a:r>
              <a:rPr lang="ru-RU" b="1" dirty="0" smtClean="0"/>
              <a:t>преобразовывать текстовую информацию с учетом цели дальнейшего использовани</a:t>
            </a:r>
            <a:r>
              <a:rPr lang="ru-RU" dirty="0" smtClean="0"/>
              <a:t>я; Часто переводим с русского на русский</a:t>
            </a:r>
          </a:p>
          <a:p>
            <a:r>
              <a:rPr lang="ru-RU" b="1" dirty="0" smtClean="0"/>
              <a:t>применять информацию из текста</a:t>
            </a:r>
          </a:p>
          <a:p>
            <a:r>
              <a:rPr lang="ru-RU" b="1" dirty="0" smtClean="0"/>
              <a:t>критически оценивать степень достоверности, содержащейся в тексте информац</a:t>
            </a:r>
            <a:r>
              <a:rPr lang="ru-RU" dirty="0" smtClean="0"/>
              <a:t>ии. Особенно это касается сети Интернет, Дети</a:t>
            </a:r>
            <a:r>
              <a:rPr lang="ru-RU" baseline="0" dirty="0" smtClean="0"/>
              <a:t> списывают готовые работы, не вчитываясь, не задумываясь, все ли верно там написано.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109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Работа по формированию читательской грамотности очень кропотливая. Большую помощь мне на уроках русского</a:t>
            </a:r>
            <a:r>
              <a:rPr lang="ru-RU" baseline="0" dirty="0" smtClean="0"/>
              <a:t> языка оказывают тетради Комплексный анализ текста, в которых уже прописаны задания на определение темы (о чем текст), главной мысли (что хотел сказать автор). Но если их нет, то в учебниках много упражнений, где первое задание: прочитайте текст.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Интерес к комплексному анализу текста продиктован необходимостью подготовки учащихся к выпускным экзаменам в 9 классе. Работа над анализом текста начинается в 5 классе и продолжается до 9 класса с учетом возраста и полученных знаний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873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Крое того, многие приемы, которые мы используем на уроках тоже способствуют внимательному чтению, а значит</a:t>
            </a:r>
            <a:r>
              <a:rPr lang="ru-RU" baseline="0" dirty="0" smtClean="0"/>
              <a:t> формируют читательскую грамотность. </a:t>
            </a:r>
            <a:r>
              <a:rPr lang="ru-RU" dirty="0" smtClean="0"/>
              <a:t>Известный приём «Письмо с пробелами» или «Письмо с дырками».  Рекомендуется для  формирования  умения находить и толковать информацию текста. Он подойдет в качестве проверки усвоенных ранее знаний и для работы с параграфом при изучении нового материала,</a:t>
            </a:r>
            <a:r>
              <a:rPr lang="ru-RU" baseline="0" dirty="0" smtClean="0"/>
              <a:t> а также в качестве клише для сочинения ОГЭ или ЕГЭ, где требуется ОБЯЗАТЕЛЬНАЯ опора на текст.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573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где требуется ОБЯЗАТЕЛЬНАЯ опора на текст.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259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Дети обычно любят следующий приём</a:t>
            </a:r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«Реконструкция предложения».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 составить новое предложение, взяв из предложенных по определенному слову.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Данный приём учит внимательному прочтению заданий.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Желтыми листьями осень щедро выстлала дороги и поля.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36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Второй приём «Верите ли вы…» Этот прием может способствовать вдумчивой работе с текстом, критически воспринимать информацию.</a:t>
            </a:r>
            <a:r>
              <a:rPr lang="ru-RU" baseline="0" dirty="0" smtClean="0"/>
              <a:t> </a:t>
            </a:r>
            <a:r>
              <a:rPr lang="ru-RU" dirty="0" smtClean="0"/>
              <a:t>Учащимся предлагаются утверждения,  с которыми они работают дважды: до чтения текста параграфа учебника и после знакомства с ним. 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Прием «Верите ли вы…»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использовала,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например, при знакомстве с биографией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А.Н.Островского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предлагая такие утверждения: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Островского называли «Колумбом Замоскворечья».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Окончил филологический факультет Московского университета.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Служил секретарем в суде.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По его пьесе снят фильм «Жестокий романс».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Писал о себе: «У русского драматического искусства один только я. Я – все: и академия. И меценат, и защита».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Желая убедиться в своей правоте, узнать истину заставляет учеников более заинтересованно читать учебную статью.</a:t>
            </a: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649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Обращаю внимание на то, что подобный приём используется  в качестве задания на </a:t>
            </a:r>
            <a:r>
              <a:rPr lang="ru-RU" baseline="0" dirty="0" smtClean="0"/>
              <a:t>ОГЭ, где даются высказывания, соответствующие и не соответствующие содержанию текста. Если дети научились внимательно читать текст, выискивать информацию, то это задание у них проблем не вызывает. Я обычно при подготовке прошу назвать предложение, в котором есть либо подтверждение, либо опровержение данного высказывания.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23FE-889C-4D76-ADB4-E0B9EE8ACD8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783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5616" y="8457"/>
            <a:ext cx="7772400" cy="2298707"/>
          </a:xfrm>
        </p:spPr>
        <p:txBody>
          <a:bodyPr/>
          <a:lstStyle/>
          <a:p>
            <a:r>
              <a:rPr lang="ru-RU" sz="6600" b="1" dirty="0" smtClean="0"/>
              <a:t>   </a:t>
            </a:r>
            <a:r>
              <a:rPr lang="ru-RU" b="1" dirty="0" smtClean="0"/>
              <a:t>Приёмы формирования </a:t>
            </a:r>
            <a:r>
              <a:rPr lang="ru-RU" b="1" dirty="0" smtClean="0"/>
              <a:t>читательской </a:t>
            </a:r>
            <a:r>
              <a:rPr lang="ru-RU" b="1" dirty="0" smtClean="0"/>
              <a:t>грамотности на уроках русского языка и литературы</a:t>
            </a:r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879692" y="4221088"/>
            <a:ext cx="52521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Работу выполнила </a:t>
            </a:r>
          </a:p>
          <a:p>
            <a:r>
              <a:rPr lang="ru-RU" sz="2400" dirty="0"/>
              <a:t>учитель высшей категории </a:t>
            </a:r>
          </a:p>
          <a:p>
            <a:r>
              <a:rPr lang="ru-RU" sz="2400" dirty="0"/>
              <a:t>МОУ СШ №17 </a:t>
            </a:r>
            <a:r>
              <a:rPr lang="ru-RU" sz="2400" dirty="0" smtClean="0"/>
              <a:t>имени </a:t>
            </a:r>
            <a:r>
              <a:rPr lang="ru-RU" sz="2400" dirty="0" err="1" smtClean="0"/>
              <a:t>К.Нечаевой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dirty="0" err="1"/>
              <a:t>г.Волжского</a:t>
            </a:r>
            <a:r>
              <a:rPr lang="ru-RU" sz="2400" dirty="0"/>
              <a:t> Волгоградской области</a:t>
            </a:r>
          </a:p>
          <a:p>
            <a:r>
              <a:rPr lang="ru-RU" sz="2400" dirty="0"/>
              <a:t>Петрова Ольга Николаевна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260648"/>
            <a:ext cx="7136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Приём «Лови ошибку»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1844824"/>
            <a:ext cx="71366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Open Sans"/>
              </a:rPr>
              <a:t>  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Позней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осенью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выподает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первый снег. Он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приабражает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все вокруг.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Пушыстые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снежинки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астарожно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косаються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земли, и она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одеваеться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в ослепительный наряд.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Побилели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дарожки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 и крыши </a:t>
            </a:r>
            <a:r>
              <a:rPr lang="ru-RU" sz="3200" b="1" dirty="0" err="1">
                <a:solidFill>
                  <a:srgbClr val="000000"/>
                </a:solidFill>
                <a:latin typeface="Times New Roman, serif"/>
              </a:rPr>
              <a:t>дамов</a:t>
            </a:r>
            <a:r>
              <a:rPr lang="ru-RU" sz="3200" b="1" dirty="0">
                <a:solidFill>
                  <a:srgbClr val="000000"/>
                </a:solidFill>
                <a:latin typeface="Times New Roman, serif"/>
              </a:rPr>
              <a:t>. 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44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260648"/>
            <a:ext cx="7136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Приём «Лови ошибку»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1556792"/>
            <a:ext cx="71366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одном из приведённых ниже слов допущена ошибка в постановке ударения: НЕВЕРНО выделена буква, обозначающая ударный гласный звук. Выпишите это слово.</a:t>
            </a:r>
          </a:p>
          <a:p>
            <a:pPr>
              <a:spcAft>
                <a:spcPts val="0"/>
              </a:spcAft>
            </a:pPr>
            <a:r>
              <a:rPr lang="ru-RU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стОляр</a:t>
            </a:r>
          </a:p>
          <a:p>
            <a:pPr>
              <a:spcAft>
                <a:spcPts val="0"/>
              </a:spcAft>
            </a:pPr>
            <a:r>
              <a:rPr lang="ru-RU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балУясь</a:t>
            </a:r>
          </a:p>
          <a:p>
            <a:pPr>
              <a:spcAft>
                <a:spcPts val="0"/>
              </a:spcAft>
            </a:pPr>
            <a:r>
              <a:rPr lang="ru-RU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принЯв</a:t>
            </a:r>
          </a:p>
          <a:p>
            <a:pPr>
              <a:spcAft>
                <a:spcPts val="0"/>
              </a:spcAft>
            </a:pPr>
            <a:r>
              <a:rPr lang="ru-RU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цепОчка</a:t>
            </a:r>
          </a:p>
          <a:p>
            <a:pPr>
              <a:spcAft>
                <a:spcPts val="0"/>
              </a:spcAft>
            </a:pPr>
            <a:r>
              <a:rPr lang="ru-RU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укрепИтся</a:t>
            </a:r>
          </a:p>
        </p:txBody>
      </p:sp>
    </p:spTree>
    <p:extLst>
      <p:ext uri="{BB962C8B-B14F-4D97-AF65-F5344CB8AC3E}">
        <p14:creationId xmlns:p14="http://schemas.microsoft.com/office/powerpoint/2010/main" val="26734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260648"/>
            <a:ext cx="7136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Приём «Лови ошибку»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5561" y="1183978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Задание 5</a:t>
            </a:r>
          </a:p>
          <a:p>
            <a:r>
              <a:rPr lang="ru-RU" dirty="0"/>
              <a:t> </a:t>
            </a:r>
            <a:r>
              <a:rPr lang="ru-RU" sz="2000" dirty="0" smtClean="0"/>
              <a:t>Орфографический </a:t>
            </a:r>
            <a:r>
              <a:rPr lang="ru-RU" sz="2000" dirty="0"/>
              <a:t>анализ.</a:t>
            </a:r>
          </a:p>
          <a:p>
            <a:r>
              <a:rPr lang="ru-RU" sz="2000" dirty="0"/>
              <a:t>Укажите варианты ответов, в которых дано </a:t>
            </a:r>
            <a:r>
              <a:rPr lang="ru-RU" sz="2400" b="1" dirty="0">
                <a:solidFill>
                  <a:srgbClr val="C00000"/>
                </a:solidFill>
              </a:rPr>
              <a:t>верное объяснение написания</a:t>
            </a:r>
            <a:r>
              <a:rPr lang="ru-RU" sz="2000" dirty="0"/>
              <a:t> выделенного слова. Запишите номера этих ответов.</a:t>
            </a:r>
          </a:p>
          <a:p>
            <a:r>
              <a:rPr lang="ru-RU" sz="2000" dirty="0"/>
              <a:t>1) РАССТАВЛЯТЬ— на конце приставки перед буквой, обозначающей глухой согласный звук, пишется буква С.</a:t>
            </a:r>
          </a:p>
          <a:p>
            <a:r>
              <a:rPr lang="ru-RU" sz="2000" dirty="0"/>
              <a:t>2) РЕШЕНА (задача)— в краткой форме имени прилагательного пишется столько же Н, сколько и в полной форме этого прилагательного.</a:t>
            </a:r>
          </a:p>
          <a:p>
            <a:r>
              <a:rPr lang="ru-RU" sz="2000" dirty="0"/>
              <a:t>3) ПРИКАСАТЬСЯ— написание безударной чередующейся гласной в корне слова зависит от его лексического значения.</a:t>
            </a:r>
          </a:p>
          <a:p>
            <a:r>
              <a:rPr lang="ru-RU" sz="2000" dirty="0"/>
              <a:t>4) (устал от) НЕУДАЧ— в форме множественного числа имени существительного 3-го склонения после шипящего буква Ь не пишется.</a:t>
            </a:r>
          </a:p>
          <a:p>
            <a:r>
              <a:rPr lang="ru-RU" sz="2000" dirty="0"/>
              <a:t>5) (объяснялся) ПО-НЕМЕЦКИ— наречие пишется через дефис, потому что оно образовано от основы имени прилагательного при помощи приставки ПО- и суффикса -И.</a:t>
            </a:r>
          </a:p>
        </p:txBody>
      </p:sp>
    </p:spTree>
    <p:extLst>
      <p:ext uri="{BB962C8B-B14F-4D97-AF65-F5344CB8AC3E}">
        <p14:creationId xmlns:p14="http://schemas.microsoft.com/office/powerpoint/2010/main" val="196837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6149" y="260648"/>
            <a:ext cx="69796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Приём «Кубик </a:t>
            </a:r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Блума</a:t>
            </a:r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»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1026" name="Picture 2" descr="https://blog.letmeprint.me/wp-content/uploads/2021/09/cube-01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234" y="1700808"/>
            <a:ext cx="6408712" cy="471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35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9111" y="404664"/>
            <a:ext cx="43170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Приём </a:t>
            </a:r>
            <a:r>
              <a:rPr lang="ru-RU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«Словарики»</a:t>
            </a:r>
            <a:endParaRPr lang="ru-RU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1026" name="Picture 2" descr="https://ds05.infourok.ru/uploads/ex/099c/0006994b-54b382e3/hello_html_m2e47af7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898" y="1628800"/>
            <a:ext cx="4991943" cy="374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91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790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1160463"/>
            <a:ext cx="7327032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>
              <a:lnSpc>
                <a:spcPct val="100000"/>
              </a:lnSpc>
              <a:spcBef>
                <a:spcPts val="1100"/>
              </a:spcBef>
            </a:pPr>
            <a:r>
              <a:rPr lang="ru-RU" alt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alt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Читать – это ещё ничего не значит: что читать и как понимать читаемое – вот в чём главное дело.</a:t>
            </a:r>
          </a:p>
          <a:p>
            <a:pPr algn="r" eaLnBrk="1">
              <a:lnSpc>
                <a:spcPct val="100000"/>
              </a:lnSpc>
              <a:spcBef>
                <a:spcPts val="1100"/>
              </a:spcBef>
            </a:pPr>
            <a:r>
              <a:rPr lang="ru-RU" alt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Д. Ушинский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476672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Читательские умения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Выделение главной мысли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Понимание информации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Преобразование текстовой информации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 информации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 текста в изменённой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ситуации;</a:t>
            </a: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Оценивание степени достоверности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09543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772400" cy="1362075"/>
          </a:xfrm>
        </p:spPr>
        <p:txBody>
          <a:bodyPr/>
          <a:lstStyle/>
          <a:p>
            <a:pPr algn="ctr"/>
            <a:r>
              <a:rPr lang="ru-RU" altLang="ru-RU" i="1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«Комплексный анализ текста»</a:t>
            </a:r>
            <a:br>
              <a:rPr lang="ru-RU" altLang="ru-RU" i="1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i="1" dirty="0">
              <a:solidFill>
                <a:srgbClr val="C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636912"/>
            <a:ext cx="7772400" cy="1500187"/>
          </a:xfrm>
        </p:spPr>
        <p:txBody>
          <a:bodyPr/>
          <a:lstStyle/>
          <a:p>
            <a:r>
              <a:rPr lang="ru-RU" sz="6600" dirty="0" smtClean="0"/>
              <a:t>Тетради для анализа текста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813505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188640"/>
            <a:ext cx="8964613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ru-RU" alt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</a:t>
            </a:r>
            <a:r>
              <a:rPr lang="ru-RU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«Письмо с 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пробелами»</a:t>
            </a:r>
            <a:endParaRPr lang="ru-RU" alt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/>
          <a:srcRect l="34201" t="22953" r="20909" b="14948"/>
          <a:stretch/>
        </p:blipFill>
        <p:spPr>
          <a:xfrm>
            <a:off x="1187624" y="908720"/>
            <a:ext cx="4320480" cy="336037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/>
          <a:srcRect l="3279" t="8744" r="1632"/>
          <a:stretch/>
        </p:blipFill>
        <p:spPr>
          <a:xfrm>
            <a:off x="4211960" y="3212976"/>
            <a:ext cx="4638742" cy="333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54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836712"/>
            <a:ext cx="7416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9.2 Напишите сочинение-рассуждение. Объясните, </a:t>
            </a:r>
            <a:r>
              <a:rPr lang="ru-RU" sz="2400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Вы понимаете смысл фрагмента текста: «Да и как можно обманывать друга?»</a:t>
            </a:r>
            <a:endParaRPr lang="ru-RU" sz="2400" u="sng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Приведите в сочинении </a:t>
            </a:r>
            <a:r>
              <a:rPr 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аргумента из прочитанного текста, подтверждающих Ваши рассуждения.</a:t>
            </a:r>
            <a:endParaRPr lang="ru-RU" sz="2400" b="1" u="sng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Приводя примеры, указывайте номера нужных предложений или применяйте цитирование.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Объём сочинения должен составлять не менее 70 слов.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сочинение представляет собой пересказанный или полностью переписанный исходный текст без каких бы то ни было комментариев, то такая работа оценивается нулём баллов.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Сочинение пишите аккуратно, разборчивым почерком.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63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1" y="0"/>
            <a:ext cx="8964613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ru-RU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«Реконструкция предложения»</a:t>
            </a:r>
            <a:endParaRPr lang="ru-RU" alt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877597"/>
            <a:ext cx="8568952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/>
              <a:t>Из предложения </a:t>
            </a:r>
            <a:r>
              <a:rPr lang="ru-RU" sz="2400" b="1" dirty="0"/>
              <a:t>Стеной стоят желтые колосья пшеницы. </a:t>
            </a:r>
            <a:r>
              <a:rPr lang="ru-RU" sz="2400" dirty="0"/>
              <a:t>взять определение, выраженное именем прилагательным, согласовав его с существительным </a:t>
            </a:r>
            <a:r>
              <a:rPr lang="ru-RU" sz="2400" b="1" dirty="0"/>
              <a:t>листьями</a:t>
            </a:r>
            <a:r>
              <a:rPr lang="ru-RU" sz="2400" dirty="0"/>
              <a:t>.</a:t>
            </a:r>
          </a:p>
          <a:p>
            <a:r>
              <a:rPr lang="ru-RU" sz="2400" dirty="0"/>
              <a:t>Из предложения </a:t>
            </a:r>
            <a:r>
              <a:rPr lang="ru-RU" sz="2400" b="1" dirty="0"/>
              <a:t>Пушкин очень любил осень</a:t>
            </a:r>
            <a:r>
              <a:rPr lang="ru-RU" sz="2400" dirty="0"/>
              <a:t>. взять дополнение, употребить слово в именительном падеже, единственном числе.</a:t>
            </a:r>
          </a:p>
          <a:p>
            <a:r>
              <a:rPr lang="ru-RU" sz="2400" dirty="0"/>
              <a:t>Добавить обстоятельство из предложения </a:t>
            </a:r>
            <a:r>
              <a:rPr lang="ru-RU" sz="2400" b="1" dirty="0"/>
              <a:t>Осень щедро одаривает леса краской.</a:t>
            </a:r>
          </a:p>
          <a:p>
            <a:r>
              <a:rPr lang="ru-RU" sz="2400" dirty="0"/>
              <a:t>Добавить сказуемое из предложения </a:t>
            </a:r>
            <a:r>
              <a:rPr lang="ru-RU" sz="2400" b="1" dirty="0"/>
              <a:t>Земля выстлала на лугу разноцветный ковер.</a:t>
            </a:r>
          </a:p>
          <a:p>
            <a:r>
              <a:rPr lang="ru-RU" sz="2400" dirty="0"/>
              <a:t>Из предложения </a:t>
            </a:r>
            <a:r>
              <a:rPr lang="ru-RU" sz="2400" b="1" dirty="0"/>
              <a:t>Куда, дорога, ты ведешь? </a:t>
            </a:r>
            <a:r>
              <a:rPr lang="ru-RU" sz="2400" dirty="0"/>
              <a:t>взять существительное, которое является обращением, употребить его в форме множественного числа в качестве дополнения.</a:t>
            </a:r>
          </a:p>
          <a:p>
            <a:r>
              <a:rPr lang="ru-RU" sz="2400" dirty="0"/>
              <a:t>Добавить </a:t>
            </a:r>
            <a:r>
              <a:rPr lang="ru-RU" sz="2400" b="1" dirty="0"/>
              <a:t>союз</a:t>
            </a:r>
            <a:r>
              <a:rPr lang="ru-RU" sz="2400" dirty="0"/>
              <a:t> и продолжить предложение однородным членом.</a:t>
            </a:r>
          </a:p>
        </p:txBody>
      </p:sp>
    </p:spTree>
    <p:extLst>
      <p:ext uri="{BB962C8B-B14F-4D97-AF65-F5344CB8AC3E}">
        <p14:creationId xmlns:p14="http://schemas.microsoft.com/office/powerpoint/2010/main" val="348928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124744"/>
            <a:ext cx="78843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- </a:t>
            </a:r>
            <a:r>
              <a:rPr lang="ru-RU" sz="3200" b="1" dirty="0"/>
              <a:t>Островского называли «Колумбом Замоскворечья».</a:t>
            </a:r>
          </a:p>
          <a:p>
            <a:r>
              <a:rPr lang="ru-RU" sz="3200" b="1" dirty="0"/>
              <a:t>- Окончил филологический факультет Московского университета.</a:t>
            </a:r>
          </a:p>
          <a:p>
            <a:r>
              <a:rPr lang="ru-RU" sz="3200" b="1" dirty="0"/>
              <a:t>- Служил секретарем в суде.</a:t>
            </a:r>
          </a:p>
          <a:p>
            <a:r>
              <a:rPr lang="ru-RU" sz="3200" b="1" dirty="0" smtClean="0"/>
              <a:t>- </a:t>
            </a:r>
            <a:r>
              <a:rPr lang="ru-RU" sz="3200" b="1" dirty="0"/>
              <a:t>По его пьесе снят фильм «Жестокий романс».</a:t>
            </a:r>
          </a:p>
          <a:p>
            <a:pPr marL="457200" indent="-457200">
              <a:buFontTx/>
              <a:buChar char="-"/>
            </a:pPr>
            <a:r>
              <a:rPr lang="ru-RU" sz="3200" b="1" dirty="0" smtClean="0"/>
              <a:t>Писал </a:t>
            </a:r>
            <a:r>
              <a:rPr lang="ru-RU" sz="3200" b="1" dirty="0"/>
              <a:t>о себе: «У </a:t>
            </a:r>
            <a:r>
              <a:rPr lang="ru-RU" sz="3200" b="1" dirty="0" smtClean="0"/>
              <a:t>русского драматического </a:t>
            </a:r>
            <a:r>
              <a:rPr lang="ru-RU" sz="3200" b="1" dirty="0"/>
              <a:t>искусства один только </a:t>
            </a:r>
            <a:r>
              <a:rPr lang="ru-RU" sz="3200" b="1" dirty="0" smtClean="0"/>
              <a:t>я. Я - всё: </a:t>
            </a:r>
            <a:r>
              <a:rPr lang="ru-RU" sz="3200" b="1" dirty="0"/>
              <a:t>и </a:t>
            </a:r>
            <a:r>
              <a:rPr lang="ru-RU" sz="3200" b="1" dirty="0" smtClean="0"/>
              <a:t>академия, и </a:t>
            </a:r>
            <a:r>
              <a:rPr lang="ru-RU" sz="3200" b="1" dirty="0"/>
              <a:t>меценат, и защита».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50482" y="201414"/>
            <a:ext cx="679185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Приём «Верите ли вы…»</a:t>
            </a:r>
            <a:endParaRPr lang="ru-RU" sz="4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394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3648" y="188640"/>
            <a:ext cx="77403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6 ОГЭ</a:t>
            </a:r>
          </a:p>
          <a:p>
            <a:pPr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содержания текста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Какие из высказываний соответствуют содержанию текста? Укажите номера ответов.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 1) 	Деньги на книгу с картинками нашлись только через две недели.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 2) 	Лётчик не сдержал обещание прислать мальчику книгу.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 3) 	Рассказчик сожалел, что во время войны книги потерялись.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 4) 	Незнакомые люди, проявившие сочувствие и бескорыстие, надолго остались в памяти рассказчика.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 5) 	Мальчик стал обладателем семи одинаковых книг.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35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3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81BD"/>
      </a:hlink>
      <a:folHlink>
        <a:srgbClr val="4F81B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1094</Words>
  <Application>Microsoft Office PowerPoint</Application>
  <PresentationFormat>Экран (4:3)</PresentationFormat>
  <Paragraphs>111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Open Sans</vt:lpstr>
      <vt:lpstr>Symbol</vt:lpstr>
      <vt:lpstr>Times New Roman</vt:lpstr>
      <vt:lpstr>Times New Roman, serif</vt:lpstr>
      <vt:lpstr>Тема Office</vt:lpstr>
      <vt:lpstr>   Приёмы формирования читательской грамотности на уроках русского языка и литературы</vt:lpstr>
      <vt:lpstr>Презентация PowerPoint</vt:lpstr>
      <vt:lpstr>Презентация PowerPoint</vt:lpstr>
      <vt:lpstr>«Комплексный анализ текста»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Тетрадь на спирали</dc:title>
  <dc:creator>Фокина Лидия Петровна</dc:creator>
  <cp:keywords>Шаблон презентации</cp:keywords>
  <cp:lastModifiedBy>Ольга</cp:lastModifiedBy>
  <cp:revision>61</cp:revision>
  <cp:lastPrinted>2020-03-18T04:48:34Z</cp:lastPrinted>
  <dcterms:created xsi:type="dcterms:W3CDTF">2014-11-07T17:01:55Z</dcterms:created>
  <dcterms:modified xsi:type="dcterms:W3CDTF">2022-01-15T17:52:32Z</dcterms:modified>
</cp:coreProperties>
</file>