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2" r:id="rId15"/>
    <p:sldId id="271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3690C-85C8-4D98-9302-DA03F73B9CF0}" type="datetimeFigureOut">
              <a:rPr lang="ru-RU" smtClean="0"/>
              <a:pPr/>
              <a:t>11.03.2025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F20E-274E-4283-A876-C38B037F3D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Воспитание интереса к родному краю на уроках ИЗО в начальной школе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ru-RU" dirty="0" smtClean="0"/>
              <a:t>из опыта работы</a:t>
            </a:r>
            <a:r>
              <a:rPr lang="en-US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изобразительного искусства </a:t>
            </a:r>
            <a:r>
              <a:rPr lang="ru-RU" dirty="0" err="1" smtClean="0"/>
              <a:t>шк</a:t>
            </a:r>
            <a:r>
              <a:rPr lang="ru-RU" dirty="0" smtClean="0"/>
              <a:t> </a:t>
            </a:r>
            <a:r>
              <a:rPr lang="en-US" dirty="0" smtClean="0"/>
              <a:t>N4 </a:t>
            </a:r>
            <a:r>
              <a:rPr lang="ru-RU" dirty="0" err="1" smtClean="0"/>
              <a:t>Аленькова</a:t>
            </a:r>
            <a:r>
              <a:rPr lang="ru-RU" dirty="0" smtClean="0"/>
              <a:t> Александра Анатольевна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200227_09561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2857496"/>
            <a:ext cx="3643338" cy="2725275"/>
          </a:xfrm>
          <a:prstGeom prst="rect">
            <a:avLst/>
          </a:prstGeom>
        </p:spPr>
      </p:pic>
      <p:pic>
        <p:nvPicPr>
          <p:cNvPr id="10" name="Рисунок 9" descr="IMG_20200227_09395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42852"/>
            <a:ext cx="3056104" cy="2286015"/>
          </a:xfrm>
          <a:prstGeom prst="rect">
            <a:avLst/>
          </a:prstGeom>
        </p:spPr>
      </p:pic>
      <p:pic>
        <p:nvPicPr>
          <p:cNvPr id="18" name="Рисунок 17" descr="IMG_20200227_094258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142852"/>
            <a:ext cx="3071833" cy="2297780"/>
          </a:xfrm>
          <a:prstGeom prst="rect">
            <a:avLst/>
          </a:prstGeom>
        </p:spPr>
      </p:pic>
      <p:pic>
        <p:nvPicPr>
          <p:cNvPr id="19" name="Рисунок 18" descr="Рисунок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786058"/>
            <a:ext cx="3429024" cy="2846790"/>
          </a:xfrm>
          <a:prstGeom prst="rect">
            <a:avLst/>
          </a:prstGeom>
        </p:spPr>
      </p:pic>
      <p:pic>
        <p:nvPicPr>
          <p:cNvPr id="20" name="Рисунок 19" descr="IMG_20200227_094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142852"/>
            <a:ext cx="3056106" cy="22860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5786454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Одна из коллективных работ детей, в которых мы в игровой форме, обращаемся к русской архитектуре.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14290"/>
            <a:ext cx="3879534" cy="2282553"/>
          </a:xfrm>
          <a:prstGeom prst="rect">
            <a:avLst/>
          </a:prstGeom>
        </p:spPr>
      </p:pic>
      <p:pic>
        <p:nvPicPr>
          <p:cNvPr id="3" name="Рисунок 2" descr="IMG_20200909_125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928934"/>
            <a:ext cx="4857752" cy="3633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485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третьем классе мы обращаемся к народной игрушке,  русским народным промыслам.</a:t>
            </a:r>
            <a:endParaRPr lang="ru-RU" dirty="0"/>
          </a:p>
        </p:txBody>
      </p:sp>
      <p:pic>
        <p:nvPicPr>
          <p:cNvPr id="6" name="Picture 3" descr="C:\Users\Timur\Desktop\img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7955" y="2571744"/>
            <a:ext cx="3071406" cy="228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imur\Desktop\img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3214710" cy="17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матрешная семья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786322"/>
            <a:ext cx="3605350" cy="1846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42852"/>
            <a:ext cx="2587615" cy="1940711"/>
          </a:xfrm>
          <a:prstGeom prst="rect">
            <a:avLst/>
          </a:prstGeom>
        </p:spPr>
      </p:pic>
      <p:pic>
        <p:nvPicPr>
          <p:cNvPr id="3" name="Рисунок 2" descr="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515620" cy="3197020"/>
          </a:xfrm>
          <a:prstGeom prst="rect">
            <a:avLst/>
          </a:prstGeom>
        </p:spPr>
      </p:pic>
      <p:pic>
        <p:nvPicPr>
          <p:cNvPr id="7" name="Рисунок 6" descr="IMG_0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3" y="142852"/>
            <a:ext cx="4793431" cy="30718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66" y="2071678"/>
            <a:ext cx="39290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4 классе первое полугодие посвящено культуре и искусству русского народа. В разных техниках мы создаем картины быта русской деревни.</a:t>
            </a:r>
            <a:endParaRPr lang="ru-RU" dirty="0"/>
          </a:p>
        </p:txBody>
      </p:sp>
      <p:pic>
        <p:nvPicPr>
          <p:cNvPr id="9" name="Рисунок 8" descr="IMG-20201119-WA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714752"/>
            <a:ext cx="4071966" cy="1980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11_110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4536530" cy="3143272"/>
          </a:xfrm>
          <a:prstGeom prst="rect">
            <a:avLst/>
          </a:prstGeom>
        </p:spPr>
      </p:pic>
      <p:pic>
        <p:nvPicPr>
          <p:cNvPr id="3" name="Рисунок 2" descr="IMG_20201111_110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57166"/>
            <a:ext cx="4183084" cy="3073479"/>
          </a:xfrm>
          <a:prstGeom prst="rect">
            <a:avLst/>
          </a:prstGeom>
        </p:spPr>
      </p:pic>
      <p:pic>
        <p:nvPicPr>
          <p:cNvPr id="6" name="Рисунок 5" descr="Образ древнерусского города 4в, 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57628"/>
            <a:ext cx="3492496" cy="2619372"/>
          </a:xfrm>
          <a:prstGeom prst="rect">
            <a:avLst/>
          </a:prstGeom>
        </p:spPr>
      </p:pic>
      <p:pic>
        <p:nvPicPr>
          <p:cNvPr id="7" name="Рисунок 6" descr="IMG_20201112_144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857628"/>
            <a:ext cx="3690783" cy="27638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342900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Обращаемся к образу древних русских городов.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425093_1337615662_ter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14290"/>
            <a:ext cx="3286148" cy="2476220"/>
          </a:xfrm>
          <a:prstGeom prst="rect">
            <a:avLst/>
          </a:prstGeom>
        </p:spPr>
      </p:pic>
      <p:pic>
        <p:nvPicPr>
          <p:cNvPr id="3" name="Рисунок 2" descr="0_250b6_107692dd_-1-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496"/>
            <a:ext cx="5399632" cy="3816865"/>
          </a:xfrm>
          <a:prstGeom prst="rect">
            <a:avLst/>
          </a:prstGeom>
        </p:spPr>
      </p:pic>
      <p:pic>
        <p:nvPicPr>
          <p:cNvPr id="4" name="Рисунок 3" descr="000000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1" y="2786058"/>
            <a:ext cx="2679684" cy="3855395"/>
          </a:xfrm>
          <a:prstGeom prst="rect">
            <a:avLst/>
          </a:prstGeom>
        </p:spPr>
      </p:pic>
      <p:pic>
        <p:nvPicPr>
          <p:cNvPr id="5" name="Рисунок 4" descr="es25025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214291"/>
            <a:ext cx="3286148" cy="246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699589" cy="6524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5715016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 вновь </a:t>
            </a:r>
            <a:r>
              <a:rPr lang="ru-RU" dirty="0" smtClean="0"/>
              <a:t>к </a:t>
            </a:r>
            <a:r>
              <a:rPr lang="ru-RU" dirty="0" smtClean="0"/>
              <a:t>истории, к красоте и колориту русского костюма,</a:t>
            </a:r>
          </a:p>
          <a:p>
            <a:pPr algn="ctr"/>
            <a:r>
              <a:rPr lang="ru-RU" dirty="0" smtClean="0"/>
              <a:t>к интерьерам  теремов и русской архитектуре.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928670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Таким образом, через эмоциональное восприятие, красоту, через гордость за свою землю воспитывается то, что называется громким словом «патриотизм» , то есть, любовь к родному краю, родной земле.</a:t>
            </a:r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sz="3200" dirty="0"/>
          </a:p>
          <a:p>
            <a:pPr algn="just"/>
            <a:endParaRPr lang="ru-RU" sz="3200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0"/>
            <a:ext cx="885831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Воспитательный процесс – неотъемлемая часть образования.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Воспитание на уроках ИЗО – важнейшая цель этой дисциплины, ведь перед учителем Изобразительного Искусства  стоит задача не художника вырастить, а сформировать мировоззрение ученика, его умение видеть прекрасное вокруг себя.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Пустым звуком оборачивается идея патриотизма, если человек не испытывает теплых чувств к родному краю.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И при постановке этой цели, интереса к родному краю, можно выделить несколько аспектов  -  это и природа родного края, отраженная в картинах великих русских художников, и изображение детьми картин природы, и история, также отображенная в картинах, книгах, театре, переданная в детских впечатлениях.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По программе изобразительного искусства в линейке, разработанной группой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,  эти цели имеют приоритет.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Хочу поделиться своим опытом, решения задачи воспитания интереса к родному краю, приобщения к его истории.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первых уроков изобразительного искусства в первом классе, мы обращаемся к самым близким темам, что окружают детей – пейзаж родного края, дары природы, что дает родная земля. </a:t>
            </a:r>
            <a:endParaRPr lang="ru-RU" sz="2400" dirty="0"/>
          </a:p>
        </p:txBody>
      </p:sp>
      <p:pic>
        <p:nvPicPr>
          <p:cNvPr id="3" name="Рисунок 2" descr="оч.хор репродукция золотая 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429156" cy="2768222"/>
          </a:xfrm>
          <a:prstGeom prst="rect">
            <a:avLst/>
          </a:prstGeom>
        </p:spPr>
      </p:pic>
      <p:pic>
        <p:nvPicPr>
          <p:cNvPr id="4" name="Рисунок 3" descr="анр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357298"/>
            <a:ext cx="3571900" cy="5034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429132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Яркие, эмоциональные образы, созданные классиками и нашими современниками, оставляют сильные впечатления у детей, желание самим передавать свои впечатления в рисунках.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57158" y="4143380"/>
            <a:ext cx="424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Левитан И.И.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6357958"/>
            <a:ext cx="137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Андрияка</a:t>
            </a:r>
            <a:r>
              <a:rPr lang="ru-RU" dirty="0" smtClean="0"/>
              <a:t> 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143248"/>
            <a:ext cx="5315081" cy="3576852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28"/>
            <a:ext cx="3802827" cy="250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214290"/>
            <a:ext cx="4429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Первые работы – коллективные. Это позволяет объединить детей общим делом, и дать возможность проявить себя всем. Даже тем детям, чьи способности развиты недостаточно или имеют место проблемы ориентации на листе, мелкой моторики и т.п.. </a:t>
            </a:r>
            <a:endParaRPr lang="ru-RU" sz="2000" dirty="0"/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00372"/>
            <a:ext cx="3372683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106_155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14554"/>
            <a:ext cx="5500726" cy="4114630"/>
          </a:xfrm>
          <a:prstGeom prst="rect">
            <a:avLst/>
          </a:prstGeom>
        </p:spPr>
      </p:pic>
      <p:pic>
        <p:nvPicPr>
          <p:cNvPr id="3" name="Рисунок 2" descr="IMG_20200925_114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5300" y="142852"/>
            <a:ext cx="3099332" cy="41434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214290"/>
            <a:ext cx="5500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Второй класс – это, конечно же, обращение к темам родной природы, ее непередаваемой прелести в любое время года.  </a:t>
            </a:r>
            <a:endParaRPr lang="ru-RU" sz="2800" dirty="0"/>
          </a:p>
        </p:txBody>
      </p:sp>
      <p:pic>
        <p:nvPicPr>
          <p:cNvPr id="7" name="Рисунок 6" descr="IMG_20200925_114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248130" y="3967448"/>
            <a:ext cx="2316896" cy="309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500042"/>
            <a:ext cx="2647634" cy="4038600"/>
          </a:xfrm>
          <a:prstGeom prst="rect">
            <a:avLst/>
          </a:prstGeom>
        </p:spPr>
      </p:pic>
      <p:pic>
        <p:nvPicPr>
          <p:cNvPr id="3" name="Рисунок 2" descr="IMG_1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642918"/>
            <a:ext cx="3238522" cy="2428892"/>
          </a:xfrm>
          <a:prstGeom prst="rect">
            <a:avLst/>
          </a:prstGeom>
        </p:spPr>
      </p:pic>
      <p:pic>
        <p:nvPicPr>
          <p:cNvPr id="5" name="Рисунок 4" descr="Репродукция картины Грабар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000240"/>
            <a:ext cx="2641618" cy="4572032"/>
          </a:xfrm>
          <a:prstGeom prst="rect">
            <a:avLst/>
          </a:prstGeom>
        </p:spPr>
      </p:pic>
      <p:pic>
        <p:nvPicPr>
          <p:cNvPr id="6" name="Рисунок 5" descr="0_b22a0_87074a7d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857628"/>
            <a:ext cx="3162338" cy="251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571900" cy="3562113"/>
          </a:xfrm>
          <a:prstGeom prst="rect">
            <a:avLst/>
          </a:prstGeom>
        </p:spPr>
      </p:pic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71942"/>
            <a:ext cx="3606484" cy="2505927"/>
          </a:xfrm>
          <a:prstGeom prst="rect">
            <a:avLst/>
          </a:prstGeom>
        </p:spPr>
      </p:pic>
      <p:pic>
        <p:nvPicPr>
          <p:cNvPr id="5" name="Рисунок 4" descr="IMG_20201112_090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85728"/>
            <a:ext cx="4301082" cy="2928958"/>
          </a:xfrm>
          <a:prstGeom prst="rect">
            <a:avLst/>
          </a:prstGeom>
        </p:spPr>
      </p:pic>
      <p:pic>
        <p:nvPicPr>
          <p:cNvPr id="6" name="Рисунок 5" descr="IMG_20201112_0902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928934"/>
            <a:ext cx="2549844" cy="1857388"/>
          </a:xfrm>
          <a:prstGeom prst="rect">
            <a:avLst/>
          </a:prstGeom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4071942"/>
            <a:ext cx="297933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Обращение к русским народным сказкам и их воплощениям в творчестве Виктора Васнецова, в иллюстрациях Дехтярева, </a:t>
            </a:r>
            <a:r>
              <a:rPr lang="ru-RU" dirty="0" err="1" smtClean="0"/>
              <a:t>Билибина</a:t>
            </a:r>
            <a:r>
              <a:rPr lang="ru-RU" dirty="0" smtClean="0"/>
              <a:t> и Мавриной.</a:t>
            </a:r>
            <a:endParaRPr lang="ru-RU" dirty="0"/>
          </a:p>
        </p:txBody>
      </p:sp>
      <p:pic>
        <p:nvPicPr>
          <p:cNvPr id="6" name="Рисунок 5" descr="17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3749228" cy="2643206"/>
          </a:xfrm>
          <a:prstGeom prst="rect">
            <a:avLst/>
          </a:prstGeom>
        </p:spPr>
      </p:pic>
      <p:pic>
        <p:nvPicPr>
          <p:cNvPr id="8" name="Рисунок 7" descr="билиби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214422"/>
            <a:ext cx="3286148" cy="4962084"/>
          </a:xfrm>
          <a:prstGeom prst="rect">
            <a:avLst/>
          </a:prstGeom>
        </p:spPr>
      </p:pic>
      <p:pic>
        <p:nvPicPr>
          <p:cNvPr id="1026" name="Picture 2" descr="H:\вся работа\уроки\7 класс\графический дизайн\иллюстрация\иллюстрация\маврина\0_6de64_5ceea82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6190"/>
            <a:ext cx="372132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27_093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430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Воспитание интереса к родному краю на уроках ИЗО в начальной школе (из опыта работы)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интереса к родному краю на уроках ИЗО в начальной школе.</dc:title>
  <dc:creator>Саша</dc:creator>
  <cp:lastModifiedBy>Саша</cp:lastModifiedBy>
  <cp:revision>20</cp:revision>
  <dcterms:created xsi:type="dcterms:W3CDTF">2020-11-17T14:29:30Z</dcterms:created>
  <dcterms:modified xsi:type="dcterms:W3CDTF">2025-03-11T12:34:40Z</dcterms:modified>
</cp:coreProperties>
</file>