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3" r:id="rId12"/>
    <p:sldId id="278" r:id="rId13"/>
    <p:sldId id="271" r:id="rId14"/>
    <p:sldId id="273" r:id="rId15"/>
    <p:sldId id="268" r:id="rId16"/>
    <p:sldId id="269" r:id="rId17"/>
    <p:sldId id="282" r:id="rId18"/>
    <p:sldId id="270" r:id="rId19"/>
    <p:sldId id="275" r:id="rId20"/>
    <p:sldId id="277" r:id="rId21"/>
    <p:sldId id="280" r:id="rId22"/>
    <p:sldId id="27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241E-2D57-4014-8AF4-6156BB5A7989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EF2C-1B76-4D4B-8CAA-A86B062C4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241E-2D57-4014-8AF4-6156BB5A7989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EF2C-1B76-4D4B-8CAA-A86B062C4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241E-2D57-4014-8AF4-6156BB5A7989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EF2C-1B76-4D4B-8CAA-A86B062C4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241E-2D57-4014-8AF4-6156BB5A7989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EF2C-1B76-4D4B-8CAA-A86B062C4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241E-2D57-4014-8AF4-6156BB5A7989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EF2C-1B76-4D4B-8CAA-A86B062C4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241E-2D57-4014-8AF4-6156BB5A7989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EF2C-1B76-4D4B-8CAA-A86B062C4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241E-2D57-4014-8AF4-6156BB5A7989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EF2C-1B76-4D4B-8CAA-A86B062C4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241E-2D57-4014-8AF4-6156BB5A7989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EF2C-1B76-4D4B-8CAA-A86B062C4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241E-2D57-4014-8AF4-6156BB5A7989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EF2C-1B76-4D4B-8CAA-A86B062C4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241E-2D57-4014-8AF4-6156BB5A7989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EF2C-1B76-4D4B-8CAA-A86B062C4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241E-2D57-4014-8AF4-6156BB5A7989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EF2C-1B76-4D4B-8CAA-A86B062C4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1241E-2D57-4014-8AF4-6156BB5A7989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2EF2C-1B76-4D4B-8CAA-A86B062C4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FF66"/>
                </a:solidFill>
              </a:rPr>
              <a:t>Гравюра на картоне как возможность плодотворной самореализации учащихся в творческой деятельности</a:t>
            </a:r>
            <a:br>
              <a:rPr lang="ru-RU" sz="3200" dirty="0" smtClean="0">
                <a:solidFill>
                  <a:srgbClr val="FFFF66"/>
                </a:solidFill>
              </a:rPr>
            </a:br>
            <a:endParaRPr lang="ru-RU" sz="3200" dirty="0">
              <a:solidFill>
                <a:srgbClr val="FFFF6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4357694"/>
            <a:ext cx="2164119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(</a:t>
            </a:r>
            <a:r>
              <a:rPr lang="ru-RU" sz="2000" dirty="0" smtClean="0"/>
              <a:t>из опыта работы</a:t>
            </a:r>
            <a:r>
              <a:rPr lang="en-US" sz="2000" dirty="0" smtClean="0"/>
              <a:t>)</a:t>
            </a:r>
            <a:endParaRPr lang="ru-RU" sz="2000" dirty="0" smtClean="0"/>
          </a:p>
          <a:p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857760"/>
            <a:ext cx="828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Учитель изобразительного искусства </a:t>
            </a:r>
          </a:p>
          <a:p>
            <a:pPr algn="ctr"/>
            <a:r>
              <a:rPr lang="ru-RU" sz="2800" dirty="0" smtClean="0"/>
              <a:t>МАОУ </a:t>
            </a:r>
            <a:r>
              <a:rPr lang="ru-RU" sz="2800" dirty="0" err="1" smtClean="0"/>
              <a:t>Апрелевской</a:t>
            </a:r>
            <a:r>
              <a:rPr lang="ru-RU" sz="2800" dirty="0" smtClean="0"/>
              <a:t> </a:t>
            </a:r>
            <a:r>
              <a:rPr lang="ru-RU" sz="2800" dirty="0" err="1" smtClean="0"/>
              <a:t>сош</a:t>
            </a:r>
            <a:r>
              <a:rPr lang="ru-RU" sz="2800" dirty="0" smtClean="0"/>
              <a:t> </a:t>
            </a:r>
            <a:r>
              <a:rPr lang="en-US" sz="2800" dirty="0" smtClean="0"/>
              <a:t>N4 </a:t>
            </a:r>
            <a:endParaRPr lang="ru-RU" sz="2800" dirty="0" smtClean="0"/>
          </a:p>
          <a:p>
            <a:pPr algn="ctr"/>
            <a:r>
              <a:rPr lang="ru-RU" sz="2800" dirty="0" err="1" smtClean="0"/>
              <a:t>Аленькова</a:t>
            </a:r>
            <a:r>
              <a:rPr lang="ru-RU" sz="2800" dirty="0" smtClean="0"/>
              <a:t> Александра Анатольевна</a:t>
            </a:r>
            <a:endParaRPr lang="ru-RU" sz="2800" dirty="0"/>
          </a:p>
        </p:txBody>
      </p:sp>
      <p:pic>
        <p:nvPicPr>
          <p:cNvPr id="6" name="Рисунок 5" descr="IMG_20201002_102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1643050"/>
            <a:ext cx="1977160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64294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66"/>
                </a:solidFill>
              </a:rPr>
              <a:t>2. Разбор художественных особенностей  гравюры на картоне и технология её выполнения.</a:t>
            </a:r>
          </a:p>
          <a:p>
            <a:r>
              <a:rPr lang="ru-RU" dirty="0" smtClean="0">
                <a:solidFill>
                  <a:srgbClr val="FFFF66"/>
                </a:solidFill>
              </a:rPr>
              <a:t>   Обращается внимание на то, что с помощью различных материалов с разнообразной поверхностью, можно передать различную фактуру.</a:t>
            </a:r>
          </a:p>
          <a:p>
            <a:r>
              <a:rPr lang="ru-RU" dirty="0" smtClean="0">
                <a:solidFill>
                  <a:srgbClr val="FFFF66"/>
                </a:solidFill>
              </a:rPr>
              <a:t>   Обсуждаем сюжеты, которые можно передать в данной технике и их композицию.</a:t>
            </a:r>
            <a:endParaRPr lang="ru-RU" dirty="0">
              <a:solidFill>
                <a:srgbClr val="FFFF66"/>
              </a:solidFill>
            </a:endParaRPr>
          </a:p>
        </p:txBody>
      </p:sp>
      <p:pic>
        <p:nvPicPr>
          <p:cNvPr id="3" name="Рисунок 2" descr="Y006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285728"/>
            <a:ext cx="221457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грав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500306"/>
            <a:ext cx="2960779" cy="4071942"/>
          </a:xfrm>
          <a:prstGeom prst="rect">
            <a:avLst/>
          </a:prstGeom>
        </p:spPr>
      </p:pic>
      <p:pic>
        <p:nvPicPr>
          <p:cNvPr id="6" name="Рисунок 5" descr="6 а класс гравюра, 20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2714620"/>
            <a:ext cx="3892068" cy="3853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Y006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143380"/>
            <a:ext cx="235745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285728"/>
            <a:ext cx="828680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Как сделать гравюру.</a:t>
            </a:r>
          </a:p>
          <a:p>
            <a:endParaRPr lang="ru-RU" sz="2800" dirty="0" smtClean="0"/>
          </a:p>
          <a:p>
            <a:r>
              <a:rPr lang="ru-RU" dirty="0" smtClean="0"/>
              <a:t>1. На лист картона (размер А5 –половинка листаА4) наклеить вырезанные силуэты предметов из тонкого картона, фактурной бумаги (</a:t>
            </a:r>
            <a:r>
              <a:rPr lang="ru-RU" dirty="0" err="1" smtClean="0"/>
              <a:t>бумаги</a:t>
            </a:r>
            <a:r>
              <a:rPr lang="ru-RU" dirty="0" smtClean="0"/>
              <a:t> с рельефом, тиснёных обоев или даже ткани). </a:t>
            </a:r>
          </a:p>
          <a:p>
            <a:endParaRPr lang="ru-RU" dirty="0" smtClean="0"/>
          </a:p>
          <a:p>
            <a:r>
              <a:rPr lang="ru-RU" dirty="0" smtClean="0"/>
              <a:t>2. После высыхания клея на лист с аппликацией нанести гуашь широкой кисточкой, а затем быстро наложить лист тонкой бумаги и разгладить. Всё, что выступает над поверхностью  основы – отпечатывается. </a:t>
            </a:r>
          </a:p>
          <a:p>
            <a:endParaRPr lang="ru-RU" dirty="0" smtClean="0"/>
          </a:p>
          <a:p>
            <a:r>
              <a:rPr lang="ru-RU" dirty="0" smtClean="0"/>
              <a:t>3. Аккуратно снять лист. Обычно первые отпечатки не очень удачны. Но с этой матрицы ( основы) можно сделать много отпечатков и приноровиться сколько краски накладывать.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31022_1824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2000240"/>
            <a:ext cx="3078589" cy="4483132"/>
          </a:xfrm>
          <a:prstGeom prst="rect">
            <a:avLst/>
          </a:prstGeom>
        </p:spPr>
      </p:pic>
      <p:pic>
        <p:nvPicPr>
          <p:cNvPr id="3" name="Рисунок 2" descr="IMG_20231022_182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3714752"/>
            <a:ext cx="3462660" cy="27655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214290"/>
            <a:ext cx="5143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66"/>
                </a:solidFill>
              </a:rPr>
              <a:t>Сначала делаем «доску» или матрицу. </a:t>
            </a:r>
          </a:p>
          <a:p>
            <a:r>
              <a:rPr lang="ru-RU" sz="2800" dirty="0" smtClean="0">
                <a:solidFill>
                  <a:srgbClr val="FFFF66"/>
                </a:solidFill>
              </a:rPr>
              <a:t>А затем печатаем.</a:t>
            </a:r>
            <a:endParaRPr lang="ru-RU" sz="2800" dirty="0">
              <a:solidFill>
                <a:srgbClr val="FFFF66"/>
              </a:solidFill>
            </a:endParaRPr>
          </a:p>
        </p:txBody>
      </p:sp>
      <p:pic>
        <p:nvPicPr>
          <p:cNvPr id="5" name="Рисунок 4" descr="IMG_20231012_1235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000240"/>
            <a:ext cx="1763412" cy="2357454"/>
          </a:xfrm>
          <a:prstGeom prst="rect">
            <a:avLst/>
          </a:prstGeom>
        </p:spPr>
      </p:pic>
      <p:pic>
        <p:nvPicPr>
          <p:cNvPr id="6" name="Рисунок 5" descr="IMG_20231022_1820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285728"/>
            <a:ext cx="2741007" cy="3180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01002_1031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357166"/>
            <a:ext cx="4542107" cy="6072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01002_102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7053" y="0"/>
            <a:ext cx="512989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01002_1029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285728"/>
            <a:ext cx="4809290" cy="6429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1670" y="214290"/>
            <a:ext cx="50652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66"/>
                </a:solidFill>
              </a:rPr>
              <a:t>Галерея детских работ</a:t>
            </a:r>
            <a:endParaRPr lang="ru-RU" sz="4000" dirty="0">
              <a:solidFill>
                <a:srgbClr val="FFFF66"/>
              </a:solidFill>
            </a:endParaRPr>
          </a:p>
        </p:txBody>
      </p:sp>
      <p:pic>
        <p:nvPicPr>
          <p:cNvPr id="5" name="Рисунок 4" descr="IMG_20231012_1235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357298"/>
            <a:ext cx="3847429" cy="5143512"/>
          </a:xfrm>
          <a:prstGeom prst="rect">
            <a:avLst/>
          </a:prstGeom>
        </p:spPr>
      </p:pic>
      <p:pic>
        <p:nvPicPr>
          <p:cNvPr id="6" name="Рисунок 5" descr="IMG_20231012_1235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428736"/>
            <a:ext cx="3707954" cy="4957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3" y="857232"/>
            <a:ext cx="80010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/>
              <a:t>Естественно, обсуждается вопрос композиции – как лучше расположить лист и объекты на нем. Что выше, что ниже и почему,  какой предмет станет загораживать, а какие спрячутся. Все это неотъемлемая часть процесса работы над гравюрой.</a:t>
            </a:r>
            <a:endParaRPr lang="ru-RU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6, 6 класс, гравюра нв картоне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785794"/>
            <a:ext cx="3378708" cy="5015484"/>
          </a:xfrm>
          <a:prstGeom prst="rect">
            <a:avLst/>
          </a:prstGeom>
        </p:spPr>
      </p:pic>
      <p:pic>
        <p:nvPicPr>
          <p:cNvPr id="3" name="Рисунок 2" descr="Труцков Дима 6а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785794"/>
            <a:ext cx="4163477" cy="50006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0100" y="6143644"/>
            <a:ext cx="1559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Труцков Дима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авюра на картоне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894456"/>
            <a:ext cx="3508438" cy="5336590"/>
          </a:xfrm>
          <a:prstGeom prst="rect">
            <a:avLst/>
          </a:prstGeom>
        </p:spPr>
      </p:pic>
      <p:pic>
        <p:nvPicPr>
          <p:cNvPr id="4" name="Рисунок 3" descr="IMG_12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928670"/>
            <a:ext cx="4018352" cy="5357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00042"/>
            <a:ext cx="85725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66"/>
                </a:solidFill>
              </a:rPr>
              <a:t>В  </a:t>
            </a:r>
            <a:r>
              <a:rPr lang="ru-RU" sz="3200" dirty="0">
                <a:solidFill>
                  <a:srgbClr val="FFFF66"/>
                </a:solidFill>
              </a:rPr>
              <a:t>чем цель </a:t>
            </a:r>
            <a:r>
              <a:rPr lang="ru-RU" sz="3200" dirty="0" smtClean="0">
                <a:solidFill>
                  <a:srgbClr val="FFFF66"/>
                </a:solidFill>
              </a:rPr>
              <a:t>школьного   </a:t>
            </a:r>
            <a:r>
              <a:rPr lang="ru-RU" sz="3200" dirty="0">
                <a:solidFill>
                  <a:srgbClr val="FFFF66"/>
                </a:solidFill>
              </a:rPr>
              <a:t>образования</a:t>
            </a:r>
            <a:r>
              <a:rPr lang="ru-RU" sz="3200" dirty="0" smtClean="0">
                <a:solidFill>
                  <a:srgbClr val="FFFF66"/>
                </a:solidFill>
              </a:rPr>
              <a:t>?</a:t>
            </a:r>
          </a:p>
          <a:p>
            <a:pPr algn="ctr"/>
            <a:r>
              <a:rPr lang="ru-RU" sz="3200" dirty="0" smtClean="0"/>
              <a:t>Думаю,  для любого человека, даже не знакомого с </a:t>
            </a:r>
            <a:r>
              <a:rPr lang="ru-RU" sz="3200" i="1" dirty="0" err="1" smtClean="0"/>
              <a:t>фгос</a:t>
            </a:r>
            <a:r>
              <a:rPr lang="ru-RU" sz="3200" i="1" dirty="0" smtClean="0"/>
              <a:t>, компетенциями, технологиями, </a:t>
            </a:r>
            <a:r>
              <a:rPr lang="ru-RU" sz="3200" i="1" dirty="0" err="1" smtClean="0"/>
              <a:t>ууд</a:t>
            </a:r>
            <a:r>
              <a:rPr lang="ru-RU" sz="3200" i="1" dirty="0" smtClean="0"/>
              <a:t> </a:t>
            </a:r>
            <a:r>
              <a:rPr lang="ru-RU" sz="3200" dirty="0" smtClean="0"/>
              <a:t>и прочими странными словами, ясно, что </a:t>
            </a:r>
          </a:p>
          <a:p>
            <a:pPr algn="ctr"/>
            <a:r>
              <a:rPr lang="ru-RU" sz="3200" dirty="0" smtClean="0"/>
              <a:t>это</a:t>
            </a:r>
          </a:p>
          <a:p>
            <a:pPr algn="ctr"/>
            <a:r>
              <a:rPr lang="ru-RU" sz="3200" dirty="0" smtClean="0">
                <a:solidFill>
                  <a:srgbClr val="FFFF66"/>
                </a:solidFill>
              </a:rPr>
              <a:t>воспитание</a:t>
            </a:r>
            <a:r>
              <a:rPr lang="ru-RU" sz="3200" dirty="0" smtClean="0"/>
              <a:t>  </a:t>
            </a:r>
            <a:r>
              <a:rPr lang="ru-RU" sz="3200" dirty="0"/>
              <a:t>человека   </a:t>
            </a:r>
            <a:r>
              <a:rPr lang="ru-RU" sz="3200" dirty="0" smtClean="0"/>
              <a:t>мыслящего</a:t>
            </a:r>
            <a:r>
              <a:rPr lang="ru-RU" sz="3200" dirty="0"/>
              <a:t>,   эстетически   и   нравственно   развитого,   способного    самостоятельно  добывать   знания   и    иметь   интерес    к   этому   виду    </a:t>
            </a:r>
            <a:r>
              <a:rPr lang="ru-RU" sz="3200" dirty="0" smtClean="0"/>
              <a:t>деятельности</a:t>
            </a:r>
            <a:endParaRPr lang="ru-RU" sz="3200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31022_182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71"/>
            <a:ext cx="9144000" cy="6839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31022_1821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214289"/>
            <a:ext cx="5432080" cy="6576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01002_102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428604"/>
            <a:ext cx="4493772" cy="60075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7" y="714356"/>
            <a:ext cx="37862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Удивление, радость, интерес на лицах детей – залог того, что они с удовольствием придут к вам получать новые знания, изучать, думать, творить, расти и развиваться.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28604"/>
            <a:ext cx="807249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FF66"/>
                </a:solidFill>
              </a:rPr>
              <a:t>Весь вопрос в достижении этой цели. </a:t>
            </a:r>
          </a:p>
          <a:p>
            <a:pPr algn="ctr"/>
            <a:endParaRPr lang="ru-RU" sz="3600" dirty="0" smtClean="0">
              <a:solidFill>
                <a:srgbClr val="FFFF66"/>
              </a:solidFill>
            </a:endParaRPr>
          </a:p>
          <a:p>
            <a:pPr algn="ctr"/>
            <a:r>
              <a:rPr lang="ru-RU" sz="3600" dirty="0"/>
              <a:t>Н</a:t>
            </a:r>
            <a:r>
              <a:rPr lang="ru-RU" sz="3600" dirty="0" smtClean="0"/>
              <a:t>икакие </a:t>
            </a:r>
            <a:r>
              <a:rPr lang="ru-RU" sz="3600" i="1" dirty="0" smtClean="0"/>
              <a:t>технологии</a:t>
            </a:r>
            <a:r>
              <a:rPr lang="ru-RU" sz="3600" dirty="0" smtClean="0"/>
              <a:t>,  </a:t>
            </a:r>
            <a:r>
              <a:rPr lang="ru-RU" sz="3600" i="1" dirty="0" smtClean="0"/>
              <a:t>компетенции и </a:t>
            </a:r>
            <a:r>
              <a:rPr lang="ru-RU" sz="3600" dirty="0" smtClean="0"/>
              <a:t>другие новомодные термины в канцелярском стиле современной педагогической науки не помогут  и не объяснят, как этого добиться, если не проявлять</a:t>
            </a:r>
          </a:p>
          <a:p>
            <a:pPr algn="ctr"/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FFFF66"/>
                </a:solidFill>
              </a:rPr>
              <a:t>живой интерес к своей специальности</a:t>
            </a:r>
            <a:endParaRPr lang="ru-RU" sz="3600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42852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66"/>
                </a:solidFill>
              </a:rPr>
              <a:t>Что я делаю для достижения  этой главной цели?</a:t>
            </a:r>
          </a:p>
          <a:p>
            <a:r>
              <a:rPr lang="ru-RU" dirty="0" smtClean="0"/>
              <a:t> Определяюсь с задачами. Они, кстати, прекрасно были прописаны в конструкторе 2022 года.</a:t>
            </a: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57158" y="1142984"/>
            <a:ext cx="857256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	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Задачами  модуля «Живопись, графика, скульптура» являются: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	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освоение художественной культуры как формы выражения в пространственных формах духовных ценностей, формирование представлений о месте и значении художественной деятельности в жизни общества;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	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формирование у обучающихся представлений об отечественной и мировой художественной культуре во всём многообразии её видов;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	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формирование у обучающихся навыков эстетического видения и преобразования мира;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	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приобретение опыта создания творческой работы посредством различных художественных материалов в разных видах визуально-пространственных искусств: изобразительных (живопись, графика, скульптура), декоративно-прикладных, в архитектуре и дизайне, опыта художественного творчества в компьютерной графике и анимации, фотографии, работы в синтетических искусствах (театре и кино) (вариативно);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	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формирование пространственного мышления и аналитических визуальных способностей;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	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овладение представлениями о средствах выразительности изобразительного искусства как способах воплощения в видимых пространственных формах переживаний, чувств и мировоззренческих позиций человека;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	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развитие наблюдательности, ассоциативного мышления и творческого воображения;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	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воспитание уважения и любви к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цивилизационному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наследию России через освоение отечественной художественной культуры;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	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развитие потребности в общении с произведениями изобразительного искусства, формирование активного отношения к традициям художественной культуры как смысловой, эстетической и личностно значимой ценности.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00042"/>
            <a:ext cx="842968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Далее идет разработка плана для решения этих задач (вспоминаем начальную школу и решение задачек по вопросам) – для этого в помощь </a:t>
            </a:r>
            <a:r>
              <a:rPr lang="ru-RU" dirty="0"/>
              <a:t> </a:t>
            </a:r>
            <a:r>
              <a:rPr lang="ru-RU" dirty="0" smtClean="0"/>
              <a:t>«СОДЕРЖАНИЕ </a:t>
            </a:r>
            <a:r>
              <a:rPr lang="ru-RU" dirty="0"/>
              <a:t>МОДУЛЯ «ЖИВОПИСЬ, ГРАФИКА, СКУЛЬПТУРА</a:t>
            </a:r>
            <a:r>
              <a:rPr lang="ru-RU" dirty="0" smtClean="0"/>
              <a:t>» из того же, между прочим, конструктора:</a:t>
            </a:r>
          </a:p>
          <a:p>
            <a:endParaRPr lang="ru-RU" dirty="0" smtClean="0"/>
          </a:p>
          <a:p>
            <a:r>
              <a:rPr lang="ru-RU" dirty="0" smtClean="0"/>
              <a:t>Основные </a:t>
            </a:r>
            <a:r>
              <a:rPr lang="ru-RU" dirty="0"/>
              <a:t>виды живописи, графики и скульптуры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Язык </a:t>
            </a:r>
            <a:r>
              <a:rPr lang="ru-RU" dirty="0"/>
              <a:t>изобразительного искусства и его выразительные средства 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Живописные</a:t>
            </a:r>
            <a:r>
              <a:rPr lang="ru-RU" dirty="0"/>
              <a:t>, графические и скульптурные художественные материалы, их особые </a:t>
            </a:r>
            <a:r>
              <a:rPr lang="ru-RU" dirty="0" smtClean="0"/>
              <a:t>свойства. </a:t>
            </a:r>
          </a:p>
          <a:p>
            <a:r>
              <a:rPr lang="ru-RU" dirty="0" smtClean="0"/>
              <a:t>Навыки </a:t>
            </a:r>
            <a:r>
              <a:rPr lang="ru-RU" dirty="0"/>
              <a:t>размещения рисунка в листе, выбор формата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Ритм </a:t>
            </a:r>
            <a:r>
              <a:rPr lang="ru-RU" dirty="0"/>
              <a:t>и ритмическая организация плоскости листа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 algn="ctr"/>
            <a:r>
              <a:rPr lang="ru-RU" sz="2400" dirty="0">
                <a:solidFill>
                  <a:srgbClr val="FFFF66"/>
                </a:solidFill>
              </a:rPr>
              <a:t> </a:t>
            </a:r>
            <a:r>
              <a:rPr lang="ru-RU" sz="2400" dirty="0" smtClean="0">
                <a:solidFill>
                  <a:srgbClr val="FFFF66"/>
                </a:solidFill>
              </a:rPr>
              <a:t>И в плане   -   «Линия </a:t>
            </a:r>
            <a:r>
              <a:rPr lang="ru-RU" sz="2400" dirty="0">
                <a:solidFill>
                  <a:srgbClr val="FFFF66"/>
                </a:solidFill>
              </a:rPr>
              <a:t>и её выразительные возможности. </a:t>
            </a:r>
            <a:endParaRPr lang="ru-RU" sz="2400" b="1" i="1" dirty="0">
              <a:solidFill>
                <a:srgbClr val="FFFF66"/>
              </a:solidFill>
            </a:endParaRPr>
          </a:p>
          <a:p>
            <a:pPr algn="ctr"/>
            <a:r>
              <a:rPr lang="ru-RU" sz="2400" dirty="0">
                <a:solidFill>
                  <a:srgbClr val="FFFF66"/>
                </a:solidFill>
              </a:rPr>
              <a:t>Ритм </a:t>
            </a:r>
            <a:r>
              <a:rPr lang="ru-RU" sz="2400" dirty="0" smtClean="0">
                <a:solidFill>
                  <a:srgbClr val="FFFF66"/>
                </a:solidFill>
              </a:rPr>
              <a:t>линий», а так же «Пятно </a:t>
            </a:r>
            <a:r>
              <a:rPr lang="ru-RU" sz="2400" dirty="0">
                <a:solidFill>
                  <a:srgbClr val="FFFF66"/>
                </a:solidFill>
              </a:rPr>
              <a:t>как средство выражения. Ритм </a:t>
            </a:r>
            <a:r>
              <a:rPr lang="ru-RU" sz="2400" dirty="0" smtClean="0">
                <a:solidFill>
                  <a:srgbClr val="FFFF66"/>
                </a:solidFill>
              </a:rPr>
              <a:t>пятен».</a:t>
            </a:r>
          </a:p>
          <a:p>
            <a:pPr algn="ctr"/>
            <a:r>
              <a:rPr lang="ru-RU" sz="2400" dirty="0" smtClean="0">
                <a:solidFill>
                  <a:srgbClr val="FFFF66"/>
                </a:solidFill>
              </a:rPr>
              <a:t>Ну, почему это часто воспринимается, как простой карандаш (фломастер) или кисть и черная акварель? </a:t>
            </a:r>
          </a:p>
          <a:p>
            <a:pPr algn="ctr"/>
            <a:endParaRPr lang="ru-RU" b="1" i="1" dirty="0">
              <a:solidFill>
                <a:srgbClr val="FFFF66"/>
              </a:solidFill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35824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FF66"/>
                </a:solidFill>
              </a:rPr>
              <a:t>А почему бы не выполнить такую работу, как гравюра на картоне? </a:t>
            </a:r>
          </a:p>
          <a:p>
            <a:pPr algn="ctr"/>
            <a:endParaRPr lang="ru-RU" sz="2800" b="1" i="1" dirty="0">
              <a:solidFill>
                <a:srgbClr val="FFFF66"/>
              </a:solidFill>
            </a:endParaRPr>
          </a:p>
          <a:p>
            <a:pPr algn="ctr"/>
            <a:r>
              <a:rPr lang="ru-RU" sz="2800" dirty="0" smtClean="0">
                <a:solidFill>
                  <a:srgbClr val="FFFF66"/>
                </a:solidFill>
              </a:rPr>
              <a:t>Это и </a:t>
            </a:r>
            <a:r>
              <a:rPr lang="ru-RU" sz="2800" b="1" i="1" dirty="0" smtClean="0">
                <a:solidFill>
                  <a:srgbClr val="FFFF66"/>
                </a:solidFill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освоение художественной культуры как формы выражения»,</a:t>
            </a:r>
            <a:r>
              <a:rPr lang="ru-RU" sz="2800" b="1" i="1" dirty="0" smtClean="0">
                <a:solidFill>
                  <a:srgbClr val="FFFF66"/>
                </a:solidFill>
              </a:rPr>
              <a:t> </a:t>
            </a:r>
          </a:p>
          <a:p>
            <a:pPr algn="ctr"/>
            <a:r>
              <a:rPr lang="ru-RU" sz="2800" b="1" i="1" dirty="0" smtClean="0">
                <a:solidFill>
                  <a:srgbClr val="FFFF66"/>
                </a:solidFill>
              </a:rPr>
              <a:t>и 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приобретение опыта создания творческой работы посредством различных художественных материалов в разных видах визуально-пространственных искусств», </a:t>
            </a:r>
          </a:p>
          <a:p>
            <a:pPr algn="ctr"/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«овладение представлениями о средствах выразительности изобразительного искусства»,  </a:t>
            </a:r>
          </a:p>
          <a:p>
            <a:pPr algn="ctr"/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«развитие наблюдательности, ассоциативного мышления и творческого воображения».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142984"/>
            <a:ext cx="850112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FF66"/>
                </a:solidFill>
                <a:latin typeface="Calibri" pitchFamily="34" charset="0"/>
                <a:cs typeface="Times New Roman" pitchFamily="18" charset="0"/>
              </a:rPr>
              <a:t>Но самое главное, эта работа получается у всех!!! </a:t>
            </a:r>
          </a:p>
          <a:p>
            <a:pPr algn="ctr"/>
            <a:r>
              <a:rPr lang="ru-RU" sz="3200" dirty="0" smtClean="0">
                <a:solidFill>
                  <a:srgbClr val="FFFF66"/>
                </a:solidFill>
                <a:latin typeface="Calibri" pitchFamily="34" charset="0"/>
                <a:cs typeface="Times New Roman" pitchFamily="18" charset="0"/>
              </a:rPr>
              <a:t>А это важно! Конечный результат должен показать ребенку, что он МОЖЕТ ВЫПОЛНИТЬ РАБОТУ,  в  конце концов, может творчески трансформировать сюжет предложенный учителем.</a:t>
            </a:r>
            <a:endParaRPr lang="ru-RU" sz="3200" b="1" i="1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На гравюру выделяем, обычно два урока. На первом знакомство с видом графики и работа над доской. На втором – доделка и печать.</a:t>
            </a:r>
            <a:br>
              <a:rPr lang="ru-RU" sz="2800" dirty="0" smtClean="0"/>
            </a:br>
            <a:r>
              <a:rPr lang="ru-RU" sz="2800" dirty="0" smtClean="0"/>
              <a:t>Знакомство начинаем со знакомства с графикой и тиражной графикой в частности.</a:t>
            </a:r>
            <a:endParaRPr lang="ru-RU" sz="2800" dirty="0"/>
          </a:p>
        </p:txBody>
      </p:sp>
      <p:pic>
        <p:nvPicPr>
          <p:cNvPr id="4" name="Рисунок 5" descr="l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500306"/>
            <a:ext cx="5035296" cy="414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66"/>
                </a:solidFill>
              </a:rPr>
              <a:t>1.Сравниваем разные способы гравировки и их художественные особенности – какая гравюра выглядит более подробно, детально, какая более обобщённо.</a:t>
            </a:r>
            <a:endParaRPr lang="ru-RU" dirty="0">
              <a:solidFill>
                <a:srgbClr val="FFFF66"/>
              </a:solidFill>
            </a:endParaRPr>
          </a:p>
        </p:txBody>
      </p:sp>
      <p:pic>
        <p:nvPicPr>
          <p:cNvPr id="3" name="Рисунок 4" descr="452278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3003567" cy="328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4572008"/>
            <a:ext cx="3071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Офорт .</a:t>
            </a:r>
          </a:p>
          <a:p>
            <a:r>
              <a:rPr lang="ru-RU" dirty="0" smtClean="0"/>
              <a:t>Влад. Александрович Фаворский. </a:t>
            </a:r>
            <a:r>
              <a:rPr lang="ru-RU" b="1" dirty="0" smtClean="0"/>
              <a:t>Иллюстрации.</a:t>
            </a:r>
            <a:endParaRPr lang="ru-RU" dirty="0"/>
          </a:p>
        </p:txBody>
      </p:sp>
      <p:pic>
        <p:nvPicPr>
          <p:cNvPr id="5" name="Рисунок 3" descr="Shillingovskiy-Gravury-02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142984"/>
            <a:ext cx="2635243" cy="319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715140" y="4429132"/>
            <a:ext cx="1573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Ксиллография</a:t>
            </a:r>
            <a:endParaRPr lang="ru-RU" dirty="0"/>
          </a:p>
        </p:txBody>
      </p:sp>
      <p:pic>
        <p:nvPicPr>
          <p:cNvPr id="7" name="Рисунок 2" descr="20130530_GTG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2428868"/>
            <a:ext cx="3177805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071934" y="1571612"/>
            <a:ext cx="1350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Литография</a:t>
            </a:r>
          </a:p>
          <a:p>
            <a:r>
              <a:rPr lang="ru-RU" dirty="0" smtClean="0"/>
              <a:t>И.Шишкин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564</Words>
  <Application>Microsoft Office PowerPoint</Application>
  <PresentationFormat>Экран (4:3)</PresentationFormat>
  <Paragraphs>64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Гравюра на картоне как возможность плодотворной самореализации учащихся в творческой деятельности </vt:lpstr>
      <vt:lpstr>Слайд 2</vt:lpstr>
      <vt:lpstr>Слайд 3</vt:lpstr>
      <vt:lpstr>Слайд 4</vt:lpstr>
      <vt:lpstr>Слайд 5</vt:lpstr>
      <vt:lpstr>Слайд 6</vt:lpstr>
      <vt:lpstr>Слайд 7</vt:lpstr>
      <vt:lpstr>На гравюру выделяем, обычно два урока. На первом знакомство с видом графики и работа над доской. На втором – доделка и печать. Знакомство начинаем со знакомства с графикой и тиражной графикой в частности.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Гравюра на картоне как возможность плодотворной самореализации учащихся в творческой деятельности</dc:title>
  <dc:creator>Саша</dc:creator>
  <cp:lastModifiedBy>Саша</cp:lastModifiedBy>
  <cp:revision>27</cp:revision>
  <dcterms:created xsi:type="dcterms:W3CDTF">2023-10-22T12:44:35Z</dcterms:created>
  <dcterms:modified xsi:type="dcterms:W3CDTF">2025-03-11T12:47:39Z</dcterms:modified>
</cp:coreProperties>
</file>