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4" r:id="rId7"/>
    <p:sldId id="266" r:id="rId8"/>
    <p:sldId id="265" r:id="rId9"/>
    <p:sldId id="286" r:id="rId10"/>
    <p:sldId id="268" r:id="rId11"/>
    <p:sldId id="293" r:id="rId12"/>
    <p:sldId id="294" r:id="rId13"/>
    <p:sldId id="296" r:id="rId14"/>
    <p:sldId id="263" r:id="rId15"/>
    <p:sldId id="260" r:id="rId16"/>
    <p:sldId id="271" r:id="rId17"/>
    <p:sldId id="267" r:id="rId18"/>
    <p:sldId id="270" r:id="rId19"/>
    <p:sldId id="274" r:id="rId20"/>
    <p:sldId id="272" r:id="rId21"/>
    <p:sldId id="284" r:id="rId22"/>
    <p:sldId id="273" r:id="rId23"/>
    <p:sldId id="276" r:id="rId24"/>
    <p:sldId id="277" r:id="rId25"/>
    <p:sldId id="282" r:id="rId26"/>
    <p:sldId id="285" r:id="rId27"/>
    <p:sldId id="292"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80161A7-F371-429E-9993-5F81AED65637}" type="datetimeFigureOut">
              <a:rPr lang="ru-RU" smtClean="0"/>
              <a:pPr/>
              <a:t>11.03.2025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9B1AF0-212E-4A9F-9673-0272D0C2481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0161A7-F371-429E-9993-5F81AED65637}" type="datetimeFigureOut">
              <a:rPr lang="ru-RU" smtClean="0"/>
              <a:pPr/>
              <a:t>11.03.2025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9B1AF0-212E-4A9F-9673-0272D0C2481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0161A7-F371-429E-9993-5F81AED65637}" type="datetimeFigureOut">
              <a:rPr lang="ru-RU" smtClean="0"/>
              <a:pPr/>
              <a:t>11.03.2025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9B1AF0-212E-4A9F-9673-0272D0C2481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0161A7-F371-429E-9993-5F81AED65637}" type="datetimeFigureOut">
              <a:rPr lang="ru-RU" smtClean="0"/>
              <a:pPr/>
              <a:t>11.03.2025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9B1AF0-212E-4A9F-9673-0272D0C2481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80161A7-F371-429E-9993-5F81AED65637}" type="datetimeFigureOut">
              <a:rPr lang="ru-RU" smtClean="0"/>
              <a:pPr/>
              <a:t>11.03.2025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9B1AF0-212E-4A9F-9673-0272D0C2481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80161A7-F371-429E-9993-5F81AED65637}" type="datetimeFigureOut">
              <a:rPr lang="ru-RU" smtClean="0"/>
              <a:pPr/>
              <a:t>11.03.2025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9B1AF0-212E-4A9F-9673-0272D0C2481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80161A7-F371-429E-9993-5F81AED65637}" type="datetimeFigureOut">
              <a:rPr lang="ru-RU" smtClean="0"/>
              <a:pPr/>
              <a:t>11.03.2025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89B1AF0-212E-4A9F-9673-0272D0C2481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80161A7-F371-429E-9993-5F81AED65637}" type="datetimeFigureOut">
              <a:rPr lang="ru-RU" smtClean="0"/>
              <a:pPr/>
              <a:t>11.03.2025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89B1AF0-212E-4A9F-9673-0272D0C2481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80161A7-F371-429E-9993-5F81AED65637}" type="datetimeFigureOut">
              <a:rPr lang="ru-RU" smtClean="0"/>
              <a:pPr/>
              <a:t>11.03.2025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89B1AF0-212E-4A9F-9673-0272D0C2481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80161A7-F371-429E-9993-5F81AED65637}" type="datetimeFigureOut">
              <a:rPr lang="ru-RU" smtClean="0"/>
              <a:pPr/>
              <a:t>11.03.2025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9B1AF0-212E-4A9F-9673-0272D0C2481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80161A7-F371-429E-9993-5F81AED65637}" type="datetimeFigureOut">
              <a:rPr lang="ru-RU" smtClean="0"/>
              <a:pPr/>
              <a:t>11.03.2025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9B1AF0-212E-4A9F-9673-0272D0C2481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161A7-F371-429E-9993-5F81AED65637}" type="datetimeFigureOut">
              <a:rPr lang="ru-RU" smtClean="0"/>
              <a:pPr/>
              <a:t>11.03.2025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B1AF0-212E-4A9F-9673-0272D0C2481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285860"/>
            <a:ext cx="7772400" cy="1470025"/>
          </a:xfrm>
        </p:spPr>
        <p:txBody>
          <a:bodyPr>
            <a:normAutofit fontScale="90000"/>
          </a:bodyPr>
          <a:lstStyle/>
          <a:p>
            <a:r>
              <a:rPr lang="ru-RU" dirty="0" smtClean="0"/>
              <a:t>Принципы и приемы, используемые на уроках изо. </a:t>
            </a:r>
            <a:br>
              <a:rPr lang="ru-RU" dirty="0" smtClean="0"/>
            </a:br>
            <a:r>
              <a:rPr lang="ru-RU" sz="2700" dirty="0" smtClean="0"/>
              <a:t>(Из опыта работы учителя </a:t>
            </a:r>
            <a:r>
              <a:rPr lang="ru-RU" sz="2700" dirty="0" err="1" smtClean="0"/>
              <a:t>Апрелевской</a:t>
            </a:r>
            <a:r>
              <a:rPr lang="ru-RU" sz="2700" dirty="0" smtClean="0"/>
              <a:t> школы №4 </a:t>
            </a:r>
            <a:r>
              <a:rPr lang="ru-RU" sz="2700" dirty="0" err="1" smtClean="0"/>
              <a:t>Аленьковой</a:t>
            </a:r>
            <a:r>
              <a:rPr lang="ru-RU" sz="2700" dirty="0" smtClean="0"/>
              <a:t> Александры Анатольевны ) </a:t>
            </a:r>
            <a:endParaRPr lang="ru-RU" sz="2700" dirty="0"/>
          </a:p>
        </p:txBody>
      </p:sp>
      <p:sp>
        <p:nvSpPr>
          <p:cNvPr id="3" name="Подзаголовок 2"/>
          <p:cNvSpPr>
            <a:spLocks noGrp="1"/>
          </p:cNvSpPr>
          <p:nvPr>
            <p:ph type="subTitle" idx="1"/>
          </p:nvPr>
        </p:nvSpPr>
        <p:spPr>
          <a:xfrm>
            <a:off x="1357290" y="3857628"/>
            <a:ext cx="6400800" cy="1752600"/>
          </a:xfrm>
        </p:spPr>
        <p:txBody>
          <a:bodyPr/>
          <a:lstStyle/>
          <a:p>
            <a:r>
              <a:rPr lang="ru-RU" dirty="0" smtClean="0"/>
              <a:t>Инновационная деятельность учителя – ресурс развития профессионализма.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20201127_091408.jpg"/>
          <p:cNvPicPr>
            <a:picLocks noChangeAspect="1"/>
          </p:cNvPicPr>
          <p:nvPr/>
        </p:nvPicPr>
        <p:blipFill>
          <a:blip r:embed="rId2" cstate="print"/>
          <a:stretch>
            <a:fillRect/>
          </a:stretch>
        </p:blipFill>
        <p:spPr>
          <a:xfrm>
            <a:off x="2857488" y="2357430"/>
            <a:ext cx="3314624" cy="42602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Рисунок 2" descr="IMG_20201127_091715.jpg"/>
          <p:cNvPicPr>
            <a:picLocks noChangeAspect="1"/>
          </p:cNvPicPr>
          <p:nvPr/>
        </p:nvPicPr>
        <p:blipFill>
          <a:blip r:embed="rId3" cstate="print"/>
          <a:stretch>
            <a:fillRect/>
          </a:stretch>
        </p:blipFill>
        <p:spPr>
          <a:xfrm>
            <a:off x="214283" y="285728"/>
            <a:ext cx="2357454" cy="3151609"/>
          </a:xfrm>
          <a:prstGeom prst="rect">
            <a:avLst/>
          </a:prstGeom>
        </p:spPr>
      </p:pic>
      <p:pic>
        <p:nvPicPr>
          <p:cNvPr id="4" name="Рисунок 3" descr="IMG_20201127_092046.jpg"/>
          <p:cNvPicPr>
            <a:picLocks noChangeAspect="1"/>
          </p:cNvPicPr>
          <p:nvPr/>
        </p:nvPicPr>
        <p:blipFill>
          <a:blip r:embed="rId4" cstate="print"/>
          <a:stretch>
            <a:fillRect/>
          </a:stretch>
        </p:blipFill>
        <p:spPr>
          <a:xfrm>
            <a:off x="6429388" y="214290"/>
            <a:ext cx="2468871" cy="3288626"/>
          </a:xfrm>
          <a:prstGeom prst="rect">
            <a:avLst/>
          </a:prstGeom>
        </p:spPr>
      </p:pic>
      <p:pic>
        <p:nvPicPr>
          <p:cNvPr id="5" name="Рисунок 4" descr="IMG_20201127_091742.jpg"/>
          <p:cNvPicPr>
            <a:picLocks noChangeAspect="1"/>
          </p:cNvPicPr>
          <p:nvPr/>
        </p:nvPicPr>
        <p:blipFill>
          <a:blip r:embed="rId5" cstate="print"/>
          <a:stretch>
            <a:fillRect/>
          </a:stretch>
        </p:blipFill>
        <p:spPr>
          <a:xfrm>
            <a:off x="285720" y="3786190"/>
            <a:ext cx="2128565" cy="28155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descr="IMG_20201127_091820.jpg"/>
          <p:cNvPicPr>
            <a:picLocks noChangeAspect="1"/>
          </p:cNvPicPr>
          <p:nvPr/>
        </p:nvPicPr>
        <p:blipFill>
          <a:blip r:embed="rId6" cstate="print"/>
          <a:stretch>
            <a:fillRect/>
          </a:stretch>
        </p:blipFill>
        <p:spPr>
          <a:xfrm>
            <a:off x="6643702" y="3714752"/>
            <a:ext cx="2214546" cy="29605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2714612" y="357166"/>
            <a:ext cx="3571900" cy="1323439"/>
          </a:xfrm>
          <a:prstGeom prst="rect">
            <a:avLst/>
          </a:prstGeom>
          <a:noFill/>
        </p:spPr>
        <p:txBody>
          <a:bodyPr wrap="square" rtlCol="0">
            <a:spAutoFit/>
          </a:bodyPr>
          <a:lstStyle/>
          <a:p>
            <a:pPr algn="ctr"/>
            <a:r>
              <a:rPr lang="ru-RU" sz="2000" dirty="0"/>
              <a:t>1</a:t>
            </a:r>
            <a:r>
              <a:rPr lang="ru-RU" sz="2000" dirty="0" smtClean="0"/>
              <a:t> класс. «Красивые цветы в букете».</a:t>
            </a:r>
          </a:p>
          <a:p>
            <a:pPr algn="ctr"/>
            <a:r>
              <a:rPr lang="ru-RU" sz="2000" dirty="0" smtClean="0"/>
              <a:t>Подарок мамам. Открытка к дню матери.</a:t>
            </a:r>
            <a:endParaRPr lang="ru-R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1569660"/>
          </a:xfrm>
          <a:prstGeom prst="rect">
            <a:avLst/>
          </a:prstGeom>
          <a:noFill/>
        </p:spPr>
        <p:txBody>
          <a:bodyPr wrap="square" rtlCol="0">
            <a:spAutoFit/>
          </a:bodyPr>
          <a:lstStyle/>
          <a:p>
            <a:pPr algn="just"/>
            <a:r>
              <a:rPr lang="ru-RU" sz="2400" dirty="0" smtClean="0"/>
              <a:t>Для ребят постарше важно, чтоб рисунок мог украсить дом, поэтому его надо сделать законченным. Этому способствует рамочка. На одной из секции нашего </a:t>
            </a:r>
            <a:r>
              <a:rPr lang="ru-RU" sz="2400" dirty="0" err="1" smtClean="0"/>
              <a:t>методобъединения</a:t>
            </a:r>
            <a:r>
              <a:rPr lang="ru-RU" sz="2400" dirty="0" smtClean="0"/>
              <a:t> я увидела работы в рамках. Подхватила эту идею.</a:t>
            </a:r>
            <a:endParaRPr lang="ru-RU" sz="2400" dirty="0"/>
          </a:p>
        </p:txBody>
      </p:sp>
      <p:pic>
        <p:nvPicPr>
          <p:cNvPr id="3" name="Рисунок 2" descr="4а январь-февраль 2020.jpg"/>
          <p:cNvPicPr>
            <a:picLocks noChangeAspect="1"/>
          </p:cNvPicPr>
          <p:nvPr/>
        </p:nvPicPr>
        <p:blipFill>
          <a:blip r:embed="rId2" cstate="print"/>
          <a:stretch>
            <a:fillRect/>
          </a:stretch>
        </p:blipFill>
        <p:spPr>
          <a:xfrm>
            <a:off x="285720" y="2000240"/>
            <a:ext cx="8347703" cy="3316787"/>
          </a:xfrm>
          <a:prstGeom prst="rect">
            <a:avLst/>
          </a:prstGeom>
        </p:spPr>
      </p:pic>
      <p:sp>
        <p:nvSpPr>
          <p:cNvPr id="6" name="TextBox 5"/>
          <p:cNvSpPr txBox="1"/>
          <p:nvPr/>
        </p:nvSpPr>
        <p:spPr>
          <a:xfrm>
            <a:off x="4143372" y="5429264"/>
            <a:ext cx="883960" cy="369332"/>
          </a:xfrm>
          <a:prstGeom prst="rect">
            <a:avLst/>
          </a:prstGeom>
          <a:noFill/>
        </p:spPr>
        <p:txBody>
          <a:bodyPr wrap="none" rtlCol="0">
            <a:spAutoFit/>
          </a:bodyPr>
          <a:lstStyle/>
          <a:p>
            <a:r>
              <a:rPr lang="ru-RU" dirty="0" smtClean="0"/>
              <a:t>4 класс</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20200203_092029_1.jpg"/>
          <p:cNvPicPr>
            <a:picLocks noChangeAspect="1"/>
          </p:cNvPicPr>
          <p:nvPr/>
        </p:nvPicPr>
        <p:blipFill>
          <a:blip r:embed="rId2" cstate="print"/>
          <a:stretch>
            <a:fillRect/>
          </a:stretch>
        </p:blipFill>
        <p:spPr>
          <a:xfrm>
            <a:off x="1214414" y="1214422"/>
            <a:ext cx="7150589" cy="534875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 русской избе, 5, 2019.JPG"/>
          <p:cNvPicPr>
            <a:picLocks noChangeAspect="1"/>
          </p:cNvPicPr>
          <p:nvPr/>
        </p:nvPicPr>
        <p:blipFill>
          <a:blip r:embed="rId2"/>
          <a:stretch>
            <a:fillRect/>
          </a:stretch>
        </p:blipFill>
        <p:spPr>
          <a:xfrm>
            <a:off x="928662" y="857232"/>
            <a:ext cx="6851770" cy="50006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8"/>
            <a:ext cx="8715436" cy="6001643"/>
          </a:xfrm>
          <a:prstGeom prst="rect">
            <a:avLst/>
          </a:prstGeom>
        </p:spPr>
        <p:txBody>
          <a:bodyPr wrap="square">
            <a:spAutoFit/>
          </a:bodyPr>
          <a:lstStyle/>
          <a:p>
            <a:pPr algn="just"/>
            <a:r>
              <a:rPr lang="ru-RU" sz="2800" b="1" dirty="0" smtClean="0">
                <a:solidFill>
                  <a:srgbClr val="FFFF00"/>
                </a:solidFill>
              </a:rPr>
              <a:t>Третий принцип: </a:t>
            </a:r>
            <a:r>
              <a:rPr lang="ru-RU" sz="2800" b="1" dirty="0">
                <a:solidFill>
                  <a:srgbClr val="FFFF00"/>
                </a:solidFill>
              </a:rPr>
              <a:t>с</a:t>
            </a:r>
            <a:r>
              <a:rPr lang="ru-RU" sz="2800" b="1" dirty="0" smtClean="0">
                <a:solidFill>
                  <a:srgbClr val="FFFF00"/>
                </a:solidFill>
              </a:rPr>
              <a:t>делай так, чтоб ученикам стало интересно. </a:t>
            </a:r>
          </a:p>
          <a:p>
            <a:pPr algn="just"/>
            <a:endParaRPr lang="ru-RU" sz="2800" b="1" dirty="0" smtClean="0"/>
          </a:p>
          <a:p>
            <a:pPr algn="just"/>
            <a:r>
              <a:rPr lang="ru-RU" sz="2800" b="1" dirty="0" smtClean="0"/>
              <a:t>   Игра</a:t>
            </a:r>
          </a:p>
          <a:p>
            <a:pPr algn="just"/>
            <a:r>
              <a:rPr lang="ru-RU" sz="2800" b="1" dirty="0"/>
              <a:t> </a:t>
            </a:r>
            <a:r>
              <a:rPr lang="ru-RU" sz="2800" b="1" dirty="0" smtClean="0"/>
              <a:t>  </a:t>
            </a:r>
            <a:r>
              <a:rPr lang="ru-RU" sz="2400" dirty="0" smtClean="0"/>
              <a:t>В начальной школе, особенно в 1-2 классах, основной формой деятельности для ребенка все еще остается </a:t>
            </a:r>
            <a:r>
              <a:rPr lang="ru-RU" sz="2400" b="1" dirty="0" smtClean="0"/>
              <a:t>игра</a:t>
            </a:r>
            <a:r>
              <a:rPr lang="ru-RU" sz="2400" dirty="0" smtClean="0"/>
              <a:t>. Как писала в свое время Н.К.Крупская, правда, о дошкольниках, что игра есть потребность детского организма: «… игра для них – учеба, игра для них – труд, игра для них - серьезная форма воспитания». Но и в начальной школе и в средней, да и в старших классах  </a:t>
            </a:r>
            <a:r>
              <a:rPr lang="ru-RU" sz="2400" b="1" dirty="0" smtClean="0"/>
              <a:t>ИГРА</a:t>
            </a:r>
            <a:r>
              <a:rPr lang="ru-RU" sz="2400" dirty="0" smtClean="0"/>
              <a:t> является в моей работе </a:t>
            </a:r>
            <a:r>
              <a:rPr lang="ru-RU" sz="2400" b="1" dirty="0" smtClean="0"/>
              <a:t>ВАЖНЕЙШИМ</a:t>
            </a:r>
            <a:r>
              <a:rPr lang="ru-RU" sz="2400" dirty="0" smtClean="0"/>
              <a:t> </a:t>
            </a:r>
            <a:r>
              <a:rPr lang="ru-RU" sz="2400" b="1" dirty="0" smtClean="0"/>
              <a:t>приемом</a:t>
            </a:r>
            <a:r>
              <a:rPr lang="ru-RU" sz="2400" dirty="0" smtClean="0"/>
              <a:t>. </a:t>
            </a:r>
          </a:p>
          <a:p>
            <a:pPr algn="just"/>
            <a:r>
              <a:rPr lang="ru-RU" sz="2400" dirty="0" smtClean="0"/>
              <a:t>   Другое дело, что игра – игре рознь. И если с первоклассниками мы играем в сюжетно-ролевую игру, то для средних и старших использую игры, соответствующие их возрасту.</a:t>
            </a:r>
          </a:p>
          <a:p>
            <a:endParaRPr lang="ru-RU"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макет замка.jpeg"/>
          <p:cNvPicPr>
            <a:picLocks noChangeAspect="1"/>
          </p:cNvPicPr>
          <p:nvPr/>
        </p:nvPicPr>
        <p:blipFill>
          <a:blip r:embed="rId2" cstate="print"/>
          <a:stretch>
            <a:fillRect/>
          </a:stretch>
        </p:blipFill>
        <p:spPr>
          <a:xfrm>
            <a:off x="214281" y="285728"/>
            <a:ext cx="3305479" cy="2500330"/>
          </a:xfrm>
          <a:prstGeom prst="rect">
            <a:avLst/>
          </a:prstGeom>
        </p:spPr>
      </p:pic>
      <p:pic>
        <p:nvPicPr>
          <p:cNvPr id="5" name="Рисунок 4" descr="Щербаков Дима 4б.JPG"/>
          <p:cNvPicPr>
            <a:picLocks noChangeAspect="1"/>
          </p:cNvPicPr>
          <p:nvPr/>
        </p:nvPicPr>
        <p:blipFill>
          <a:blip r:embed="rId3" cstate="print"/>
          <a:stretch>
            <a:fillRect/>
          </a:stretch>
        </p:blipFill>
        <p:spPr>
          <a:xfrm rot="5400000">
            <a:off x="6137732" y="791698"/>
            <a:ext cx="2869327" cy="2143140"/>
          </a:xfrm>
          <a:prstGeom prst="rect">
            <a:avLst/>
          </a:prstGeom>
        </p:spPr>
      </p:pic>
      <p:sp>
        <p:nvSpPr>
          <p:cNvPr id="6" name="TextBox 5"/>
          <p:cNvSpPr txBox="1"/>
          <p:nvPr/>
        </p:nvSpPr>
        <p:spPr>
          <a:xfrm>
            <a:off x="5214942" y="4214818"/>
            <a:ext cx="3714777" cy="2246769"/>
          </a:xfrm>
          <a:prstGeom prst="rect">
            <a:avLst/>
          </a:prstGeom>
          <a:noFill/>
        </p:spPr>
        <p:txBody>
          <a:bodyPr wrap="square" rtlCol="0">
            <a:spAutoFit/>
          </a:bodyPr>
          <a:lstStyle/>
          <a:p>
            <a:pPr algn="ctr"/>
            <a:r>
              <a:rPr lang="ru-RU" sz="2800" dirty="0" smtClean="0"/>
              <a:t>Замки, сделанные пятиклассниками становятся декорациями для игр в рыцарей. </a:t>
            </a:r>
            <a:endParaRPr lang="ru-RU" sz="2800" dirty="0"/>
          </a:p>
        </p:txBody>
      </p:sp>
      <p:pic>
        <p:nvPicPr>
          <p:cNvPr id="7" name="Рисунок 6" descr="мидаев якуб 2020.jpg"/>
          <p:cNvPicPr>
            <a:picLocks noChangeAspect="1"/>
          </p:cNvPicPr>
          <p:nvPr/>
        </p:nvPicPr>
        <p:blipFill>
          <a:blip r:embed="rId4" cstate="print"/>
          <a:stretch>
            <a:fillRect/>
          </a:stretch>
        </p:blipFill>
        <p:spPr>
          <a:xfrm rot="5400000">
            <a:off x="3548055" y="595293"/>
            <a:ext cx="3048021" cy="2286016"/>
          </a:xfrm>
          <a:prstGeom prst="rect">
            <a:avLst/>
          </a:prstGeom>
        </p:spPr>
      </p:pic>
      <p:pic>
        <p:nvPicPr>
          <p:cNvPr id="9" name="Рисунок 8" descr="IMG_1078.JPG"/>
          <p:cNvPicPr>
            <a:picLocks noChangeAspect="1"/>
          </p:cNvPicPr>
          <p:nvPr/>
        </p:nvPicPr>
        <p:blipFill>
          <a:blip r:embed="rId5" cstate="print"/>
          <a:stretch>
            <a:fillRect/>
          </a:stretch>
        </p:blipFill>
        <p:spPr>
          <a:xfrm>
            <a:off x="642910" y="3429000"/>
            <a:ext cx="3748217" cy="281116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1574.JPG"/>
          <p:cNvPicPr>
            <a:picLocks noChangeAspect="1"/>
          </p:cNvPicPr>
          <p:nvPr/>
        </p:nvPicPr>
        <p:blipFill>
          <a:blip r:embed="rId2" cstate="print"/>
          <a:stretch>
            <a:fillRect/>
          </a:stretch>
        </p:blipFill>
        <p:spPr>
          <a:xfrm>
            <a:off x="1928793" y="3357562"/>
            <a:ext cx="5002891" cy="3500438"/>
          </a:xfrm>
          <a:prstGeom prst="rect">
            <a:avLst/>
          </a:prstGeom>
        </p:spPr>
      </p:pic>
      <p:sp>
        <p:nvSpPr>
          <p:cNvPr id="3" name="TextBox 2"/>
          <p:cNvSpPr txBox="1"/>
          <p:nvPr/>
        </p:nvSpPr>
        <p:spPr>
          <a:xfrm>
            <a:off x="285720" y="285728"/>
            <a:ext cx="8643999" cy="3108543"/>
          </a:xfrm>
          <a:prstGeom prst="rect">
            <a:avLst/>
          </a:prstGeom>
          <a:noFill/>
        </p:spPr>
        <p:txBody>
          <a:bodyPr wrap="square" rtlCol="0">
            <a:spAutoFit/>
          </a:bodyPr>
          <a:lstStyle/>
          <a:p>
            <a:pPr algn="just"/>
            <a:r>
              <a:rPr lang="ru-RU" sz="2800" dirty="0" smtClean="0"/>
              <a:t>Для малышей трудны понятия композиции и симметрии. А если это превратить в игру: бабочки прилетают на цветочную полянку. Бабочек может быть много или мало. Им может быть тесно или свободно. И уже тяжелый физически для малыша процесс штриховки становиться менее утомительным, а задачи композиции просты и понятны.</a:t>
            </a:r>
            <a:endParaRPr lang="ru-RU"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44" y="357166"/>
            <a:ext cx="8715436" cy="1200329"/>
          </a:xfrm>
          <a:prstGeom prst="rect">
            <a:avLst/>
          </a:prstGeom>
          <a:noFill/>
        </p:spPr>
        <p:txBody>
          <a:bodyPr wrap="square" rtlCol="0">
            <a:spAutoFit/>
          </a:bodyPr>
          <a:lstStyle/>
          <a:p>
            <a:r>
              <a:rPr lang="ru-RU" sz="2400" dirty="0" smtClean="0"/>
              <a:t>Часто функционал бывает обыграть непросто.  Есть такие вещи, как упражнения. Но и их можно сделать нескучными и полезными.</a:t>
            </a:r>
            <a:endParaRPr lang="ru-RU" sz="2400" dirty="0"/>
          </a:p>
        </p:txBody>
      </p:sp>
      <p:pic>
        <p:nvPicPr>
          <p:cNvPr id="4" name="Рисунок 3" descr="1518006786_youloveit_ru_drawing_textures01.jpg"/>
          <p:cNvPicPr>
            <a:picLocks noChangeAspect="1"/>
          </p:cNvPicPr>
          <p:nvPr/>
        </p:nvPicPr>
        <p:blipFill>
          <a:blip r:embed="rId2"/>
          <a:stretch>
            <a:fillRect/>
          </a:stretch>
        </p:blipFill>
        <p:spPr>
          <a:xfrm>
            <a:off x="214282" y="2428868"/>
            <a:ext cx="3738174" cy="3717857"/>
          </a:xfrm>
          <a:prstGeom prst="rect">
            <a:avLst/>
          </a:prstGeom>
        </p:spPr>
      </p:pic>
      <p:sp>
        <p:nvSpPr>
          <p:cNvPr id="5" name="TextBox 4"/>
          <p:cNvSpPr txBox="1"/>
          <p:nvPr/>
        </p:nvSpPr>
        <p:spPr>
          <a:xfrm>
            <a:off x="4000496" y="4714884"/>
            <a:ext cx="4929222" cy="1815882"/>
          </a:xfrm>
          <a:prstGeom prst="rect">
            <a:avLst/>
          </a:prstGeom>
          <a:noFill/>
        </p:spPr>
        <p:txBody>
          <a:bodyPr wrap="square" rtlCol="0">
            <a:spAutoFit/>
          </a:bodyPr>
          <a:lstStyle/>
          <a:p>
            <a:pPr algn="just"/>
            <a:r>
              <a:rPr lang="ru-RU" sz="2800" dirty="0" smtClean="0"/>
              <a:t>Скучную штриховку можно превратить в пушистого цыпленка да еще предложить сочинить историю про него.</a:t>
            </a:r>
            <a:endParaRPr lang="ru-RU" sz="2800" dirty="0"/>
          </a:p>
        </p:txBody>
      </p:sp>
      <p:pic>
        <p:nvPicPr>
          <p:cNvPr id="6" name="Рисунок 5" descr="Рисунок4.jpg"/>
          <p:cNvPicPr>
            <a:picLocks noChangeAspect="1"/>
          </p:cNvPicPr>
          <p:nvPr/>
        </p:nvPicPr>
        <p:blipFill>
          <a:blip r:embed="rId3"/>
          <a:stretch>
            <a:fillRect/>
          </a:stretch>
        </p:blipFill>
        <p:spPr>
          <a:xfrm>
            <a:off x="7000892" y="2071678"/>
            <a:ext cx="1828800" cy="2432304"/>
          </a:xfrm>
          <a:prstGeom prst="rect">
            <a:avLst/>
          </a:prstGeom>
        </p:spPr>
      </p:pic>
      <p:pic>
        <p:nvPicPr>
          <p:cNvPr id="7" name="Picture 2" descr="scan_09"/>
          <p:cNvPicPr>
            <a:picLocks noChangeAspect="1" noChangeArrowheads="1"/>
          </p:cNvPicPr>
          <p:nvPr/>
        </p:nvPicPr>
        <p:blipFill>
          <a:blip r:embed="rId4"/>
          <a:srcRect/>
          <a:stretch>
            <a:fillRect/>
          </a:stretch>
        </p:blipFill>
        <p:spPr bwMode="auto">
          <a:xfrm>
            <a:off x="4071934" y="1428736"/>
            <a:ext cx="2771550" cy="1903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jpeg"/>
          <p:cNvPicPr>
            <a:picLocks noChangeAspect="1"/>
          </p:cNvPicPr>
          <p:nvPr/>
        </p:nvPicPr>
        <p:blipFill>
          <a:blip r:embed="rId2" cstate="print"/>
          <a:stretch>
            <a:fillRect/>
          </a:stretch>
        </p:blipFill>
        <p:spPr>
          <a:xfrm>
            <a:off x="3922818" y="142852"/>
            <a:ext cx="4959746" cy="3214710"/>
          </a:xfrm>
          <a:prstGeom prst="rect">
            <a:avLst/>
          </a:prstGeom>
          <a:ln>
            <a:noFill/>
          </a:ln>
          <a:effectLst>
            <a:softEdge rad="112500"/>
          </a:effectLst>
        </p:spPr>
      </p:pic>
      <p:pic>
        <p:nvPicPr>
          <p:cNvPr id="3" name="Рисунок 2" descr="восход 6.jpeg"/>
          <p:cNvPicPr>
            <a:picLocks noChangeAspect="1"/>
          </p:cNvPicPr>
          <p:nvPr/>
        </p:nvPicPr>
        <p:blipFill>
          <a:blip r:embed="rId3" cstate="print"/>
          <a:stretch>
            <a:fillRect/>
          </a:stretch>
        </p:blipFill>
        <p:spPr>
          <a:xfrm>
            <a:off x="4286248" y="3571876"/>
            <a:ext cx="4341477" cy="3161233"/>
          </a:xfrm>
          <a:prstGeom prst="rect">
            <a:avLst/>
          </a:prstGeom>
          <a:ln>
            <a:noFill/>
          </a:ln>
          <a:effectLst>
            <a:softEdge rad="112500"/>
          </a:effectLst>
        </p:spPr>
      </p:pic>
      <p:sp>
        <p:nvSpPr>
          <p:cNvPr id="4" name="TextBox 3"/>
          <p:cNvSpPr txBox="1"/>
          <p:nvPr/>
        </p:nvSpPr>
        <p:spPr>
          <a:xfrm>
            <a:off x="214282" y="142852"/>
            <a:ext cx="3643338" cy="3785652"/>
          </a:xfrm>
          <a:prstGeom prst="rect">
            <a:avLst/>
          </a:prstGeom>
          <a:noFill/>
        </p:spPr>
        <p:txBody>
          <a:bodyPr wrap="square" rtlCol="0">
            <a:spAutoFit/>
          </a:bodyPr>
          <a:lstStyle/>
          <a:p>
            <a:pPr algn="just"/>
            <a:r>
              <a:rPr lang="ru-RU" sz="2400" dirty="0" smtClean="0"/>
              <a:t>Ребятам постарше предложить интересные сюжеты. Но на самом деле они будут делать все ту же штриховку. Упражняться в мастерстве и тренировке руки + займутся композицией и решат попутно еще множество задач.</a:t>
            </a:r>
            <a:endParaRPr lang="ru-RU" sz="2400" dirty="0"/>
          </a:p>
        </p:txBody>
      </p:sp>
      <p:pic>
        <p:nvPicPr>
          <p:cNvPr id="5" name="Рисунок 4" descr="IMG_1657.JPG"/>
          <p:cNvPicPr>
            <a:picLocks noChangeAspect="1"/>
          </p:cNvPicPr>
          <p:nvPr/>
        </p:nvPicPr>
        <p:blipFill>
          <a:blip r:embed="rId4" cstate="print"/>
          <a:stretch>
            <a:fillRect/>
          </a:stretch>
        </p:blipFill>
        <p:spPr>
          <a:xfrm>
            <a:off x="1035836" y="3857628"/>
            <a:ext cx="2250279" cy="30003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555.jpeg"/>
          <p:cNvPicPr>
            <a:picLocks noChangeAspect="1"/>
          </p:cNvPicPr>
          <p:nvPr/>
        </p:nvPicPr>
        <p:blipFill>
          <a:blip r:embed="rId2" cstate="print"/>
          <a:stretch>
            <a:fillRect/>
          </a:stretch>
        </p:blipFill>
        <p:spPr>
          <a:xfrm>
            <a:off x="285720" y="285728"/>
            <a:ext cx="3003551" cy="3429024"/>
          </a:xfrm>
          <a:prstGeom prst="rect">
            <a:avLst/>
          </a:prstGeom>
          <a:ln>
            <a:noFill/>
          </a:ln>
          <a:effectLst>
            <a:softEdge rad="112500"/>
          </a:effectLst>
        </p:spPr>
      </p:pic>
      <p:pic>
        <p:nvPicPr>
          <p:cNvPr id="3" name="Рисунок 2" descr="765.jpeg"/>
          <p:cNvPicPr>
            <a:picLocks noChangeAspect="1"/>
          </p:cNvPicPr>
          <p:nvPr/>
        </p:nvPicPr>
        <p:blipFill>
          <a:blip r:embed="rId3" cstate="print"/>
          <a:stretch>
            <a:fillRect/>
          </a:stretch>
        </p:blipFill>
        <p:spPr>
          <a:xfrm>
            <a:off x="857224" y="3714752"/>
            <a:ext cx="2006437" cy="2857496"/>
          </a:xfrm>
          <a:prstGeom prst="rect">
            <a:avLst/>
          </a:prstGeom>
          <a:ln>
            <a:noFill/>
          </a:ln>
          <a:effectLst>
            <a:softEdge rad="112500"/>
          </a:effectLst>
        </p:spPr>
      </p:pic>
      <p:pic>
        <p:nvPicPr>
          <p:cNvPr id="4" name="Рисунок 3" descr="7777.jpeg"/>
          <p:cNvPicPr>
            <a:picLocks noChangeAspect="1"/>
          </p:cNvPicPr>
          <p:nvPr/>
        </p:nvPicPr>
        <p:blipFill>
          <a:blip r:embed="rId4" cstate="print"/>
          <a:stretch>
            <a:fillRect/>
          </a:stretch>
        </p:blipFill>
        <p:spPr>
          <a:xfrm>
            <a:off x="3428992" y="3143248"/>
            <a:ext cx="2847472" cy="3500438"/>
          </a:xfrm>
          <a:prstGeom prst="rect">
            <a:avLst/>
          </a:prstGeom>
          <a:ln>
            <a:noFill/>
          </a:ln>
          <a:effectLst>
            <a:softEdge rad="112500"/>
          </a:effectLst>
        </p:spPr>
      </p:pic>
      <p:pic>
        <p:nvPicPr>
          <p:cNvPr id="5" name="Рисунок 4" descr="лауш 6.jpeg"/>
          <p:cNvPicPr>
            <a:picLocks noChangeAspect="1"/>
          </p:cNvPicPr>
          <p:nvPr/>
        </p:nvPicPr>
        <p:blipFill>
          <a:blip r:embed="rId5" cstate="print"/>
          <a:stretch>
            <a:fillRect/>
          </a:stretch>
        </p:blipFill>
        <p:spPr>
          <a:xfrm>
            <a:off x="6429388" y="3178906"/>
            <a:ext cx="2415430" cy="3321928"/>
          </a:xfrm>
          <a:prstGeom prst="rect">
            <a:avLst/>
          </a:prstGeom>
          <a:ln>
            <a:noFill/>
          </a:ln>
          <a:effectLst>
            <a:softEdge rad="112500"/>
          </a:effectLst>
        </p:spPr>
      </p:pic>
      <p:pic>
        <p:nvPicPr>
          <p:cNvPr id="6" name="Рисунок 5" descr="силуэт 6.jpeg"/>
          <p:cNvPicPr>
            <a:picLocks noChangeAspect="1"/>
          </p:cNvPicPr>
          <p:nvPr/>
        </p:nvPicPr>
        <p:blipFill>
          <a:blip r:embed="rId6" cstate="print"/>
          <a:stretch>
            <a:fillRect/>
          </a:stretch>
        </p:blipFill>
        <p:spPr>
          <a:xfrm>
            <a:off x="3286116" y="285728"/>
            <a:ext cx="2236711" cy="2857496"/>
          </a:xfrm>
          <a:prstGeom prst="rect">
            <a:avLst/>
          </a:prstGeom>
          <a:ln>
            <a:noFill/>
          </a:ln>
          <a:effectLst>
            <a:softEdge rad="112500"/>
          </a:effectLst>
        </p:spPr>
      </p:pic>
      <p:sp>
        <p:nvSpPr>
          <p:cNvPr id="7" name="TextBox 6"/>
          <p:cNvSpPr txBox="1"/>
          <p:nvPr/>
        </p:nvSpPr>
        <p:spPr>
          <a:xfrm>
            <a:off x="5857884" y="500042"/>
            <a:ext cx="2873046" cy="1815882"/>
          </a:xfrm>
          <a:prstGeom prst="rect">
            <a:avLst/>
          </a:prstGeom>
          <a:noFill/>
        </p:spPr>
        <p:txBody>
          <a:bodyPr wrap="square" rtlCol="0">
            <a:spAutoFit/>
          </a:bodyPr>
          <a:lstStyle/>
          <a:p>
            <a:r>
              <a:rPr lang="ru-RU" sz="2800" b="1" dirty="0" smtClean="0"/>
              <a:t>Пропорции головы человека интереснее в такой форме</a:t>
            </a:r>
            <a:endParaRPr lang="ru-RU" sz="2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429685" cy="4832092"/>
          </a:xfrm>
          <a:prstGeom prst="rect">
            <a:avLst/>
          </a:prstGeom>
          <a:noFill/>
        </p:spPr>
        <p:txBody>
          <a:bodyPr wrap="square" rtlCol="0">
            <a:spAutoFit/>
          </a:bodyPr>
          <a:lstStyle/>
          <a:p>
            <a:pPr algn="just"/>
            <a:r>
              <a:rPr lang="ru-RU" sz="2800" dirty="0" smtClean="0"/>
              <a:t>    Я работаю с детьми с 1987 года. За это время у меня сложились определенные принципы, которые позволяют достичь поставленных перед учителем целей. </a:t>
            </a:r>
          </a:p>
          <a:p>
            <a:pPr algn="just"/>
            <a:r>
              <a:rPr lang="ru-RU" sz="2800" dirty="0"/>
              <a:t> </a:t>
            </a:r>
            <a:r>
              <a:rPr lang="ru-RU" sz="2800" dirty="0" smtClean="0"/>
              <a:t>   Главные цели, стоящие перед учителем  ИЗО, это:</a:t>
            </a:r>
          </a:p>
          <a:p>
            <a:pPr algn="just"/>
            <a:r>
              <a:rPr lang="ru-RU" sz="2800" dirty="0" smtClean="0"/>
              <a:t>формирование целостной картины мира,  формирование эстетического чувства,  формирование ЖЕЛАНИЯ у детей (никогда не использую бездушное и бюрократическое слово «обучающийся»!)  контакта с миром искусства и самостоятельного  художественного творчества.</a:t>
            </a:r>
            <a:endParaRPr lang="ru-RU"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86874" cy="523220"/>
          </a:xfrm>
          <a:prstGeom prst="rect">
            <a:avLst/>
          </a:prstGeom>
        </p:spPr>
        <p:txBody>
          <a:bodyPr wrap="square">
            <a:spAutoFit/>
          </a:bodyPr>
          <a:lstStyle/>
          <a:p>
            <a:r>
              <a:rPr lang="ru-RU" sz="2800" b="1" dirty="0" smtClean="0">
                <a:solidFill>
                  <a:srgbClr val="FFFF00"/>
                </a:solidFill>
              </a:rPr>
              <a:t>  Еще один важный принцип : задействуй эмоции.</a:t>
            </a:r>
            <a:endParaRPr lang="ru-RU" sz="2800" b="1" dirty="0">
              <a:solidFill>
                <a:srgbClr val="FFFF00"/>
              </a:solidFill>
            </a:endParaRPr>
          </a:p>
        </p:txBody>
      </p:sp>
      <p:pic>
        <p:nvPicPr>
          <p:cNvPr id="6" name="Рисунок 5" descr="IMG-20201224-WA0014.jpg"/>
          <p:cNvPicPr>
            <a:picLocks noChangeAspect="1"/>
          </p:cNvPicPr>
          <p:nvPr/>
        </p:nvPicPr>
        <p:blipFill>
          <a:blip r:embed="rId2"/>
          <a:stretch>
            <a:fillRect/>
          </a:stretch>
        </p:blipFill>
        <p:spPr>
          <a:xfrm>
            <a:off x="428596" y="2357430"/>
            <a:ext cx="3071835" cy="4095779"/>
          </a:xfrm>
          <a:prstGeom prst="rect">
            <a:avLst/>
          </a:prstGeom>
        </p:spPr>
      </p:pic>
      <p:pic>
        <p:nvPicPr>
          <p:cNvPr id="7" name="Рисунок 6" descr="IMG_20201203_130218.jpg"/>
          <p:cNvPicPr>
            <a:picLocks noChangeAspect="1"/>
          </p:cNvPicPr>
          <p:nvPr/>
        </p:nvPicPr>
        <p:blipFill>
          <a:blip r:embed="rId3" cstate="print"/>
          <a:stretch>
            <a:fillRect/>
          </a:stretch>
        </p:blipFill>
        <p:spPr>
          <a:xfrm>
            <a:off x="4214810" y="1428736"/>
            <a:ext cx="4488656" cy="3357586"/>
          </a:xfrm>
          <a:prstGeom prst="rect">
            <a:avLst/>
          </a:prstGeom>
        </p:spPr>
      </p:pic>
      <p:pic>
        <p:nvPicPr>
          <p:cNvPr id="8" name="Рисунок 7" descr="Р.jpg"/>
          <p:cNvPicPr>
            <a:picLocks noChangeAspect="1"/>
          </p:cNvPicPr>
          <p:nvPr/>
        </p:nvPicPr>
        <p:blipFill>
          <a:blip r:embed="rId4"/>
          <a:stretch>
            <a:fillRect/>
          </a:stretch>
        </p:blipFill>
        <p:spPr>
          <a:xfrm>
            <a:off x="5429256" y="5000636"/>
            <a:ext cx="2328672" cy="1530096"/>
          </a:xfrm>
          <a:prstGeom prst="rect">
            <a:avLst/>
          </a:prstGeom>
        </p:spPr>
      </p:pic>
      <p:sp>
        <p:nvSpPr>
          <p:cNvPr id="9" name="Прямоугольник 8"/>
          <p:cNvSpPr/>
          <p:nvPr/>
        </p:nvSpPr>
        <p:spPr>
          <a:xfrm>
            <a:off x="428596" y="857232"/>
            <a:ext cx="4572000" cy="923330"/>
          </a:xfrm>
          <a:prstGeom prst="rect">
            <a:avLst/>
          </a:prstGeom>
        </p:spPr>
        <p:txBody>
          <a:bodyPr>
            <a:spAutoFit/>
          </a:bodyPr>
          <a:lstStyle/>
          <a:p>
            <a:r>
              <a:rPr lang="ru-RU" dirty="0" smtClean="0"/>
              <a:t>Изучать промыслы тоже можно по-разному.  Дать волю творчеству, например.</a:t>
            </a:r>
          </a:p>
          <a:p>
            <a:r>
              <a:rPr lang="ru-RU" dirty="0" smtClean="0"/>
              <a:t> Гжельская птица или лес.</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0953.JPG"/>
          <p:cNvPicPr>
            <a:picLocks noChangeAspect="1"/>
          </p:cNvPicPr>
          <p:nvPr/>
        </p:nvPicPr>
        <p:blipFill>
          <a:blip r:embed="rId2" cstate="print"/>
          <a:stretch>
            <a:fillRect/>
          </a:stretch>
        </p:blipFill>
        <p:spPr>
          <a:xfrm>
            <a:off x="142844" y="2357430"/>
            <a:ext cx="5421322" cy="4065992"/>
          </a:xfrm>
          <a:prstGeom prst="rect">
            <a:avLst/>
          </a:prstGeom>
        </p:spPr>
      </p:pic>
      <p:pic>
        <p:nvPicPr>
          <p:cNvPr id="3" name="Рисунок 2" descr="scan_13.JPG"/>
          <p:cNvPicPr>
            <a:picLocks noChangeAspect="1"/>
          </p:cNvPicPr>
          <p:nvPr/>
        </p:nvPicPr>
        <p:blipFill>
          <a:blip r:embed="rId3"/>
          <a:stretch>
            <a:fillRect/>
          </a:stretch>
        </p:blipFill>
        <p:spPr>
          <a:xfrm>
            <a:off x="5715008" y="214290"/>
            <a:ext cx="3203886" cy="2643206"/>
          </a:xfrm>
          <a:prstGeom prst="rect">
            <a:avLst/>
          </a:prstGeom>
        </p:spPr>
      </p:pic>
      <p:sp>
        <p:nvSpPr>
          <p:cNvPr id="4" name="TextBox 3"/>
          <p:cNvSpPr txBox="1"/>
          <p:nvPr/>
        </p:nvSpPr>
        <p:spPr>
          <a:xfrm>
            <a:off x="5643570" y="3000372"/>
            <a:ext cx="3286116" cy="3416320"/>
          </a:xfrm>
          <a:prstGeom prst="rect">
            <a:avLst/>
          </a:prstGeom>
          <a:noFill/>
        </p:spPr>
        <p:txBody>
          <a:bodyPr wrap="square" rtlCol="0">
            <a:spAutoFit/>
          </a:bodyPr>
          <a:lstStyle/>
          <a:p>
            <a:r>
              <a:rPr lang="ru-RU" sz="2400" dirty="0" smtClean="0"/>
              <a:t>Изображать человека в движении, да еще соблюдая пропорции очень трудно. А если это будут роботы из прямоугольников? Тут же включается фантазия… А это уже творческий процесс!</a:t>
            </a:r>
            <a:endParaRPr lang="ru-RU" sz="2400" dirty="0"/>
          </a:p>
        </p:txBody>
      </p:sp>
      <p:pic>
        <p:nvPicPr>
          <p:cNvPr id="5" name="Рисунок 4" descr="clip_image004.jpg"/>
          <p:cNvPicPr>
            <a:picLocks noChangeAspect="1"/>
          </p:cNvPicPr>
          <p:nvPr/>
        </p:nvPicPr>
        <p:blipFill>
          <a:blip r:embed="rId4"/>
          <a:stretch>
            <a:fillRect/>
          </a:stretch>
        </p:blipFill>
        <p:spPr>
          <a:xfrm>
            <a:off x="214282" y="214290"/>
            <a:ext cx="5357849" cy="162435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8501122" cy="1692771"/>
          </a:xfrm>
          <a:prstGeom prst="rect">
            <a:avLst/>
          </a:prstGeom>
        </p:spPr>
        <p:txBody>
          <a:bodyPr wrap="square">
            <a:spAutoFit/>
          </a:bodyPr>
          <a:lstStyle/>
          <a:p>
            <a:r>
              <a:rPr lang="ru-RU" sz="3200" dirty="0" smtClean="0"/>
              <a:t>Очень важный принцип: </a:t>
            </a:r>
          </a:p>
          <a:p>
            <a:pPr algn="ctr"/>
            <a:r>
              <a:rPr lang="ru-RU" sz="3200" dirty="0" smtClean="0">
                <a:solidFill>
                  <a:srgbClr val="FFFF00"/>
                </a:solidFill>
              </a:rPr>
              <a:t>Сделай предмет ИЗО любимым для </a:t>
            </a:r>
            <a:r>
              <a:rPr lang="ru-RU" sz="4000" dirty="0" smtClean="0">
                <a:solidFill>
                  <a:srgbClr val="FFFF00"/>
                </a:solidFill>
              </a:rPr>
              <a:t>всех </a:t>
            </a:r>
            <a:r>
              <a:rPr lang="ru-RU" sz="3200" dirty="0" smtClean="0">
                <a:solidFill>
                  <a:srgbClr val="FFFF00"/>
                </a:solidFill>
              </a:rPr>
              <a:t>детей.</a:t>
            </a:r>
            <a:endParaRPr lang="ru-RU" sz="3200" dirty="0">
              <a:solidFill>
                <a:srgbClr val="FFFF00"/>
              </a:solidFill>
            </a:endParaRPr>
          </a:p>
        </p:txBody>
      </p:sp>
      <p:sp>
        <p:nvSpPr>
          <p:cNvPr id="3" name="TextBox 2"/>
          <p:cNvSpPr txBox="1"/>
          <p:nvPr/>
        </p:nvSpPr>
        <p:spPr>
          <a:xfrm>
            <a:off x="3143240" y="1714488"/>
            <a:ext cx="5744082" cy="4893647"/>
          </a:xfrm>
          <a:prstGeom prst="rect">
            <a:avLst/>
          </a:prstGeom>
          <a:noFill/>
        </p:spPr>
        <p:txBody>
          <a:bodyPr wrap="square" rtlCol="0">
            <a:spAutoFit/>
          </a:bodyPr>
          <a:lstStyle/>
          <a:p>
            <a:pPr algn="just"/>
            <a:r>
              <a:rPr lang="ru-RU" sz="2400" dirty="0" smtClean="0"/>
              <a:t>   Не секрет, что некоторые дети в силу разных причин не любят урок изо, не могут выполнить задание, данное всему классу. Я исхожу из того, что задача учителя не  вырастить художника, а сохранить умение  радоваться и удивляться  увиденному,  творить  свой  мир, познавать  его  не  только  разумом,  но  и  чувством. Поэтому </a:t>
            </a:r>
            <a:r>
              <a:rPr lang="ru-RU" sz="2400" dirty="0"/>
              <a:t> </a:t>
            </a:r>
            <a:r>
              <a:rPr lang="ru-RU" sz="2400" dirty="0" smtClean="0"/>
              <a:t>я делаю все, чтобы даже те дети, что не могут справиться с заданием, могли почувствовать ценность и важность своей работы.</a:t>
            </a:r>
            <a:endParaRPr lang="ru-RU" sz="2400" dirty="0"/>
          </a:p>
        </p:txBody>
      </p:sp>
      <p:pic>
        <p:nvPicPr>
          <p:cNvPr id="4" name="Рисунок 3" descr="IMG_0665.jpg"/>
          <p:cNvPicPr>
            <a:picLocks noChangeAspect="1"/>
          </p:cNvPicPr>
          <p:nvPr/>
        </p:nvPicPr>
        <p:blipFill>
          <a:blip r:embed="rId2" cstate="print"/>
          <a:stretch>
            <a:fillRect/>
          </a:stretch>
        </p:blipFill>
        <p:spPr>
          <a:xfrm>
            <a:off x="285720" y="3143248"/>
            <a:ext cx="2678907" cy="3571876"/>
          </a:xfrm>
          <a:prstGeom prst="rect">
            <a:avLst/>
          </a:prstGeom>
        </p:spPr>
      </p:pic>
      <p:sp>
        <p:nvSpPr>
          <p:cNvPr id="5" name="TextBox 4"/>
          <p:cNvSpPr txBox="1"/>
          <p:nvPr/>
        </p:nvSpPr>
        <p:spPr>
          <a:xfrm>
            <a:off x="142844" y="1714488"/>
            <a:ext cx="2928958" cy="1200329"/>
          </a:xfrm>
          <a:prstGeom prst="rect">
            <a:avLst/>
          </a:prstGeom>
          <a:noFill/>
        </p:spPr>
        <p:txBody>
          <a:bodyPr wrap="square" rtlCol="0">
            <a:spAutoFit/>
          </a:bodyPr>
          <a:lstStyle/>
          <a:p>
            <a:r>
              <a:rPr lang="ru-RU" sz="2400" dirty="0" smtClean="0"/>
              <a:t>Кто-то же должен был нарисовать море!</a:t>
            </a:r>
            <a:endParaRPr lang="ru-RU"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an_20"/>
          <p:cNvPicPr>
            <a:picLocks noChangeAspect="1" noChangeArrowheads="1"/>
          </p:cNvPicPr>
          <p:nvPr/>
        </p:nvPicPr>
        <p:blipFill>
          <a:blip r:embed="rId2"/>
          <a:srcRect/>
          <a:stretch>
            <a:fillRect/>
          </a:stretch>
        </p:blipFill>
        <p:spPr bwMode="auto">
          <a:xfrm>
            <a:off x="500033" y="357166"/>
            <a:ext cx="4167347" cy="5643602"/>
          </a:xfrm>
          <a:prstGeom prst="rect">
            <a:avLst/>
          </a:prstGeom>
          <a:noFill/>
          <a:ln w="9525">
            <a:noFill/>
            <a:miter lim="800000"/>
            <a:headEnd/>
            <a:tailEnd/>
          </a:ln>
        </p:spPr>
      </p:pic>
      <p:sp>
        <p:nvSpPr>
          <p:cNvPr id="3" name="TextBox 2"/>
          <p:cNvSpPr txBox="1"/>
          <p:nvPr/>
        </p:nvSpPr>
        <p:spPr>
          <a:xfrm>
            <a:off x="4786314" y="428604"/>
            <a:ext cx="4071966" cy="2062103"/>
          </a:xfrm>
          <a:prstGeom prst="rect">
            <a:avLst/>
          </a:prstGeom>
          <a:noFill/>
        </p:spPr>
        <p:txBody>
          <a:bodyPr wrap="square" rtlCol="0">
            <a:spAutoFit/>
          </a:bodyPr>
          <a:lstStyle/>
          <a:p>
            <a:r>
              <a:rPr lang="ru-RU" sz="3200" dirty="0" smtClean="0"/>
              <a:t>Не можешь нарисовать дерево, накапай краску и дуй!!!</a:t>
            </a:r>
            <a:endParaRPr lang="ru-RU" sz="3200" dirty="0"/>
          </a:p>
        </p:txBody>
      </p:sp>
      <p:pic>
        <p:nvPicPr>
          <p:cNvPr id="4" name="Рисунок 3" descr="IMG-20201019-WA0006.jpg"/>
          <p:cNvPicPr>
            <a:picLocks noChangeAspect="1"/>
          </p:cNvPicPr>
          <p:nvPr/>
        </p:nvPicPr>
        <p:blipFill>
          <a:blip r:embed="rId3"/>
          <a:stretch>
            <a:fillRect/>
          </a:stretch>
        </p:blipFill>
        <p:spPr>
          <a:xfrm>
            <a:off x="4214810" y="3000372"/>
            <a:ext cx="4567067" cy="328614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унок5.jpg"/>
          <p:cNvPicPr>
            <a:picLocks noChangeAspect="1"/>
          </p:cNvPicPr>
          <p:nvPr/>
        </p:nvPicPr>
        <p:blipFill>
          <a:blip r:embed="rId2" cstate="print"/>
          <a:stretch>
            <a:fillRect/>
          </a:stretch>
        </p:blipFill>
        <p:spPr>
          <a:xfrm>
            <a:off x="1500166" y="1428736"/>
            <a:ext cx="5786478" cy="4803958"/>
          </a:xfrm>
          <a:prstGeom prst="rect">
            <a:avLst/>
          </a:prstGeom>
        </p:spPr>
      </p:pic>
      <p:sp>
        <p:nvSpPr>
          <p:cNvPr id="3" name="TextBox 2"/>
          <p:cNvSpPr txBox="1"/>
          <p:nvPr/>
        </p:nvSpPr>
        <p:spPr>
          <a:xfrm>
            <a:off x="0" y="428604"/>
            <a:ext cx="8858312" cy="954107"/>
          </a:xfrm>
          <a:prstGeom prst="rect">
            <a:avLst/>
          </a:prstGeom>
          <a:noFill/>
        </p:spPr>
        <p:txBody>
          <a:bodyPr wrap="square" rtlCol="0">
            <a:spAutoFit/>
          </a:bodyPr>
          <a:lstStyle/>
          <a:p>
            <a:pPr algn="ctr"/>
            <a:r>
              <a:rPr lang="ru-RU" sz="2800" dirty="0" smtClean="0"/>
              <a:t>Не у всех получатся очень красивые домики, но в общей работе они будут смотреться неплохо.</a:t>
            </a:r>
            <a:endParaRPr lang="ru-RU"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20201118_213320.jpg"/>
          <p:cNvPicPr>
            <a:picLocks noChangeAspect="1"/>
          </p:cNvPicPr>
          <p:nvPr/>
        </p:nvPicPr>
        <p:blipFill>
          <a:blip r:embed="rId2" cstate="print"/>
          <a:stretch>
            <a:fillRect/>
          </a:stretch>
        </p:blipFill>
        <p:spPr>
          <a:xfrm>
            <a:off x="0" y="1062656"/>
            <a:ext cx="9144000" cy="473268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0614.jpg"/>
          <p:cNvPicPr>
            <a:picLocks noChangeAspect="1"/>
          </p:cNvPicPr>
          <p:nvPr/>
        </p:nvPicPr>
        <p:blipFill>
          <a:blip r:embed="rId2"/>
          <a:stretch>
            <a:fillRect/>
          </a:stretch>
        </p:blipFill>
        <p:spPr>
          <a:xfrm>
            <a:off x="428596" y="285728"/>
            <a:ext cx="4000528" cy="3000396"/>
          </a:xfrm>
          <a:prstGeom prst="rect">
            <a:avLst/>
          </a:prstGeom>
        </p:spPr>
      </p:pic>
      <p:pic>
        <p:nvPicPr>
          <p:cNvPr id="3" name="Рисунок 2" descr="IMG_0616.jpg"/>
          <p:cNvPicPr>
            <a:picLocks noChangeAspect="1"/>
          </p:cNvPicPr>
          <p:nvPr/>
        </p:nvPicPr>
        <p:blipFill>
          <a:blip r:embed="rId3"/>
          <a:stretch>
            <a:fillRect/>
          </a:stretch>
        </p:blipFill>
        <p:spPr>
          <a:xfrm>
            <a:off x="3857620" y="2928934"/>
            <a:ext cx="4953035" cy="3714776"/>
          </a:xfrm>
          <a:prstGeom prst="rect">
            <a:avLst/>
          </a:prstGeom>
        </p:spPr>
      </p:pic>
      <p:sp>
        <p:nvSpPr>
          <p:cNvPr id="4" name="TextBox 3"/>
          <p:cNvSpPr txBox="1"/>
          <p:nvPr/>
        </p:nvSpPr>
        <p:spPr>
          <a:xfrm>
            <a:off x="4929190" y="500042"/>
            <a:ext cx="3929090" cy="2062103"/>
          </a:xfrm>
          <a:prstGeom prst="rect">
            <a:avLst/>
          </a:prstGeom>
          <a:noFill/>
        </p:spPr>
        <p:txBody>
          <a:bodyPr wrap="square" rtlCol="0">
            <a:spAutoFit/>
          </a:bodyPr>
          <a:lstStyle/>
          <a:p>
            <a:r>
              <a:rPr lang="ru-RU" sz="3200" dirty="0" smtClean="0"/>
              <a:t>Работа с натуры. Не всем дается. Но и натурщиком кто-то должен быть!</a:t>
            </a:r>
            <a:endParaRPr lang="ru-RU" sz="3200" dirty="0"/>
          </a:p>
        </p:txBody>
      </p:sp>
      <p:pic>
        <p:nvPicPr>
          <p:cNvPr id="5" name="Рисунок 4" descr="IMG_0615.jpg"/>
          <p:cNvPicPr>
            <a:picLocks noChangeAspect="1"/>
          </p:cNvPicPr>
          <p:nvPr/>
        </p:nvPicPr>
        <p:blipFill>
          <a:blip r:embed="rId4"/>
          <a:stretch>
            <a:fillRect/>
          </a:stretch>
        </p:blipFill>
        <p:spPr>
          <a:xfrm>
            <a:off x="357158" y="3857628"/>
            <a:ext cx="3251200" cy="24384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IMG_20201112_114356.jpg"/>
          <p:cNvPicPr>
            <a:picLocks noChangeAspect="1"/>
          </p:cNvPicPr>
          <p:nvPr/>
        </p:nvPicPr>
        <p:blipFill>
          <a:blip r:embed="rId2" cstate="print"/>
          <a:stretch>
            <a:fillRect/>
          </a:stretch>
        </p:blipFill>
        <p:spPr>
          <a:xfrm>
            <a:off x="1643042" y="2285992"/>
            <a:ext cx="5572132" cy="4168043"/>
          </a:xfrm>
          <a:prstGeom prst="rect">
            <a:avLst/>
          </a:prstGeom>
        </p:spPr>
      </p:pic>
      <p:sp>
        <p:nvSpPr>
          <p:cNvPr id="4" name="TextBox 3"/>
          <p:cNvSpPr txBox="1"/>
          <p:nvPr/>
        </p:nvSpPr>
        <p:spPr>
          <a:xfrm>
            <a:off x="1285852" y="857232"/>
            <a:ext cx="5814412" cy="369332"/>
          </a:xfrm>
          <a:prstGeom prst="rect">
            <a:avLst/>
          </a:prstGeom>
          <a:noFill/>
        </p:spPr>
        <p:txBody>
          <a:bodyPr wrap="none" rtlCol="0">
            <a:spAutoFit/>
          </a:bodyPr>
          <a:lstStyle/>
          <a:p>
            <a:r>
              <a:rPr lang="ru-RU" dirty="0" smtClean="0"/>
              <a:t>Тридцать разных забавных мышей бегали по классу 1 а…</a:t>
            </a:r>
            <a:endParaRPr lang="ru-RU" dirty="0"/>
          </a:p>
        </p:txBody>
      </p:sp>
      <p:sp>
        <p:nvSpPr>
          <p:cNvPr id="5" name="Прямоугольник 4"/>
          <p:cNvSpPr/>
          <p:nvPr/>
        </p:nvSpPr>
        <p:spPr>
          <a:xfrm>
            <a:off x="285720" y="1214422"/>
            <a:ext cx="8643998" cy="1077218"/>
          </a:xfrm>
          <a:prstGeom prst="rect">
            <a:avLst/>
          </a:prstGeom>
        </p:spPr>
        <p:txBody>
          <a:bodyPr wrap="square">
            <a:spAutoFit/>
          </a:bodyPr>
          <a:lstStyle/>
          <a:p>
            <a:r>
              <a:rPr lang="ru-RU" sz="3200" dirty="0" smtClean="0"/>
              <a:t>Последний принцип: учитель должен получать удовольствие от работы, а дети от урока.</a:t>
            </a:r>
            <a:endParaRPr lang="ru-RU"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0"/>
            <a:ext cx="8501154" cy="7602081"/>
          </a:xfrm>
          <a:prstGeom prst="rect">
            <a:avLst/>
          </a:prstGeom>
          <a:noFill/>
        </p:spPr>
        <p:txBody>
          <a:bodyPr wrap="square" rtlCol="0">
            <a:spAutoFit/>
          </a:bodyPr>
          <a:lstStyle/>
          <a:p>
            <a:pPr algn="just"/>
            <a:r>
              <a:rPr lang="ru-RU" sz="2400" dirty="0" smtClean="0"/>
              <a:t>   Принцип первый : </a:t>
            </a:r>
            <a:r>
              <a:rPr lang="ru-RU" sz="2400" b="1" dirty="0" smtClean="0"/>
              <a:t>РАЗУМНОСТЬ.</a:t>
            </a:r>
          </a:p>
          <a:p>
            <a:pPr algn="just"/>
            <a:r>
              <a:rPr lang="ru-RU" sz="2400" dirty="0" smtClean="0"/>
              <a:t>Этот принцип позволяет отбирать из общей массы нововведений, инноваций и прочих новшеств, которые появляются в избытке, то, что наиболее подходит для достижения поставленных мной целей. </a:t>
            </a:r>
          </a:p>
          <a:p>
            <a:pPr algn="just"/>
            <a:r>
              <a:rPr lang="ru-RU" sz="2400" dirty="0"/>
              <a:t> </a:t>
            </a:r>
            <a:r>
              <a:rPr lang="ru-RU" sz="2400" dirty="0" smtClean="0"/>
              <a:t>  Этот же принцип позволяет использовать проверенные временем методы и приемы. </a:t>
            </a:r>
          </a:p>
          <a:p>
            <a:pPr algn="just"/>
            <a:r>
              <a:rPr lang="ru-RU" sz="2400" dirty="0"/>
              <a:t> </a:t>
            </a:r>
            <a:r>
              <a:rPr lang="ru-RU" sz="2400" dirty="0" smtClean="0"/>
              <a:t>  Формируется он с опытом,  дает возможность понять меру и необходимость того или иного метода или приема.  </a:t>
            </a:r>
          </a:p>
          <a:p>
            <a:pPr algn="just"/>
            <a:r>
              <a:rPr lang="ru-RU" sz="2400" dirty="0"/>
              <a:t> </a:t>
            </a:r>
            <a:r>
              <a:rPr lang="ru-RU" sz="2400" dirty="0" smtClean="0"/>
              <a:t>   </a:t>
            </a:r>
          </a:p>
          <a:p>
            <a:pPr algn="just"/>
            <a:r>
              <a:rPr lang="ru-RU" sz="2400" dirty="0"/>
              <a:t> </a:t>
            </a:r>
            <a:r>
              <a:rPr lang="ru-RU" sz="2400" dirty="0" smtClean="0"/>
              <a:t>   А так же он всеобъемлющ и включает в себя следующие принципы: </a:t>
            </a:r>
            <a:r>
              <a:rPr lang="ru-RU" sz="2400" dirty="0" smtClean="0">
                <a:solidFill>
                  <a:srgbClr val="FFFF00"/>
                </a:solidFill>
              </a:rPr>
              <a:t>принцип функциональности, принцип заинтересованности детей, принцип эмоциональности, принцип «Сделай предмет ИЗО любимым для </a:t>
            </a:r>
            <a:r>
              <a:rPr lang="ru-RU" sz="3200" dirty="0" smtClean="0">
                <a:solidFill>
                  <a:srgbClr val="FFFF00"/>
                </a:solidFill>
              </a:rPr>
              <a:t>всех</a:t>
            </a:r>
            <a:r>
              <a:rPr lang="ru-RU" sz="2400" dirty="0" smtClean="0">
                <a:solidFill>
                  <a:srgbClr val="FFFF00"/>
                </a:solidFill>
              </a:rPr>
              <a:t> детей» и еще один очень важный принцип, который звучит так:</a:t>
            </a:r>
            <a:r>
              <a:rPr lang="ru-RU" sz="2400" dirty="0" smtClean="0"/>
              <a:t> учитель должен получать удовольствие от работы, а дети от урока</a:t>
            </a:r>
            <a:r>
              <a:rPr lang="ru-RU" sz="2400" dirty="0" smtClean="0">
                <a:solidFill>
                  <a:srgbClr val="FFFF00"/>
                </a:solidFill>
              </a:rPr>
              <a:t> .</a:t>
            </a:r>
          </a:p>
          <a:p>
            <a:pPr algn="just"/>
            <a:endParaRPr lang="ru-RU" sz="2400" dirty="0" smtClean="0">
              <a:solidFill>
                <a:srgbClr val="FFFF00"/>
              </a:solidFill>
            </a:endParaRPr>
          </a:p>
          <a:p>
            <a:pPr algn="just"/>
            <a:r>
              <a:rPr lang="ru-RU" sz="2400" dirty="0" smtClean="0"/>
              <a:t>      </a:t>
            </a:r>
          </a:p>
          <a:p>
            <a:pPr algn="just"/>
            <a:endParaRPr lang="ru-RU" sz="2400" dirty="0" smtClean="0"/>
          </a:p>
          <a:p>
            <a:pPr algn="just"/>
            <a:endParaRPr lang="ru-RU"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9"/>
            <a:ext cx="8429684" cy="6124754"/>
          </a:xfrm>
          <a:prstGeom prst="rect">
            <a:avLst/>
          </a:prstGeom>
        </p:spPr>
        <p:txBody>
          <a:bodyPr wrap="square">
            <a:spAutoFit/>
          </a:bodyPr>
          <a:lstStyle/>
          <a:p>
            <a:pPr algn="just"/>
            <a:r>
              <a:rPr lang="ru-RU" sz="2800" dirty="0" smtClean="0"/>
              <a:t> При работе с детьми надо понимать, что недопустимо выполнение работы или упражнений просто для работы и упражнения без понятной для ребенка цели. Работа </a:t>
            </a:r>
            <a:r>
              <a:rPr lang="ru-RU" sz="2800" dirty="0" smtClean="0">
                <a:solidFill>
                  <a:srgbClr val="FFFF00"/>
                </a:solidFill>
              </a:rPr>
              <a:t>ВСЕГДА</a:t>
            </a:r>
            <a:r>
              <a:rPr lang="ru-RU" sz="2800" dirty="0" smtClean="0"/>
              <a:t> должна быть </a:t>
            </a:r>
            <a:r>
              <a:rPr lang="ru-RU" sz="2800" dirty="0" smtClean="0">
                <a:solidFill>
                  <a:srgbClr val="FFFF00"/>
                </a:solidFill>
              </a:rPr>
              <a:t>функциональна.</a:t>
            </a:r>
          </a:p>
          <a:p>
            <a:pPr algn="just"/>
            <a:r>
              <a:rPr lang="ru-RU" sz="2800" dirty="0" smtClean="0"/>
              <a:t>   Для ребенка очень важен результат «ДЛЯ ЧЕГО Я ЭТО ДЕЛАЮ».  Кстати, именно в этом пункте начинает </a:t>
            </a:r>
            <a:r>
              <a:rPr lang="ru-RU" sz="2800" dirty="0" err="1" smtClean="0"/>
              <a:t>пробуксовывать</a:t>
            </a:r>
            <a:r>
              <a:rPr lang="ru-RU" sz="2800" dirty="0" smtClean="0"/>
              <a:t> результативность уроков ИЗО в 6-7 классах: умения не соответствуют желаниям ребенка. Непонимание «зачем все это нужно». Как результат – недовольство качеством своей работы и работа на мусорную корзину.</a:t>
            </a:r>
          </a:p>
          <a:p>
            <a:pPr algn="ctr"/>
            <a:r>
              <a:rPr lang="ru-RU" sz="2800" dirty="0" smtClean="0"/>
              <a:t> Поэтому </a:t>
            </a:r>
            <a:r>
              <a:rPr lang="ru-RU" sz="2800" dirty="0" smtClean="0">
                <a:solidFill>
                  <a:srgbClr val="FFFF00"/>
                </a:solidFill>
              </a:rPr>
              <a:t>важным принципом </a:t>
            </a:r>
            <a:r>
              <a:rPr lang="ru-RU" sz="2800" dirty="0" smtClean="0"/>
              <a:t>в своей работе я бы назвала </a:t>
            </a:r>
            <a:r>
              <a:rPr lang="ru-RU" sz="2800" b="1" dirty="0" smtClean="0">
                <a:solidFill>
                  <a:srgbClr val="FFFF00"/>
                </a:solidFill>
              </a:rPr>
              <a:t>ФУНКЦИОНАЛЬНОСТЬ.</a:t>
            </a:r>
            <a:endParaRPr lang="ru-RU" sz="2800"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42852"/>
            <a:ext cx="8643998" cy="1569660"/>
          </a:xfrm>
          <a:prstGeom prst="rect">
            <a:avLst/>
          </a:prstGeom>
          <a:noFill/>
        </p:spPr>
        <p:txBody>
          <a:bodyPr wrap="square" rtlCol="0">
            <a:spAutoFit/>
          </a:bodyPr>
          <a:lstStyle/>
          <a:p>
            <a:pPr algn="just"/>
            <a:r>
              <a:rPr lang="ru-RU" sz="2400" dirty="0" smtClean="0"/>
              <a:t>Как я использую принцип </a:t>
            </a:r>
            <a:r>
              <a:rPr lang="ru-RU" sz="2400" b="1" dirty="0" smtClean="0"/>
              <a:t>ФУНКЦИОНАЛЬНОСТИ.  Каждая работа для ЧЕГО-ТО нужна.</a:t>
            </a:r>
          </a:p>
          <a:p>
            <a:pPr algn="just"/>
            <a:r>
              <a:rPr lang="ru-RU" sz="2400" dirty="0"/>
              <a:t> </a:t>
            </a:r>
            <a:r>
              <a:rPr lang="ru-RU" sz="2400" dirty="0" smtClean="0"/>
              <a:t>  Учитель может ставить любые цели и задачи, но рисунок, поделка, украшение должны нести функциональную нагрузку.</a:t>
            </a:r>
          </a:p>
        </p:txBody>
      </p:sp>
      <p:pic>
        <p:nvPicPr>
          <p:cNvPr id="3" name="Рисунок 2" descr="Рисунок2.jpg"/>
          <p:cNvPicPr>
            <a:picLocks noChangeAspect="1"/>
          </p:cNvPicPr>
          <p:nvPr/>
        </p:nvPicPr>
        <p:blipFill>
          <a:blip r:embed="rId2" cstate="print"/>
          <a:stretch>
            <a:fillRect/>
          </a:stretch>
        </p:blipFill>
        <p:spPr>
          <a:xfrm>
            <a:off x="428596" y="3627552"/>
            <a:ext cx="4357718" cy="3027914"/>
          </a:xfrm>
          <a:prstGeom prst="rect">
            <a:avLst/>
          </a:prstGeom>
        </p:spPr>
      </p:pic>
      <p:sp>
        <p:nvSpPr>
          <p:cNvPr id="4" name="TextBox 3"/>
          <p:cNvSpPr txBox="1"/>
          <p:nvPr/>
        </p:nvSpPr>
        <p:spPr>
          <a:xfrm>
            <a:off x="214282" y="1785926"/>
            <a:ext cx="8715436" cy="2031325"/>
          </a:xfrm>
          <a:prstGeom prst="rect">
            <a:avLst/>
          </a:prstGeom>
          <a:noFill/>
        </p:spPr>
        <p:txBody>
          <a:bodyPr wrap="square" rtlCol="0">
            <a:spAutoFit/>
          </a:bodyPr>
          <a:lstStyle/>
          <a:p>
            <a:pPr algn="just"/>
            <a:r>
              <a:rPr lang="ru-RU" dirty="0" smtClean="0"/>
              <a:t>Как пример. Рисование птиц на уроке «</a:t>
            </a:r>
            <a:r>
              <a:rPr lang="ru-RU" b="1" dirty="0" smtClean="0"/>
              <a:t>Изображение </a:t>
            </a:r>
            <a:r>
              <a:rPr lang="ru-RU" b="1" dirty="0"/>
              <a:t>и реальность.</a:t>
            </a:r>
            <a:r>
              <a:rPr lang="ru-RU" dirty="0"/>
              <a:t> Снегири и </a:t>
            </a:r>
            <a:r>
              <a:rPr lang="ru-RU" dirty="0" smtClean="0"/>
              <a:t>синички» необходимо было для создания плаката «Покорми птиц».</a:t>
            </a:r>
            <a:r>
              <a:rPr lang="ru-RU" dirty="0"/>
              <a:t> </a:t>
            </a:r>
            <a:r>
              <a:rPr lang="ru-RU" dirty="0" smtClean="0"/>
              <a:t>Цель этого урока состояла в том, чтобы </a:t>
            </a:r>
            <a:r>
              <a:rPr lang="ru-RU" dirty="0"/>
              <a:t>учить предметному рисованию, </a:t>
            </a:r>
            <a:r>
              <a:rPr lang="ru-RU" dirty="0" smtClean="0"/>
              <a:t>передавать </a:t>
            </a:r>
            <a:r>
              <a:rPr lang="ru-RU" dirty="0"/>
              <a:t>движение, приучать работать коллективно</a:t>
            </a:r>
            <a:r>
              <a:rPr lang="ru-RU" dirty="0" smtClean="0"/>
              <a:t>. Решалось параллельно множество  задач: от развития </a:t>
            </a:r>
            <a:r>
              <a:rPr lang="ru-RU" dirty="0"/>
              <a:t>наблюдательных и познавательных </a:t>
            </a:r>
            <a:r>
              <a:rPr lang="ru-RU" dirty="0" smtClean="0"/>
              <a:t>способностей до  отработки навыка работы с ножницами.</a:t>
            </a:r>
            <a:endParaRPr lang="ru-RU" dirty="0"/>
          </a:p>
          <a:p>
            <a:endParaRPr lang="ru-RU" dirty="0" smtClean="0"/>
          </a:p>
        </p:txBody>
      </p:sp>
      <p:sp>
        <p:nvSpPr>
          <p:cNvPr id="5" name="TextBox 4"/>
          <p:cNvSpPr txBox="1"/>
          <p:nvPr/>
        </p:nvSpPr>
        <p:spPr>
          <a:xfrm>
            <a:off x="5000628" y="3500438"/>
            <a:ext cx="4000528" cy="3046988"/>
          </a:xfrm>
          <a:prstGeom prst="rect">
            <a:avLst/>
          </a:prstGeom>
          <a:noFill/>
        </p:spPr>
        <p:txBody>
          <a:bodyPr wrap="square" rtlCol="0">
            <a:spAutoFit/>
          </a:bodyPr>
          <a:lstStyle/>
          <a:p>
            <a:r>
              <a:rPr lang="ru-RU" sz="3200" dirty="0" smtClean="0"/>
              <a:t>Но  дети выполняли эту работу для того, чтобы развесить плакаты в школе, чтобы призвать всех  помогать птицам. </a:t>
            </a:r>
            <a:endParaRPr lang="ru-RU"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PSN0007.JPG"/>
          <p:cNvPicPr>
            <a:picLocks noChangeAspect="1"/>
          </p:cNvPicPr>
          <p:nvPr/>
        </p:nvPicPr>
        <p:blipFill>
          <a:blip r:embed="rId2" cstate="print"/>
          <a:stretch>
            <a:fillRect/>
          </a:stretch>
        </p:blipFill>
        <p:spPr>
          <a:xfrm>
            <a:off x="4643438" y="214290"/>
            <a:ext cx="4286248" cy="3214686"/>
          </a:xfrm>
          <a:prstGeom prst="rect">
            <a:avLst/>
          </a:prstGeom>
        </p:spPr>
      </p:pic>
      <p:pic>
        <p:nvPicPr>
          <p:cNvPr id="3" name="Рисунок 2" descr="Рисунок1.jpg"/>
          <p:cNvPicPr>
            <a:picLocks noChangeAspect="1"/>
          </p:cNvPicPr>
          <p:nvPr/>
        </p:nvPicPr>
        <p:blipFill>
          <a:blip r:embed="rId3"/>
          <a:stretch>
            <a:fillRect/>
          </a:stretch>
        </p:blipFill>
        <p:spPr>
          <a:xfrm>
            <a:off x="428596" y="2857496"/>
            <a:ext cx="4123547" cy="3143272"/>
          </a:xfrm>
          <a:prstGeom prst="rect">
            <a:avLst/>
          </a:prstGeom>
        </p:spPr>
      </p:pic>
      <p:sp>
        <p:nvSpPr>
          <p:cNvPr id="5" name="TextBox 4"/>
          <p:cNvSpPr txBox="1"/>
          <p:nvPr/>
        </p:nvSpPr>
        <p:spPr>
          <a:xfrm>
            <a:off x="5214942" y="3929066"/>
            <a:ext cx="3286148" cy="1754326"/>
          </a:xfrm>
          <a:prstGeom prst="rect">
            <a:avLst/>
          </a:prstGeom>
          <a:noFill/>
        </p:spPr>
        <p:txBody>
          <a:bodyPr wrap="square" rtlCol="0">
            <a:spAutoFit/>
          </a:bodyPr>
          <a:lstStyle/>
          <a:p>
            <a:pPr algn="ctr"/>
            <a:r>
              <a:rPr lang="ru-RU" dirty="0" smtClean="0"/>
              <a:t>Эта снежная птица, которую сделали первоклассники, гжельский плакат, выполненный пятым классом создавались с целью украсить школу к Новому году. </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015.jpg"/>
          <p:cNvPicPr>
            <a:picLocks noChangeAspect="1"/>
          </p:cNvPicPr>
          <p:nvPr/>
        </p:nvPicPr>
        <p:blipFill>
          <a:blip r:embed="rId2" cstate="print"/>
          <a:stretch>
            <a:fillRect/>
          </a:stretch>
        </p:blipFill>
        <p:spPr>
          <a:xfrm>
            <a:off x="4857752" y="3857628"/>
            <a:ext cx="3821554" cy="2866166"/>
          </a:xfrm>
          <a:prstGeom prst="rect">
            <a:avLst/>
          </a:prstGeom>
        </p:spPr>
      </p:pic>
      <p:pic>
        <p:nvPicPr>
          <p:cNvPr id="3" name="Рисунок 2" descr="IMG_0638.jpg"/>
          <p:cNvPicPr>
            <a:picLocks noChangeAspect="1"/>
          </p:cNvPicPr>
          <p:nvPr/>
        </p:nvPicPr>
        <p:blipFill>
          <a:blip r:embed="rId3" cstate="print"/>
          <a:stretch>
            <a:fillRect/>
          </a:stretch>
        </p:blipFill>
        <p:spPr>
          <a:xfrm>
            <a:off x="4788024" y="260648"/>
            <a:ext cx="3467224" cy="2600418"/>
          </a:xfrm>
          <a:prstGeom prst="rect">
            <a:avLst/>
          </a:prstGeom>
        </p:spPr>
      </p:pic>
      <p:pic>
        <p:nvPicPr>
          <p:cNvPr id="4" name="Рисунок 3" descr="IMG_0632.jpg"/>
          <p:cNvPicPr>
            <a:picLocks noChangeAspect="1"/>
          </p:cNvPicPr>
          <p:nvPr/>
        </p:nvPicPr>
        <p:blipFill>
          <a:blip r:embed="rId4" cstate="print"/>
          <a:stretch>
            <a:fillRect/>
          </a:stretch>
        </p:blipFill>
        <p:spPr>
          <a:xfrm>
            <a:off x="500034" y="3857628"/>
            <a:ext cx="3744416" cy="2808312"/>
          </a:xfrm>
          <a:prstGeom prst="rect">
            <a:avLst/>
          </a:prstGeom>
        </p:spPr>
      </p:pic>
      <p:pic>
        <p:nvPicPr>
          <p:cNvPr id="5" name="Рисунок 4" descr="IMG_0634.jpg"/>
          <p:cNvPicPr>
            <a:picLocks noChangeAspect="1"/>
          </p:cNvPicPr>
          <p:nvPr/>
        </p:nvPicPr>
        <p:blipFill>
          <a:blip r:embed="rId5" cstate="print"/>
          <a:stretch>
            <a:fillRect/>
          </a:stretch>
        </p:blipFill>
        <p:spPr>
          <a:xfrm>
            <a:off x="500034" y="214290"/>
            <a:ext cx="3606100" cy="2704575"/>
          </a:xfrm>
          <a:prstGeom prst="rect">
            <a:avLst/>
          </a:prstGeom>
        </p:spPr>
      </p:pic>
      <p:sp>
        <p:nvSpPr>
          <p:cNvPr id="6" name="TextBox 5"/>
          <p:cNvSpPr txBox="1"/>
          <p:nvPr/>
        </p:nvSpPr>
        <p:spPr>
          <a:xfrm>
            <a:off x="214282" y="3000372"/>
            <a:ext cx="8798578" cy="830997"/>
          </a:xfrm>
          <a:prstGeom prst="rect">
            <a:avLst/>
          </a:prstGeom>
          <a:noFill/>
        </p:spPr>
        <p:txBody>
          <a:bodyPr wrap="square" rtlCol="0">
            <a:spAutoFit/>
          </a:bodyPr>
          <a:lstStyle/>
          <a:p>
            <a:pPr algn="ctr"/>
            <a:r>
              <a:rPr lang="ru-RU" sz="2400" dirty="0" smtClean="0"/>
              <a:t>Уроки в 3 классе, посвященные театру должны закончиться театральным представлением</a:t>
            </a:r>
            <a:endParaRPr lang="ru-RU"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то 097.jpg"/>
          <p:cNvPicPr>
            <a:picLocks noChangeAspect="1"/>
          </p:cNvPicPr>
          <p:nvPr/>
        </p:nvPicPr>
        <p:blipFill>
          <a:blip r:embed="rId2" cstate="print"/>
          <a:stretch>
            <a:fillRect/>
          </a:stretch>
        </p:blipFill>
        <p:spPr>
          <a:xfrm>
            <a:off x="214282" y="3500438"/>
            <a:ext cx="4128458" cy="3096344"/>
          </a:xfrm>
          <a:prstGeom prst="rect">
            <a:avLst/>
          </a:prstGeom>
        </p:spPr>
      </p:pic>
      <p:pic>
        <p:nvPicPr>
          <p:cNvPr id="3" name="Рисунок 2" descr="Изображение 071.jpg"/>
          <p:cNvPicPr>
            <a:picLocks noChangeAspect="1"/>
          </p:cNvPicPr>
          <p:nvPr/>
        </p:nvPicPr>
        <p:blipFill>
          <a:blip r:embed="rId3" cstate="print"/>
          <a:stretch>
            <a:fillRect/>
          </a:stretch>
        </p:blipFill>
        <p:spPr>
          <a:xfrm>
            <a:off x="4643438" y="3500438"/>
            <a:ext cx="4191029" cy="3143272"/>
          </a:xfrm>
          <a:prstGeom prst="rect">
            <a:avLst/>
          </a:prstGeom>
        </p:spPr>
      </p:pic>
      <p:pic>
        <p:nvPicPr>
          <p:cNvPr id="4" name="Рисунок 3" descr="Изображение 047.jpg"/>
          <p:cNvPicPr>
            <a:picLocks noChangeAspect="1"/>
          </p:cNvPicPr>
          <p:nvPr/>
        </p:nvPicPr>
        <p:blipFill>
          <a:blip r:embed="rId4" cstate="print"/>
          <a:stretch>
            <a:fillRect/>
          </a:stretch>
        </p:blipFill>
        <p:spPr>
          <a:xfrm>
            <a:off x="4643438" y="204221"/>
            <a:ext cx="4143404" cy="3107553"/>
          </a:xfrm>
          <a:prstGeom prst="rect">
            <a:avLst/>
          </a:prstGeom>
        </p:spPr>
      </p:pic>
      <p:sp>
        <p:nvSpPr>
          <p:cNvPr id="5" name="TextBox 4"/>
          <p:cNvSpPr txBox="1"/>
          <p:nvPr/>
        </p:nvSpPr>
        <p:spPr>
          <a:xfrm>
            <a:off x="357158" y="857232"/>
            <a:ext cx="4071966" cy="1938992"/>
          </a:xfrm>
          <a:prstGeom prst="rect">
            <a:avLst/>
          </a:prstGeom>
          <a:noFill/>
        </p:spPr>
        <p:txBody>
          <a:bodyPr wrap="square" rtlCol="0">
            <a:spAutoFit/>
          </a:bodyPr>
          <a:lstStyle/>
          <a:p>
            <a:r>
              <a:rPr lang="ru-RU" sz="2400" dirty="0" smtClean="0"/>
              <a:t>Работа над декорациями. Работа нашлась всем в классе. А потом смотрели спектакль «Золушка» всей школой.</a:t>
            </a:r>
            <a:endParaRPr lang="ru-RU"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0675.jpg"/>
          <p:cNvPicPr>
            <a:picLocks noChangeAspect="1"/>
          </p:cNvPicPr>
          <p:nvPr/>
        </p:nvPicPr>
        <p:blipFill>
          <a:blip r:embed="rId2" cstate="print"/>
          <a:stretch>
            <a:fillRect/>
          </a:stretch>
        </p:blipFill>
        <p:spPr>
          <a:xfrm>
            <a:off x="285720" y="285728"/>
            <a:ext cx="3905245" cy="2928934"/>
          </a:xfrm>
          <a:prstGeom prst="rect">
            <a:avLst/>
          </a:prstGeom>
        </p:spPr>
      </p:pic>
      <p:pic>
        <p:nvPicPr>
          <p:cNvPr id="4" name="Рисунок 3" descr="IMG_0677.jpg"/>
          <p:cNvPicPr>
            <a:picLocks noChangeAspect="1"/>
          </p:cNvPicPr>
          <p:nvPr/>
        </p:nvPicPr>
        <p:blipFill>
          <a:blip r:embed="rId3" cstate="print"/>
          <a:stretch>
            <a:fillRect/>
          </a:stretch>
        </p:blipFill>
        <p:spPr>
          <a:xfrm>
            <a:off x="5000628" y="3643314"/>
            <a:ext cx="3905278" cy="2928958"/>
          </a:xfrm>
          <a:prstGeom prst="rect">
            <a:avLst/>
          </a:prstGeom>
        </p:spPr>
      </p:pic>
      <p:sp>
        <p:nvSpPr>
          <p:cNvPr id="5" name="TextBox 4"/>
          <p:cNvSpPr txBox="1"/>
          <p:nvPr/>
        </p:nvSpPr>
        <p:spPr>
          <a:xfrm>
            <a:off x="4429124" y="357166"/>
            <a:ext cx="4500594" cy="2308324"/>
          </a:xfrm>
          <a:prstGeom prst="rect">
            <a:avLst/>
          </a:prstGeom>
          <a:noFill/>
        </p:spPr>
        <p:txBody>
          <a:bodyPr wrap="square" rtlCol="0">
            <a:spAutoFit/>
          </a:bodyPr>
          <a:lstStyle/>
          <a:p>
            <a:r>
              <a:rPr lang="ru-RU" dirty="0" smtClean="0"/>
              <a:t>В школу пришел ветеран и попросил подумать над эскизом памятника летчику, герою Советского Союза Медведеву, нашему земляку. Семиклассники взялись за дело очень серьезно. Было множество эскизов представлено на конкурс. Одну из идей выбрал художник для работы над памятником.</a:t>
            </a:r>
            <a:endParaRPr lang="ru-RU" dirty="0"/>
          </a:p>
        </p:txBody>
      </p:sp>
      <p:pic>
        <p:nvPicPr>
          <p:cNvPr id="6" name="Рисунок 5" descr="IMG_0674.jpg"/>
          <p:cNvPicPr>
            <a:picLocks noChangeAspect="1"/>
          </p:cNvPicPr>
          <p:nvPr/>
        </p:nvPicPr>
        <p:blipFill>
          <a:blip r:embed="rId4" cstate="print"/>
          <a:stretch>
            <a:fillRect/>
          </a:stretch>
        </p:blipFill>
        <p:spPr>
          <a:xfrm>
            <a:off x="857224" y="3286124"/>
            <a:ext cx="2536031" cy="338137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1075</Words>
  <Application>Microsoft Office PowerPoint</Application>
  <PresentationFormat>Экран (4:3)</PresentationFormat>
  <Paragraphs>52</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Принципы и приемы, используемые на уроках изо.  (Из опыта работы учителя Апрелевской школы №4 Аленьковой Александры Анатольевны )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Принципы, методы и приемы, используемые на уроках.  (Из опыта работы учителя Апрелевской школы №4 Аленьковой Александры Анатольевны )</dc:title>
  <dc:creator>Саша</dc:creator>
  <cp:lastModifiedBy>Саша</cp:lastModifiedBy>
  <cp:revision>44</cp:revision>
  <dcterms:created xsi:type="dcterms:W3CDTF">2021-03-21T12:34:14Z</dcterms:created>
  <dcterms:modified xsi:type="dcterms:W3CDTF">2025-03-11T13:25:13Z</dcterms:modified>
</cp:coreProperties>
</file>