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314" r:id="rId10"/>
    <p:sldId id="266" r:id="rId11"/>
    <p:sldId id="315" r:id="rId12"/>
    <p:sldId id="269" r:id="rId13"/>
    <p:sldId id="316" r:id="rId14"/>
    <p:sldId id="263" r:id="rId15"/>
    <p:sldId id="317" r:id="rId16"/>
    <p:sldId id="261" r:id="rId17"/>
    <p:sldId id="321" r:id="rId18"/>
    <p:sldId id="322" r:id="rId19"/>
    <p:sldId id="323" r:id="rId20"/>
    <p:sldId id="270" r:id="rId21"/>
    <p:sldId id="319" r:id="rId22"/>
    <p:sldId id="268" r:id="rId23"/>
    <p:sldId id="324" r:id="rId24"/>
    <p:sldId id="325" r:id="rId25"/>
    <p:sldId id="326" r:id="rId26"/>
    <p:sldId id="327" r:id="rId27"/>
    <p:sldId id="271" r:id="rId28"/>
    <p:sldId id="272" r:id="rId29"/>
    <p:sldId id="277" r:id="rId30"/>
    <p:sldId id="302" r:id="rId31"/>
    <p:sldId id="278" r:id="rId32"/>
    <p:sldId id="273" r:id="rId33"/>
    <p:sldId id="328" r:id="rId34"/>
    <p:sldId id="329" r:id="rId35"/>
    <p:sldId id="330" r:id="rId36"/>
    <p:sldId id="274" r:id="rId37"/>
    <p:sldId id="303" r:id="rId38"/>
    <p:sldId id="275" r:id="rId39"/>
    <p:sldId id="311" r:id="rId40"/>
    <p:sldId id="279" r:id="rId41"/>
    <p:sldId id="306" r:id="rId42"/>
    <p:sldId id="331" r:id="rId43"/>
    <p:sldId id="332" r:id="rId44"/>
    <p:sldId id="333" r:id="rId45"/>
    <p:sldId id="336" r:id="rId46"/>
    <p:sldId id="334" r:id="rId47"/>
    <p:sldId id="335" r:id="rId48"/>
    <p:sldId id="337" r:id="rId49"/>
    <p:sldId id="339" r:id="rId50"/>
    <p:sldId id="280" r:id="rId51"/>
    <p:sldId id="340" r:id="rId52"/>
    <p:sldId id="341" r:id="rId53"/>
    <p:sldId id="342" r:id="rId54"/>
    <p:sldId id="343" r:id="rId55"/>
    <p:sldId id="344" r:id="rId56"/>
    <p:sldId id="345" r:id="rId57"/>
    <p:sldId id="312" r:id="rId58"/>
    <p:sldId id="346" r:id="rId59"/>
    <p:sldId id="304" r:id="rId60"/>
    <p:sldId id="305" r:id="rId61"/>
    <p:sldId id="347" r:id="rId62"/>
    <p:sldId id="349" r:id="rId63"/>
    <p:sldId id="350" r:id="rId64"/>
    <p:sldId id="351" r:id="rId65"/>
    <p:sldId id="352" r:id="rId66"/>
    <p:sldId id="353" r:id="rId67"/>
    <p:sldId id="310" r:id="rId68"/>
    <p:sldId id="282" r:id="rId69"/>
    <p:sldId id="283" r:id="rId70"/>
    <p:sldId id="285" r:id="rId71"/>
    <p:sldId id="286" r:id="rId72"/>
    <p:sldId id="287" r:id="rId73"/>
    <p:sldId id="288" r:id="rId74"/>
    <p:sldId id="289" r:id="rId75"/>
    <p:sldId id="290" r:id="rId76"/>
    <p:sldId id="291" r:id="rId77"/>
    <p:sldId id="292" r:id="rId78"/>
    <p:sldId id="293" r:id="rId79"/>
    <p:sldId id="294" r:id="rId80"/>
    <p:sldId id="295" r:id="rId81"/>
    <p:sldId id="296" r:id="rId82"/>
    <p:sldId id="297" r:id="rId83"/>
    <p:sldId id="313" r:id="rId84"/>
    <p:sldId id="298" r:id="rId85"/>
    <p:sldId id="299" r:id="rId86"/>
    <p:sldId id="300" r:id="rId87"/>
    <p:sldId id="354" r:id="rId88"/>
    <p:sldId id="355" r:id="rId89"/>
    <p:sldId id="356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6" r:id="rId98"/>
    <p:sldId id="367" r:id="rId99"/>
    <p:sldId id="365" r:id="rId100"/>
    <p:sldId id="368" r:id="rId101"/>
    <p:sldId id="369" r:id="rId102"/>
    <p:sldId id="370" r:id="rId10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DA3B-DA59-4E15-AB9D-F4F00E871808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075-62C5-4E8A-BF9F-EB037E3B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DA3B-DA59-4E15-AB9D-F4F00E871808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075-62C5-4E8A-BF9F-EB037E3B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2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DA3B-DA59-4E15-AB9D-F4F00E871808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075-62C5-4E8A-BF9F-EB037E3B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3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DA3B-DA59-4E15-AB9D-F4F00E871808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075-62C5-4E8A-BF9F-EB037E3B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DA3B-DA59-4E15-AB9D-F4F00E871808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075-62C5-4E8A-BF9F-EB037E3B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2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DA3B-DA59-4E15-AB9D-F4F00E871808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075-62C5-4E8A-BF9F-EB037E3B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1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DA3B-DA59-4E15-AB9D-F4F00E871808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075-62C5-4E8A-BF9F-EB037E3B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1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DA3B-DA59-4E15-AB9D-F4F00E871808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075-62C5-4E8A-BF9F-EB037E3B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DA3B-DA59-4E15-AB9D-F4F00E871808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075-62C5-4E8A-BF9F-EB037E3B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5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DA3B-DA59-4E15-AB9D-F4F00E871808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075-62C5-4E8A-BF9F-EB037E3B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8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DA3B-DA59-4E15-AB9D-F4F00E871808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075-62C5-4E8A-BF9F-EB037E3B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1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ADA3B-DA59-4E15-AB9D-F4F00E871808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CD075-62C5-4E8A-BF9F-EB037E3B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3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Подготовка к ВПР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8 </a:t>
            </a:r>
            <a:r>
              <a:rPr lang="ru-RU" dirty="0" smtClean="0"/>
              <a:t>класс </a:t>
            </a:r>
            <a:r>
              <a:rPr lang="ru-RU" dirty="0" smtClean="0"/>
              <a:t>-2025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76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14" y="333305"/>
            <a:ext cx="10201659" cy="58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0757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368" y="1131001"/>
            <a:ext cx="106211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16.3. Укажите две особенности строения акул, которые являются приспособлениями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водному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 жизни.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должен содержать следующие элементы: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хвостовой плавник обеспечивает поступательное движение;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жабры служат для дыхания растворённым в воде кислородом. </a:t>
            </a:r>
          </a:p>
        </p:txBody>
      </p:sp>
    </p:spTree>
    <p:extLst>
      <p:ext uri="{BB962C8B-B14F-4D97-AF65-F5344CB8AC3E}">
        <p14:creationId xmlns:p14="http://schemas.microsoft.com/office/powerpoint/2010/main" val="4970203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691" y="202532"/>
            <a:ext cx="101990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16.3. Укажите две характерные особенности грызунов, к которым относится полевая мышь.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должен содержать следующие элементы: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особенное строение зубов;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питание твёрдой растительной пищей.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может быть дан в иной, близкой по смыслу формулировке</a:t>
            </a:r>
          </a:p>
        </p:txBody>
      </p:sp>
    </p:spTree>
    <p:extLst>
      <p:ext uri="{BB962C8B-B14F-4D97-AF65-F5344CB8AC3E}">
        <p14:creationId xmlns:p14="http://schemas.microsoft.com/office/powerpoint/2010/main" val="26478374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964" y="610495"/>
            <a:ext cx="106773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16.3. Укажите две особенности строения лягушки, которые являются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приспособлениями 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наземному образу жизни.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должен содержать следующие элементы: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пятипалые конечности рычажного типа;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появление лёгких.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может быть дан в иной, близкой по смыслу формулировке</a:t>
            </a:r>
          </a:p>
        </p:txBody>
      </p:sp>
    </p:spTree>
    <p:extLst>
      <p:ext uri="{BB962C8B-B14F-4D97-AF65-F5344CB8AC3E}">
        <p14:creationId xmlns:p14="http://schemas.microsoft.com/office/powerpoint/2010/main" val="328850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544" y="99704"/>
            <a:ext cx="1116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изображена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эпителиальная ткань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Выберите из приведенного ниже списка три утверждения, относящиеся к характеристике данной ткани. Запишите в ответе цифры, соответствующие выбранным ответам.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21" y="1581387"/>
            <a:ext cx="3403650" cy="2114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92" y="2840818"/>
            <a:ext cx="8399041" cy="377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6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51" y="425604"/>
            <a:ext cx="10462507" cy="537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544" y="99704"/>
            <a:ext cx="1116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изображена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эпителиальная ткань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Выберите из приведенного ниже списка три утверждения, относящиеся к характеристике данной ткани. Запишите в ответе цифры, соответствующие выбранным ответам.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229" y="2856377"/>
            <a:ext cx="7365519" cy="3839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9" y="1542550"/>
            <a:ext cx="4538695" cy="17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13" y="293624"/>
            <a:ext cx="9896651" cy="63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3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544" y="99704"/>
            <a:ext cx="1116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изображена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соединительная ткань.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приведенного ниже списка три утверждения, относящиеся к характеристике данной ткани. Запишите в ответе цифры, соответствующие выбранным ответам.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3" y="1481048"/>
            <a:ext cx="2657644" cy="22750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468" y="1608541"/>
            <a:ext cx="8498881" cy="47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7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6" y="214562"/>
            <a:ext cx="9686144" cy="60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2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544" y="99704"/>
            <a:ext cx="1116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изображена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соединительная ткань.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приведенного ниже списка три утверждения, относящиеся к характеристике данной ткани. Запишите в ответе цифры, соответствующие выбранным ответам.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29" y="1715656"/>
            <a:ext cx="3395874" cy="3123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824" y="3094289"/>
            <a:ext cx="8025970" cy="333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25" y="355099"/>
            <a:ext cx="11540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изображены клетки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соединительной ткани.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приведённого ниже списка три утверждения, относящиеся к характеристике данной ткани. Запишите в ответе цифры, соответствующие выбранным утверждениям.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07" y="1670905"/>
            <a:ext cx="3736305" cy="1930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5057" y="2701143"/>
            <a:ext cx="84828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  Клетки обеспечивают транспорт кислорода от лёгких к тканям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  Выполняет защитную функцию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  Вырабатывает различные секреты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  Клетки располагаются на большом расстоянии друг от друга в жидком межклеточном веществе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  Эта ткань переносит питательные вещества и соединяет все органы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  Клетки этой ткани могут быть по форме плоскими, кубическими, цилиндрическими.</a:t>
            </a:r>
          </a:p>
        </p:txBody>
      </p:sp>
    </p:spTree>
    <p:extLst>
      <p:ext uri="{BB962C8B-B14F-4D97-AF65-F5344CB8AC3E}">
        <p14:creationId xmlns:p14="http://schemas.microsoft.com/office/powerpoint/2010/main" val="3419482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25" y="355099"/>
            <a:ext cx="11540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изображены клетки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соединительной ткани.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приведённого ниже списка три утверждения, относящиеся к характеристике данной ткани. Запишите в ответе цифры, соответствующие выбранным утверждениям.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07" y="1670905"/>
            <a:ext cx="3736305" cy="1930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519" y="1555428"/>
            <a:ext cx="7878109" cy="48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2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182634"/>
            <a:ext cx="8985504" cy="3090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8" y="3231669"/>
            <a:ext cx="9325362" cy="34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4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63" y="376504"/>
            <a:ext cx="9391093" cy="57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7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544" y="99704"/>
            <a:ext cx="1116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изображена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Выберите из приведенного ниже списка три утверждения, относящиеся к характеристике данной ткани. Запишите в ответе цифры, соответствующие выбранным ответам.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31" y="1463039"/>
            <a:ext cx="4120046" cy="2616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980" y="1931799"/>
            <a:ext cx="7915343" cy="42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66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11" y="181228"/>
            <a:ext cx="10317813" cy="58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12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544" y="99704"/>
            <a:ext cx="1116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изображена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Выберите из приведенного ниже списка три утверждения, относящиеся к характеристике данной ткани. Запишите в ответе цифры, соответствующие выбранным ответам.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841" y="2119223"/>
            <a:ext cx="7776073" cy="4267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02" y="1707996"/>
            <a:ext cx="3695139" cy="26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4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58" y="909838"/>
            <a:ext cx="11303703" cy="44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36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544" y="99704"/>
            <a:ext cx="1116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изображена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Выберите из приведенного ниже списка три утверждения, относящиеся к характеристике данной ткани. Запишите в ответе цифры, соответствующие выбранным ответам.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7" y="1555748"/>
            <a:ext cx="3915229" cy="2847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916" y="1705155"/>
            <a:ext cx="6057143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02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АВТОТРОФЫ –растения, остальные </a:t>
            </a:r>
            <a:b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ГЕТЕРОТРОФЫ</a:t>
            </a:r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!!!!!!!!!!!!!!!!!</a:t>
            </a:r>
            <a:endParaRPr lang="ru-RU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02480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arenR"/>
            </a:pPr>
            <a:r>
              <a:rPr lang="ru-RU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</a:t>
            </a: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 </a:t>
            </a:r>
            <a:endParaRPr lang="ru-RU" sz="3600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бледная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поганка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клён </a:t>
            </a: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канадский </a:t>
            </a:r>
            <a:endParaRPr lang="ru-RU" sz="3600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ворона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серая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крапива </a:t>
            </a: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двудомная </a:t>
            </a:r>
            <a:endParaRPr lang="ru-RU" sz="3600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прудовик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</a:p>
        </p:txBody>
      </p:sp>
    </p:spTree>
    <p:extLst>
      <p:ext uri="{BB962C8B-B14F-4D97-AF65-F5344CB8AC3E}">
        <p14:creationId xmlns:p14="http://schemas.microsoft.com/office/powerpoint/2010/main" val="64359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1" y="463087"/>
            <a:ext cx="11523181" cy="459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19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3" r="36146" b="66529"/>
          <a:stretch/>
        </p:blipFill>
        <p:spPr>
          <a:xfrm>
            <a:off x="1012874" y="378650"/>
            <a:ext cx="5950634" cy="10281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36845" b="73074"/>
          <a:stretch/>
        </p:blipFill>
        <p:spPr>
          <a:xfrm>
            <a:off x="293244" y="3232685"/>
            <a:ext cx="6149759" cy="762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191" t="458" r="2091" b="-458"/>
          <a:stretch/>
        </p:blipFill>
        <p:spPr>
          <a:xfrm>
            <a:off x="8229002" y="522382"/>
            <a:ext cx="3457784" cy="3071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3323"/>
          <a:stretch/>
        </p:blipFill>
        <p:spPr>
          <a:xfrm>
            <a:off x="8229003" y="3727938"/>
            <a:ext cx="3234368" cy="2566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0897" y="3995678"/>
            <a:ext cx="7488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тип питания животного: гетеротрофный;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обоснование, например: у финвала отсутствуют хлоропласты, поэтому у него  гетеротрофный тип питания ИЛИ Отсутствует фотосинтез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883" y="1164918"/>
            <a:ext cx="7952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тип питания животного: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Это  растение,  имеются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хлоропласты, поэтому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автотрофный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питания.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Способно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фотосинтезу</a:t>
            </a:r>
          </a:p>
        </p:txBody>
      </p:sp>
    </p:spTree>
    <p:extLst>
      <p:ext uri="{BB962C8B-B14F-4D97-AF65-F5344CB8AC3E}">
        <p14:creationId xmlns:p14="http://schemas.microsoft.com/office/powerpoint/2010/main" val="1922294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2" y="283208"/>
            <a:ext cx="11793617" cy="3337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5" y="3621023"/>
            <a:ext cx="9560037" cy="30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8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58" y="115022"/>
            <a:ext cx="9949839" cy="3506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84" y="3362641"/>
            <a:ext cx="9781813" cy="316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11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06" y="0"/>
            <a:ext cx="5792027" cy="655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44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0" y="204211"/>
            <a:ext cx="11227344" cy="35105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12899" y="2375981"/>
            <a:ext cx="66305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1.Царство </a:t>
            </a:r>
            <a:r>
              <a:rPr lang="ru-RU" sz="3200" b="1" dirty="0">
                <a:solidFill>
                  <a:srgbClr val="0070C0"/>
                </a:solidFill>
              </a:rPr>
              <a:t>Животные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3.Подцарство </a:t>
            </a:r>
            <a:r>
              <a:rPr lang="ru-RU" sz="3200" b="1" dirty="0" smtClean="0">
                <a:solidFill>
                  <a:srgbClr val="0070C0"/>
                </a:solidFill>
              </a:rPr>
              <a:t>Многоклеточные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5 Тип Кишечнополостные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4. Класс Коралловые полипы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6. Отряд Мадрепоровые </a:t>
            </a:r>
            <a:r>
              <a:rPr lang="ru-RU" sz="3200" b="1" dirty="0" smtClean="0">
                <a:solidFill>
                  <a:srgbClr val="0070C0"/>
                </a:solidFill>
              </a:rPr>
              <a:t>кораллы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2.Род </a:t>
            </a:r>
            <a:r>
              <a:rPr lang="ru-RU" sz="3200" b="1" dirty="0" err="1">
                <a:solidFill>
                  <a:srgbClr val="0070C0"/>
                </a:solidFill>
              </a:rPr>
              <a:t>Фунгия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79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8331" b="5431"/>
          <a:stretch/>
        </p:blipFill>
        <p:spPr>
          <a:xfrm>
            <a:off x="424147" y="187463"/>
            <a:ext cx="10123499" cy="3357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972"/>
          <a:stretch/>
        </p:blipFill>
        <p:spPr>
          <a:xfrm>
            <a:off x="489636" y="3545272"/>
            <a:ext cx="9891851" cy="3312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90278" y="1054129"/>
            <a:ext cx="1220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зоб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4559" y="4090406"/>
            <a:ext cx="4486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сперматозоид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650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51" y="291984"/>
            <a:ext cx="11168021" cy="41839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33058" y="1670763"/>
            <a:ext cx="349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головастик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472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59" y="722883"/>
            <a:ext cx="11155774" cy="43696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92097" y="2303810"/>
            <a:ext cx="2261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жабры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384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8" y="671376"/>
            <a:ext cx="11432859" cy="4181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0043" y="2303810"/>
            <a:ext cx="7465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Неполное превращение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936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7" y="0"/>
            <a:ext cx="11955114" cy="50665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0877" y="29110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6600" y="4805450"/>
            <a:ext cx="8518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Чтобы уничтожить личинок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малярийного комара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6744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75" y="190423"/>
            <a:ext cx="11401049" cy="61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73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9094"/>
          <a:stretch/>
        </p:blipFill>
        <p:spPr>
          <a:xfrm>
            <a:off x="277295" y="0"/>
            <a:ext cx="11088374" cy="36564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295" y="3248531"/>
            <a:ext cx="11469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при заражении одного из членов семьи всей семье рекомендуют принимать противогельминтные лекарственные препараты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заражённый человек является источником выделения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яиц остриц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внешнюю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среду; распространение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яиц происходит по всей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квартире, что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 заражению всех членов семьи.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191" y="5187523"/>
            <a:ext cx="12013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перед посещением бассейна необходимо сдать на анализ соскоб из области анального отверстия?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обоснуйте  для обнаружения яиц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остриц: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яиц в воду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бассейна другие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посетители могут случайно заглотить их вместе с водой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заразиться острицами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2186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45876" cy="2943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649" y="2305504"/>
            <a:ext cx="5688380" cy="43907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5138" y="352032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клетках крови (в эритроцитах);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 повышается при единовременном разрушении клеток крови (эритроцитов) в момент выхода из них паразитов. Элементы ответа могут быть приведены в иных, близких по смыслу формулировках</a:t>
            </a:r>
          </a:p>
        </p:txBody>
      </p:sp>
    </p:spTree>
    <p:extLst>
      <p:ext uri="{BB962C8B-B14F-4D97-AF65-F5344CB8AC3E}">
        <p14:creationId xmlns:p14="http://schemas.microsoft.com/office/powerpoint/2010/main" val="129978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" y="131976"/>
            <a:ext cx="11093994" cy="38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57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9" y="453193"/>
            <a:ext cx="11501918" cy="4911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69366" y="5680223"/>
            <a:ext cx="9303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  Нет, не является.2.  Обоснование: вши одинаково предпочитают как чистые, так и грязные волосы.</a:t>
            </a:r>
          </a:p>
        </p:txBody>
      </p:sp>
    </p:spTree>
    <p:extLst>
      <p:ext uri="{BB962C8B-B14F-4D97-AF65-F5344CB8AC3E}">
        <p14:creationId xmlns:p14="http://schemas.microsoft.com/office/powerpoint/2010/main" val="971020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62" y="210378"/>
            <a:ext cx="11136146" cy="46007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27741" y="309490"/>
            <a:ext cx="51170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9989" y="2684586"/>
            <a:ext cx="57969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033" y="4643568"/>
            <a:ext cx="107102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  Использование ядохимикатов (инсектицидов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  Стирка одежды и постельного белья в горячей воде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  Горячая химчистка мягкой мебели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  Прогрев всего помещения сухим жаром.</a:t>
            </a:r>
          </a:p>
        </p:txBody>
      </p:sp>
    </p:spTree>
    <p:extLst>
      <p:ext uri="{BB962C8B-B14F-4D97-AF65-F5344CB8AC3E}">
        <p14:creationId xmlns:p14="http://schemas.microsoft.com/office/powerpoint/2010/main" val="3401522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151" y="896607"/>
            <a:ext cx="5337462" cy="51525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6151" y="4361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1.Рассмотрите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рисунок, на котором представлен цикл развития печёночного сосальщика и ответьте на вопросы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цифрой обозначен на рисунке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ресничная личинка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82997" y="3011192"/>
            <a:ext cx="51170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039" y="188780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2.Какой цифрой обозначен на рисунке </a:t>
            </a:r>
            <a: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окончательный хозяин паразита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Окончательным хозяином является тот, в котором проходит половое размножение паразита.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9151" y="705334"/>
            <a:ext cx="51170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236" y="382679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считать крупный рогатый скот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промежуточным хозяином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печёночного сосальщика?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Крупный рогатый скот является окончательным хозяином, поскольку в нём происходит половое размножение паразита.</a:t>
            </a:r>
          </a:p>
        </p:txBody>
      </p:sp>
    </p:spTree>
    <p:extLst>
      <p:ext uri="{BB962C8B-B14F-4D97-AF65-F5344CB8AC3E}">
        <p14:creationId xmlns:p14="http://schemas.microsoft.com/office/powerpoint/2010/main" val="15246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003" y="125661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человек заразиться печёночным сосальщиком, если он работает в хлеву и регулярно занимается уборкой коровьего навоза? Ответ обоснуйте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заражается печёночным сосальщиком только при попадании в его организм цист вместе с травой или хвостатых личинок вместе с водой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166" y="657457"/>
            <a:ext cx="5337462" cy="51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9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3483" cy="68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74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" y="180332"/>
            <a:ext cx="10578905" cy="667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4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66168"/>
              </p:ext>
            </p:extLst>
          </p:nvPr>
        </p:nvGraphicFramePr>
        <p:xfrm>
          <a:off x="-1" y="0"/>
          <a:ext cx="12192001" cy="6998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0807">
                  <a:extLst>
                    <a:ext uri="{9D8B030D-6E8A-4147-A177-3AD203B41FA5}">
                      <a16:colId xmlns:a16="http://schemas.microsoft.com/office/drawing/2014/main" val="535009125"/>
                    </a:ext>
                  </a:extLst>
                </a:gridCol>
                <a:gridCol w="6621194">
                  <a:extLst>
                    <a:ext uri="{9D8B030D-6E8A-4147-A177-3AD203B41FA5}">
                      <a16:colId xmlns:a16="http://schemas.microsoft.com/office/drawing/2014/main" val="326354504"/>
                    </a:ext>
                  </a:extLst>
                </a:gridCol>
              </a:tblGrid>
              <a:tr h="269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выделительной системы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2316098430"/>
                  </a:ext>
                </a:extLst>
              </a:tr>
              <a:tr h="269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Простейшие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сократительные вакуоли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1535014285"/>
                  </a:ext>
                </a:extLst>
              </a:tr>
              <a:tr h="4128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Кишечнополостные и Губки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Удаление продуктов обмена происходит через всю поверхность тела диффузно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2587203776"/>
                  </a:ext>
                </a:extLst>
              </a:tr>
              <a:tr h="269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Плоские черви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Протонефридии.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1122958526"/>
                  </a:ext>
                </a:extLst>
              </a:tr>
              <a:tr h="269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Круглые черви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Протонефридии.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4096040588"/>
                  </a:ext>
                </a:extLst>
              </a:tr>
              <a:tr h="269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Кольчатые черви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Метанефридии.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737190753"/>
                  </a:ext>
                </a:extLst>
              </a:tr>
              <a:tr h="269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Моллюски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 почки (1–2, реже 3–4),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3917880526"/>
                  </a:ext>
                </a:extLst>
              </a:tr>
              <a:tr h="4128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Членистоногие. 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Ракообразные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 зеленые железы, открывающиеся у основания усиков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727020884"/>
                  </a:ext>
                </a:extLst>
              </a:tr>
              <a:tr h="269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Паукообразные и Насекомые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Мальпигиевые сосуды,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2478535182"/>
                  </a:ext>
                </a:extLst>
              </a:tr>
              <a:tr h="4128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Хордовые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Надкласс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лентовидные красно-бурые туловищные почки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137197267"/>
                  </a:ext>
                </a:extLst>
              </a:tr>
              <a:tr h="269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Земноводные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туловищные почки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3068768944"/>
                  </a:ext>
                </a:extLst>
              </a:tr>
              <a:tr h="269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Пресмыкающиеся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тазовые почки.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1008157538"/>
                  </a:ext>
                </a:extLst>
              </a:tr>
              <a:tr h="4128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Птицы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тазовые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почки.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Мочевого пузыря нет.)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1303234030"/>
                  </a:ext>
                </a:extLst>
              </a:tr>
              <a:tr h="269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Млекопитающие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тазовые почки.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9" marR="63579" marT="63579" marB="63579"/>
                </a:tc>
                <a:extLst>
                  <a:ext uri="{0D108BD9-81ED-4DB2-BD59-A6C34878D82A}">
                    <a16:rowId xmlns:a16="http://schemas.microsoft.com/office/drawing/2014/main" val="346637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748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59" y="173120"/>
            <a:ext cx="11707573" cy="58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2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15" y="475450"/>
            <a:ext cx="10370412" cy="59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24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57634"/>
              </p:ext>
            </p:extLst>
          </p:nvPr>
        </p:nvGraphicFramePr>
        <p:xfrm>
          <a:off x="0" y="28135"/>
          <a:ext cx="12192000" cy="5765503"/>
        </p:xfrm>
        <a:graphic>
          <a:graphicData uri="http://schemas.openxmlformats.org/drawingml/2006/table">
            <a:tbl>
              <a:tblPr/>
              <a:tblGrid>
                <a:gridCol w="2825738">
                  <a:extLst>
                    <a:ext uri="{9D8B030D-6E8A-4147-A177-3AD203B41FA5}">
                      <a16:colId xmlns:a16="http://schemas.microsoft.com/office/drawing/2014/main" val="3404763524"/>
                    </a:ext>
                  </a:extLst>
                </a:gridCol>
                <a:gridCol w="9366262">
                  <a:extLst>
                    <a:ext uri="{9D8B030D-6E8A-4147-A177-3AD203B41FA5}">
                      <a16:colId xmlns:a16="http://schemas.microsoft.com/office/drawing/2014/main" val="12257526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Систематическая группа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78" marR="20215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полостей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78" marR="22178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63641"/>
                  </a:ext>
                </a:extLst>
              </a:tr>
              <a:tr h="523794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Плоские черви</a:t>
                      </a:r>
                    </a:p>
                  </a:txBody>
                  <a:tcPr marL="22178" marR="20215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Первичная полость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отсутствует, промежутки между внутренними органами заполнены паренхимой</a:t>
                      </a:r>
                    </a:p>
                  </a:txBody>
                  <a:tcPr marL="22178" marR="22178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31518"/>
                  </a:ext>
                </a:extLst>
              </a:tr>
              <a:tr h="237366"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Круглые черви</a:t>
                      </a:r>
                    </a:p>
                  </a:txBody>
                  <a:tcPr marL="22178" marR="20215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Первичная полость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заполнена жидкостью</a:t>
                      </a:r>
                    </a:p>
                  </a:txBody>
                  <a:tcPr marL="22178" marR="22178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631262"/>
                  </a:ext>
                </a:extLst>
              </a:tr>
              <a:tr h="332842"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Кольчатые черви</a:t>
                      </a:r>
                    </a:p>
                  </a:txBody>
                  <a:tcPr marL="22178" marR="20215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Вторичная полость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заполнена жидкостью с клеточными элементами</a:t>
                      </a:r>
                    </a:p>
                  </a:txBody>
                  <a:tcPr marL="22178" marR="22178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23249"/>
                  </a:ext>
                </a:extLst>
              </a:tr>
              <a:tr h="6192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Членистоногие</a:t>
                      </a:r>
                    </a:p>
                  </a:txBody>
                  <a:tcPr marL="22178" marR="20215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Смешанная полость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миксоцель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78" marR="22178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278"/>
                  </a:ext>
                </a:extLst>
              </a:tr>
              <a:tr h="141889"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Ланцетники</a:t>
                      </a:r>
                    </a:p>
                  </a:txBody>
                  <a:tcPr marL="22178" marR="20215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Вторичная полость</a:t>
                      </a:r>
                    </a:p>
                  </a:txBody>
                  <a:tcPr marL="22178" marR="22178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012382"/>
                  </a:ext>
                </a:extLst>
              </a:tr>
              <a:tr h="3781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Рыбы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78" marR="20215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Вторичная полость поделена на брюшную и околосердечную</a:t>
                      </a:r>
                    </a:p>
                  </a:txBody>
                  <a:tcPr marL="22178" marR="22178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367840"/>
                  </a:ext>
                </a:extLst>
              </a:tr>
              <a:tr h="52379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Земноводные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78" marR="20215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Вторичная полость поделена на брюшную и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околосердечную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78" marR="22178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135"/>
                  </a:ext>
                </a:extLst>
              </a:tr>
              <a:tr h="523794"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Пресмыкающиеся</a:t>
                      </a:r>
                    </a:p>
                  </a:txBody>
                  <a:tcPr marL="22178" marR="20215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Вторичная полость поделена на брюшную и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околосердечную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78" marR="22178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89611"/>
                  </a:ext>
                </a:extLst>
              </a:tr>
              <a:tr h="523794"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Птицы</a:t>
                      </a:r>
                    </a:p>
                  </a:txBody>
                  <a:tcPr marL="22178" marR="20215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Вторичная полость поделена на брюшную и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околосердечную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78" marR="22178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55726"/>
                  </a:ext>
                </a:extLst>
              </a:tr>
              <a:tr h="332842"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Млекопитающие</a:t>
                      </a:r>
                    </a:p>
                  </a:txBody>
                  <a:tcPr marL="22178" marR="20215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Вторичная полость поделена на брюшную, грудную и околосердечную</a:t>
                      </a:r>
                    </a:p>
                  </a:txBody>
                  <a:tcPr marL="22178" marR="22178" marT="20215" marB="2021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03793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173663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" y="154841"/>
            <a:ext cx="10171634" cy="3530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48" y="3464056"/>
            <a:ext cx="9582912" cy="321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24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8357" y="191816"/>
            <a:ext cx="112025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Установите соответствие между характеристиками и типами беспозвоночных: к каждой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позиции, данной в первом столбце, подберите соответствующую позицию из второго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столбца.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ТИПЫ БЕСПОЗВОНОЧНЫХ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наличие стрекательных клеток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симметрия тела двусторонняя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способность к регенерации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тело, состоящее из трёх слоёв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половое и бесполое размножение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наличие систем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Кишечнополостные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Членистоногие</a:t>
            </a:r>
          </a:p>
        </p:txBody>
      </p:sp>
    </p:spTree>
    <p:extLst>
      <p:ext uri="{BB962C8B-B14F-4D97-AF65-F5344CB8AC3E}">
        <p14:creationId xmlns:p14="http://schemas.microsoft.com/office/powerpoint/2010/main" val="3298065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867" y="149613"/>
            <a:ext cx="116246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Установите соответствие между характеристиками и отрядами насекомых: к каждой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позиции, данной в первом столбце, подберите соответствующую позицию из второго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столбца.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ОТРЯДЫ НАСЕКОМЫХ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большинство видов питается цветочным нектаром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две пары чешуйчатых крыльев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грызущий ротовой аппарат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развитие с неполным превращением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ротовые аппараты имаго и личинок разные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имеется стадия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Прямокрылые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Чешуекрылые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627" y="1644652"/>
            <a:ext cx="1809524" cy="265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090" y="4552213"/>
            <a:ext cx="2152381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656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97" y="342206"/>
            <a:ext cx="112307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Установите соответствие между характеристиками и классами хордовых: к каждой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позиции, данной в первом столбце, подберите соответствующую позицию из второго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столбца.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температура тела постоянная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наличие шерсти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сердце трёхкамерное с неполной перегородкой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дифференцированные зубы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наличие диафрагмы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кровь в сердце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ХОРДОВЫХ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Млекопитающие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Пресмыкающиеся</a:t>
            </a:r>
          </a:p>
        </p:txBody>
      </p:sp>
    </p:spTree>
    <p:extLst>
      <p:ext uri="{BB962C8B-B14F-4D97-AF65-F5344CB8AC3E}">
        <p14:creationId xmlns:p14="http://schemas.microsoft.com/office/powerpoint/2010/main" val="595748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492" y="402832"/>
            <a:ext cx="1059766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Установите соответствие между характеристиками и типами беспозвоночных: к каждой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позиции, данной в первом столбце, подберите соответствующую позицию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столбца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хитиновый покров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наличие первичной полости тела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наличие брюшной нервной цепочки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наличие кровеносной системы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членистые конечности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наличие кожно-мускульного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БЕСПОЗВОНОЧНЫХ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Членистоногие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Круглые черви</a:t>
            </a:r>
          </a:p>
        </p:txBody>
      </p:sp>
    </p:spTree>
    <p:extLst>
      <p:ext uri="{BB962C8B-B14F-4D97-AF65-F5344CB8AC3E}">
        <p14:creationId xmlns:p14="http://schemas.microsoft.com/office/powerpoint/2010/main" val="23703070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935" y="243732"/>
            <a:ext cx="113432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Установите соответствие между характеристиками и типами беспозвоночных: к каждой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позиции, данной в первом столбце, подберите соответствующую позицию из второго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столбца.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кожно-мускульный мешок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полость тела отсутствует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наличие раковины или её остатков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наличие кровеносной системы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наличие мантии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нервная система лестничного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БЕСПОЗВОНОЧНЫХ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Моллюски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Плоские черви</a:t>
            </a:r>
          </a:p>
        </p:txBody>
      </p:sp>
    </p:spTree>
    <p:extLst>
      <p:ext uri="{BB962C8B-B14F-4D97-AF65-F5344CB8AC3E}">
        <p14:creationId xmlns:p14="http://schemas.microsoft.com/office/powerpoint/2010/main" val="649317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528" y="390942"/>
            <a:ext cx="110056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Установите соответствие между характеристиками и классами членистоногих: к каждой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позиции, данной в первом столбце, подберите соответствующую позицию из второго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столбца.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тело состоит из двух отделов или слитное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только простые глаза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развитие с метаморфозом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органы дыхания – трахеи и (или)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лёгочные мешки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одна пара усиков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три пары ходильных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ЧЛЕНИСТОНОГИХ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Насекомые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Паукообразные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548" y="1862914"/>
            <a:ext cx="2644726" cy="2089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099" y="4745900"/>
            <a:ext cx="2954216" cy="1155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075" y="4367613"/>
            <a:ext cx="2578027" cy="21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76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613"/>
            <a:ext cx="113526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Установите соответствие между характеристиками и классами членистоногих: к каждой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позиции, данной в первом столбце, подберите соответствующую позицию из второго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столбца.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две пары усиков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четыре пары ходильных ног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наличие зелёных желёз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наличие слюнных желёз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простые и сложные глаза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внутреннее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оплодотворение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ЧЛЕНИСТОНОГИХ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Ракообразные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Паукообразные</a:t>
            </a:r>
          </a:p>
        </p:txBody>
      </p:sp>
    </p:spTree>
    <p:extLst>
      <p:ext uri="{BB962C8B-B14F-4D97-AF65-F5344CB8AC3E}">
        <p14:creationId xmlns:p14="http://schemas.microsoft.com/office/powerpoint/2010/main" val="15866837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2" y="110883"/>
            <a:ext cx="11841850" cy="31528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59" y="3263705"/>
            <a:ext cx="3867518" cy="2880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292" y="2613601"/>
            <a:ext cx="6076190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273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665" y="350917"/>
            <a:ext cx="11033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Установите соответствие между характеристиками и классами хордовых: к каждой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позиции, данной в первом столбце, подберите соответствующую позицию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 столбца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наличие потовых и сальных желёз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развитие воздушных мешков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наличие клоаки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наличие цевки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на концах бронхов образуются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 пузырьки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яйцеклетки имеют большой запас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питательных веществ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ХОРДОВЫХ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Птицы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Млекопитающие</a:t>
            </a:r>
          </a:p>
        </p:txBody>
      </p:sp>
    </p:spTree>
    <p:extLst>
      <p:ext uri="{BB962C8B-B14F-4D97-AF65-F5344CB8AC3E}">
        <p14:creationId xmlns:p14="http://schemas.microsoft.com/office/powerpoint/2010/main" val="2292364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1" y="215609"/>
            <a:ext cx="12013258" cy="3864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576" y="3338385"/>
            <a:ext cx="1809524" cy="2657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686" y="3704326"/>
            <a:ext cx="2204997" cy="19252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72468" y="992167"/>
            <a:ext cx="509966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33576" y="1642056"/>
            <a:ext cx="748858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2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0134" y="1564264"/>
            <a:ext cx="361339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2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5582" y="1072769"/>
            <a:ext cx="592028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2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0793" y="3436139"/>
            <a:ext cx="592028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2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29739" y="2349094"/>
            <a:ext cx="509966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6034" y="1825874"/>
            <a:ext cx="509966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5810" y="2802852"/>
            <a:ext cx="509966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852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92" y="169846"/>
            <a:ext cx="9579145" cy="3426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91" y="3369094"/>
            <a:ext cx="9307746" cy="33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23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01" y="342437"/>
            <a:ext cx="11312287" cy="3554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2" y="3896750"/>
            <a:ext cx="4624801" cy="2260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507" y="3360780"/>
            <a:ext cx="4862707" cy="29556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45723" y="1474181"/>
            <a:ext cx="509966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0815" y="1077941"/>
            <a:ext cx="509966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1644" y="1857983"/>
            <a:ext cx="509966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9666" y="3528065"/>
            <a:ext cx="509966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0781" y="2972075"/>
            <a:ext cx="509966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7548" y="2381203"/>
            <a:ext cx="509966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55162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137" y="465464"/>
            <a:ext cx="107242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по три примера беспозвоночных животных, относящихся к указанным типам.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их названия в таблицу.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Кишечнополостные                   Членистоногие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                                              Паук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Медуза                                            Бабочка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Актиния                                         Жук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Коралловый полип                      Рак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Краб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950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137" y="465464"/>
            <a:ext cx="107242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по три примера беспозвоночных животных, относящихся к указанным типам.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их названия в таблицу.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Прямокрылые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Чешуекрылые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Кузнечик                                      Бражник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Саранча                                        Бабочка крапивница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Таракан                                        Бабочка капустница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Бабочка адмирал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259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137" y="465464"/>
            <a:ext cx="107242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по три примера беспозвоночных животных, относящихся к указанным типам.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их названия в таблицу.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Пресмыкающиеся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                                         Крокодил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                                     Ящерица прыткая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                                             Черепаха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380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137" y="465464"/>
            <a:ext cx="107242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по три примера беспозвоночных животных, относящихся к указанным типам.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их названия в таблицу.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Членистоногие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Круглые черви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                                  Острица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                                          Аскарида 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Таракан                                   Нематода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                                           Волосатик    </a:t>
            </a:r>
          </a:p>
        </p:txBody>
      </p:sp>
    </p:spTree>
    <p:extLst>
      <p:ext uri="{BB962C8B-B14F-4D97-AF65-F5344CB8AC3E}">
        <p14:creationId xmlns:p14="http://schemas.microsoft.com/office/powerpoint/2010/main" val="25693075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137" y="465464"/>
            <a:ext cx="107242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по три примера беспозвоночных животных, относящихся к указанным типам.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их названия в таблицу.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Моллюски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Плоские черви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Виноградная улитка         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планария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белая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Каракатица                                свиной цепень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Жемчужница                              печеночный сосальщик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Кальмар                                      бычий цепень</a:t>
            </a:r>
          </a:p>
        </p:txBody>
      </p:sp>
    </p:spTree>
    <p:extLst>
      <p:ext uri="{BB962C8B-B14F-4D97-AF65-F5344CB8AC3E}">
        <p14:creationId xmlns:p14="http://schemas.microsoft.com/office/powerpoint/2010/main" val="21344350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137" y="465464"/>
            <a:ext cx="107242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по три примера беспозвоночных животных, относящихся к указанным типам.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их названия в таблицу.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Кишечнополостные         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Кольчатые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черви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                                    Дождевой червь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Медуза                                  Медицинская пиявка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Актиния                               Рыбья пиявка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Коралловый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Трубочник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887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4" y="456940"/>
            <a:ext cx="11520333" cy="33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694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-36395"/>
            <a:ext cx="8816986" cy="66351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4869" y="3967089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066" y="5807613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0508" y="3505424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6147" y="3479857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3008" y="4668128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16761" y="904334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32251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7553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92" y="229024"/>
            <a:ext cx="8137267" cy="63218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92743" y="4769171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631" y="5627525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92042" y="2686930"/>
            <a:ext cx="4736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2743" y="3043759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631" y="2787524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17093" y="721454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22241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57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64" y="992019"/>
            <a:ext cx="9010592" cy="33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976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894" y="131924"/>
            <a:ext cx="8305818" cy="66038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19022" y="4726745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9529" y="5960461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47890" y="3657824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2176" y="3369660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1753" y="3348559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16761" y="904334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11251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9230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22" y="175189"/>
            <a:ext cx="7698886" cy="6609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65743" y="5621607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2522" y="5143024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00980" y="3480139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9749" y="3657824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6448" y="4424289"/>
            <a:ext cx="63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*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16761" y="904334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52213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6876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66" y="118219"/>
            <a:ext cx="8327428" cy="63547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73364" y="468235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12123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1680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570" y="-7302"/>
            <a:ext cx="7602333" cy="68653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73364" y="468235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33231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3533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66" y="137426"/>
            <a:ext cx="7696325" cy="61902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73364" y="468235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41133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345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245" y="90994"/>
            <a:ext cx="7999091" cy="65671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73364" y="468235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12242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8290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8" y="0"/>
            <a:ext cx="10238395" cy="6547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33874" y="3698855"/>
            <a:ext cx="1602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карп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2819" y="462218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3289" y="5623774"/>
            <a:ext cx="3232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костистые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48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12" y="280321"/>
            <a:ext cx="9187791" cy="65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468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55" y="0"/>
            <a:ext cx="8750017" cy="61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505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41" y="471500"/>
            <a:ext cx="9709822" cy="51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5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136" y="687937"/>
            <a:ext cx="8351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Микробиология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– о микроорганизмах.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Вирусология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– о вирусах.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Паразитология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– о паразитах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Протозоология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– о простейших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Малакология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– о моллюсках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Териология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– о млекопитающих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Орнитология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– о птицах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Герпетология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- пресмыкающихся и земноводных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Ихтиология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– о рыбах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Энтомология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– о насекомых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Акарология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– о клещах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Арахнология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– о пауках</a:t>
            </a:r>
          </a:p>
          <a:p>
            <a:r>
              <a:rPr lang="ru-RU" sz="2400" b="1" i="0" dirty="0" smtClean="0">
                <a:solidFill>
                  <a:srgbClr val="212529"/>
                </a:solidFill>
                <a:effectLst/>
                <a:latin typeface="Roboto Condensed"/>
              </a:rPr>
              <a:t>Гельминтология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Roboto Condensed"/>
              </a:rPr>
              <a:t> – о паразитических червях (гельминтах)</a:t>
            </a:r>
            <a:endParaRPr lang="ru-RU" sz="2400" b="0" i="0" dirty="0">
              <a:solidFill>
                <a:srgbClr val="212529"/>
              </a:solidFill>
              <a:effectLst/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245783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55" y="688748"/>
            <a:ext cx="11140947" cy="2481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02" y="2885440"/>
            <a:ext cx="9841398" cy="31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883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9" y="190586"/>
            <a:ext cx="9350797" cy="63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009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60" y="143541"/>
            <a:ext cx="10060611" cy="63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669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06" y="167199"/>
            <a:ext cx="10390443" cy="66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061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92" y="436482"/>
            <a:ext cx="10364777" cy="54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155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44" y="238780"/>
            <a:ext cx="10058777" cy="621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273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2" y="2897281"/>
            <a:ext cx="11312052" cy="3960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00" y="299791"/>
            <a:ext cx="9869356" cy="32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17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51" y="2597227"/>
            <a:ext cx="10104558" cy="20029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3350" y="561760"/>
            <a:ext cx="10236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– важнейший элемент водных сообществ. Какое значение они имеют в жизни человека? Напишите три 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19584681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356" y="409193"/>
            <a:ext cx="11146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Земноводные – важнейший элемент природных и искусственных сообществ. Какое значение они имеют в жизни человека и природных сообществ? Напишите три значения.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6" y="2229504"/>
            <a:ext cx="11164908" cy="22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658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153" y="533625"/>
            <a:ext cx="10077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Рыбы – важнейший элемент естественных и искусственных сообществ. Какое значение они имеют в природе и в жизни человека? Напишите три значения.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3" y="2296390"/>
            <a:ext cx="11170660" cy="21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5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4" y="1173424"/>
            <a:ext cx="5747534" cy="24900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9544" y="99704"/>
            <a:ext cx="1116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изображена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эпителиальная ткань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Выберите из приведенного ниже списка три утверждения, относящиеся к характеристике данной ткани. Запишите в ответе цифры, соответствующие выбранным ответам.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563" y="3414422"/>
            <a:ext cx="8497741" cy="32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03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23" y="437328"/>
            <a:ext cx="105976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Земноводные – важнейший элемент природных сообществ. Численность многих земноводных уменьшается из-за деятельности человека. Напишите три примера негативного влияния человека на популяции земноводных в природе.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476" y="2773715"/>
            <a:ext cx="103163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должен содержать следующие примеры: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гибель икры из-за загрязнения водоёмов;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осушение местообитаний земноводных;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гибель взрослых животных при обработке полей ядохимикатами.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приведены другие примеры негативного влияния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4688504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439" y="702437"/>
            <a:ext cx="103444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мыши – часть природных сообществ. Какое значение они имеют в жизни природных сообществ? Напишите три значения.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234" y="2690336"/>
            <a:ext cx="1097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должен содержать следующие значения: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звеньями пищевых цепей;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разносить семена растений;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переносчиками опасных заболеваний. Могут быть приведены другие значения полевых мышей в жизни природных сообществ</a:t>
            </a:r>
          </a:p>
        </p:txBody>
      </p:sp>
    </p:spTree>
    <p:extLst>
      <p:ext uri="{BB962C8B-B14F-4D97-AF65-F5344CB8AC3E}">
        <p14:creationId xmlns:p14="http://schemas.microsoft.com/office/powerpoint/2010/main" val="679618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394" y="744639"/>
            <a:ext cx="1118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Акулы – важнейший элемент водных сообществ. Какую роль они играют в водной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экосистеме? Напишите три значения.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394" y="1818139"/>
            <a:ext cx="105554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должен содержать следующие значения: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являются хищниками /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служат кормом другим обитателям водных экосистем;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регулируют численность водных обитателей.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приведены другие значения акул.</a:t>
            </a:r>
          </a:p>
        </p:txBody>
      </p:sp>
    </p:spTree>
    <p:extLst>
      <p:ext uri="{BB962C8B-B14F-4D97-AF65-F5344CB8AC3E}">
        <p14:creationId xmlns:p14="http://schemas.microsoft.com/office/powerpoint/2010/main" val="2186648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59" y="789020"/>
            <a:ext cx="108227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– важнейший элемент естественных и искусственных сообществ. Какое значение они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в природе и в жизни человека? Напишите три значения.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0559" y="2551837"/>
            <a:ext cx="102459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должен содержать следующие значения: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являются звеньями пищевых цепей;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ценный источник белка и витамина D для человека;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используются для приготовления кормов для домашних животных.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приведены другие значения рыб</a:t>
            </a:r>
          </a:p>
        </p:txBody>
      </p:sp>
    </p:spTree>
    <p:extLst>
      <p:ext uri="{BB962C8B-B14F-4D97-AF65-F5344CB8AC3E}">
        <p14:creationId xmlns:p14="http://schemas.microsoft.com/office/powerpoint/2010/main" val="41552129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694" y="519557"/>
            <a:ext cx="97254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Вараны неизменно вызывают интерес у человека. Какое значение они имеют в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 и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человека? Напишите три значения.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302" y="2551837"/>
            <a:ext cx="10944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должен содержать следующие значения: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вараны являются звеньями пищевых цепей – хищники;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норами варанов пользуются другие животные;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могут нападать на мелких домашних животных и птиц.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приведены другие значения варанов в природе и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42408760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747" y="1000036"/>
            <a:ext cx="10344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Млекопитающие – важнейший элемент природных и искусственных сообществ.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значение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имеют в жизни человека? Напишите три значения.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3046" y="2413338"/>
            <a:ext cx="102131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должен содержать следующие значения: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могут служить объектом охоты;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многие были одомашнены и служат источником различных продуктов питания;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являются переносчиками опасных заболеваний.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приведены другие значения млекопитающих в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2631710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221" y="660234"/>
            <a:ext cx="103303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16.3. Укажите две особенности размножения млекопитающих, которые позволили им занять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господствующее положение в животном мире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внутриутробное развитие / наличие плаценты;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вскармливание детёнышей молоком. </a:t>
            </a:r>
          </a:p>
        </p:txBody>
      </p:sp>
    </p:spTree>
    <p:extLst>
      <p:ext uri="{BB962C8B-B14F-4D97-AF65-F5344CB8AC3E}">
        <p14:creationId xmlns:p14="http://schemas.microsoft.com/office/powerpoint/2010/main" val="21355829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166" y="493599"/>
            <a:ext cx="102834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16.3. Укажите две особенности строения акул, которые являются приспособлениями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водному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 жизни.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хвостовой плавник обеспечивает поступательное движение;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жабры служат для дыхания растворённым в воде кислородом. </a:t>
            </a:r>
          </a:p>
        </p:txBody>
      </p:sp>
    </p:spTree>
    <p:extLst>
      <p:ext uri="{BB962C8B-B14F-4D97-AF65-F5344CB8AC3E}">
        <p14:creationId xmlns:p14="http://schemas.microsoft.com/office/powerpoint/2010/main" val="42605742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775" y="395125"/>
            <a:ext cx="1097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16.3. Укажите две особенности органов чувств форели, характерные для рыб,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позволяют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ощущать движение воды и вкус.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боковая линия представляет собой канал в коже, который сообщается с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средой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порами, и к нему подходят нервные окончания;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вкусовые рецепторы находятся на голове и туловище. </a:t>
            </a:r>
          </a:p>
        </p:txBody>
      </p:sp>
    </p:spTree>
    <p:extLst>
      <p:ext uri="{BB962C8B-B14F-4D97-AF65-F5344CB8AC3E}">
        <p14:creationId xmlns:p14="http://schemas.microsoft.com/office/powerpoint/2010/main" val="16044049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44" y="702436"/>
            <a:ext cx="110712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16.3. Укажите две особенности в размножении варана, которые характерны только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наземных животных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внутреннее оплодотворение;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яйца покрыты кожистой скорлупой / появление оболочек зародыша. </a:t>
            </a:r>
          </a:p>
        </p:txBody>
      </p:sp>
    </p:spTree>
    <p:extLst>
      <p:ext uri="{BB962C8B-B14F-4D97-AF65-F5344CB8AC3E}">
        <p14:creationId xmlns:p14="http://schemas.microsoft.com/office/powerpoint/2010/main" val="448070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2312</Words>
  <Application>Microsoft Office PowerPoint</Application>
  <PresentationFormat>Широкоэкранный</PresentationFormat>
  <Paragraphs>389</Paragraphs>
  <Slides>102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102</vt:i4>
      </vt:variant>
    </vt:vector>
  </HeadingPairs>
  <TitlesOfParts>
    <vt:vector size="108" baseType="lpstr">
      <vt:lpstr>Arial</vt:lpstr>
      <vt:lpstr>Calibri</vt:lpstr>
      <vt:lpstr>Calibri Light</vt:lpstr>
      <vt:lpstr>Roboto Condensed</vt:lpstr>
      <vt:lpstr>Times New Roman</vt:lpstr>
      <vt:lpstr>Тема Office</vt:lpstr>
      <vt:lpstr>Подготовка к ВПР  8 класс -2025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АВТОТРОФЫ –растения, остальные  ГЕТЕРОТРОФЫ!!!!!!!!!!!!!!!!!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38</cp:revision>
  <dcterms:created xsi:type="dcterms:W3CDTF">2025-04-29T17:51:49Z</dcterms:created>
  <dcterms:modified xsi:type="dcterms:W3CDTF">2025-07-24T18:42:07Z</dcterms:modified>
</cp:coreProperties>
</file>