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7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E9539C-3EDB-4B40-A593-14DD89F663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3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505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2224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38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438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9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034D4-A634-4A98-871E-13569B9F31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000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3EADB-D8A6-4655-BB1A-89D750362B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915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BAE8F-CBBE-4928-94CC-5D7C58D0E8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771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B3E0C-E153-498F-8F88-C6E350B325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5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181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06EBB-CFB0-4E17-ADF2-7FB7F21CFD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998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05C35-F998-47A9-AA36-7EAF0C0891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184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8B72E8-77A8-4EC5-909B-B7B7C8969F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36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2C436-2CDE-4579-B336-44E107D564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261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05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205ED39-204F-4617-99E1-35DC02603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29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059" r:id="rId12"/>
    <p:sldLayoutId id="2147484060" r:id="rId13"/>
    <p:sldLayoutId id="2147484061" r:id="rId14"/>
    <p:sldLayoutId id="2147484062" r:id="rId15"/>
    <p:sldLayoutId id="2147484063" r:id="rId16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0"/>
            <a:ext cx="4283968" cy="6160489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3084074" cy="6255544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18" name="Rectangle 3"/>
          <p:cNvSpPr txBox="1">
            <a:spLocks noChangeArrowheads="1"/>
          </p:cNvSpPr>
          <p:nvPr/>
        </p:nvSpPr>
        <p:spPr bwMode="auto">
          <a:xfrm>
            <a:off x="1655675" y="2176487"/>
            <a:ext cx="6923112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36353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00050" indent="36353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того чтобы лучше освоить двоичную систему счисления, необходимо освоить выполнение арифметических действий над двоичными числами.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позиционные системы счисления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«одинаковы», а именно, во всех них арифметические операции выполняются по одним и тем же правилам:</a:t>
            </a:r>
          </a:p>
          <a:p>
            <a:pPr lvl="1" algn="just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Ø"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справедливы правила сложения, вычитания, умножения и деления столбиком;</a:t>
            </a:r>
          </a:p>
          <a:p>
            <a:pPr lvl="1" algn="just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Ø"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правила выполнения арифметических операций опираются на таблицы  сложения и умножения.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25152" y="692696"/>
            <a:ext cx="62536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Двоичная арифметика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97719" y="1494569"/>
            <a:ext cx="8229600" cy="3027362"/>
          </a:xfrm>
        </p:spPr>
        <p:txBody>
          <a:bodyPr>
            <a:normAutofit fontScale="925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сложения: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+ 0 = 0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+ 0 = 1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+ 1 = 1</a:t>
            </a:r>
          </a:p>
          <a:p>
            <a:pPr marL="1755776" lvl="2" indent="-11525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+ 1 = 10</a:t>
            </a:r>
            <a:r>
              <a:rPr lang="ru-RU" sz="2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(результат сложения двух единиц: </a:t>
            </a:r>
            <a:r>
              <a:rPr lang="ru-RU" sz="2800" i="1" dirty="0" smtClean="0">
                <a:latin typeface="Calibri" pitchFamily="34" charset="0"/>
                <a:cs typeface="Calibri" pitchFamily="34" charset="0"/>
              </a:rPr>
              <a:t>ноль и единица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переноса</a:t>
            </a:r>
            <a:r>
              <a:rPr lang="ru-RU" sz="28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 старший разряд)</a:t>
            </a:r>
            <a:endParaRPr lang="ru-RU" sz="2800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476672"/>
            <a:ext cx="2900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Сложение</a:t>
            </a:r>
          </a:p>
        </p:txBody>
      </p:sp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8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9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2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3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4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37927"/>
              </p:ext>
            </p:extLst>
          </p:nvPr>
        </p:nvGraphicFramePr>
        <p:xfrm>
          <a:off x="971252" y="2420938"/>
          <a:ext cx="2160588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56394"/>
              </p:ext>
            </p:extLst>
          </p:nvPr>
        </p:nvGraphicFramePr>
        <p:xfrm>
          <a:off x="3618438" y="2420938"/>
          <a:ext cx="2173290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22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2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2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 anchor="ctr"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156325" y="2420938"/>
          <a:ext cx="2087562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7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9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9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 anchor="ctr"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42" name="Прямоугольник 2"/>
          <p:cNvSpPr>
            <a:spLocks noChangeArrowheads="1"/>
          </p:cNvSpPr>
          <p:nvPr/>
        </p:nvSpPr>
        <p:spPr bwMode="auto">
          <a:xfrm>
            <a:off x="1118281" y="1515147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95448" y="260648"/>
            <a:ext cx="59586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Сложение двоичных чисел </a:t>
            </a:r>
            <a:b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выполняется в столбик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383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03514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48606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94318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2810000" y="1515147"/>
            <a:ext cx="1756444" cy="704081"/>
          </a:xfrm>
          <a:prstGeom prst="wedgeEllipseCallout">
            <a:avLst>
              <a:gd name="adj1" fmla="val -84206"/>
              <a:gd name="adj2" fmla="val 87765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1+1=10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9920" y="1638735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684184" y="1542126"/>
            <a:ext cx="586565" cy="649188"/>
          </a:xfrm>
          <a:prstGeom prst="ellipse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977466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39371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07429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73633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33482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48115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76256" y="348795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25763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74545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11598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6.50312E-7 L -0.20365 0.2758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91" y="137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0551E-6 L -0.22848 0.0585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4" y="29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20" grpId="0"/>
      <p:bldP spid="21" grpId="0"/>
      <p:bldP spid="5" grpId="0" animBg="1"/>
      <p:bldP spid="23" grpId="0"/>
      <p:bldP spid="23" grpId="1"/>
      <p:bldP spid="23" grpId="2"/>
      <p:bldP spid="6" grpId="0"/>
      <p:bldP spid="6" grpId="1"/>
      <p:bldP spid="16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8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428924" y="1552575"/>
            <a:ext cx="6275040" cy="2740025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умножения: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= 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548680"/>
            <a:ext cx="32944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Умножение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630601"/>
              </p:ext>
            </p:extLst>
          </p:nvPr>
        </p:nvGraphicFramePr>
        <p:xfrm>
          <a:off x="2339975" y="2633844"/>
          <a:ext cx="194469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638927"/>
              </p:ext>
            </p:extLst>
          </p:nvPr>
        </p:nvGraphicFramePr>
        <p:xfrm>
          <a:off x="5580063" y="2633844"/>
          <a:ext cx="2232027" cy="25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8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88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 rowSpan="2">
                  <a:txBody>
                    <a:bodyPr/>
                    <a:lstStyle/>
                    <a:p>
                      <a:pPr algn="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440"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40"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82" name="Прямоугольник 10"/>
          <p:cNvSpPr>
            <a:spLocks noChangeArrowheads="1"/>
          </p:cNvSpPr>
          <p:nvPr/>
        </p:nvSpPr>
        <p:spPr bwMode="auto">
          <a:xfrm>
            <a:off x="1206015" y="2154238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85339" y="332656"/>
            <a:ext cx="77822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Умножение двоичных чисел производится в столбик аналогично умножению десятичных чисел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3668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96814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0308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05319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09731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858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709530" y="4573059"/>
            <a:ext cx="15292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03035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96814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9675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33225" y="45824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36340" y="3939382"/>
            <a:ext cx="303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9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97724" y="1484784"/>
            <a:ext cx="7715200" cy="452596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вычитания: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0 - 0 = 0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1 - 0 = 1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1 - 1 = 0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10 - 1 = 1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(из нуля вычесть единицу нельзя, поэтому для вычитания необходимо занять единицу у старшего разряда)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620686"/>
            <a:ext cx="31406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Вычитание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3" name="Прямоугольник 6"/>
          <p:cNvSpPr>
            <a:spLocks noChangeArrowheads="1"/>
          </p:cNvSpPr>
          <p:nvPr/>
        </p:nvSpPr>
        <p:spPr bwMode="auto">
          <a:xfrm>
            <a:off x="1153443" y="1754188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662057"/>
              </p:ext>
            </p:extLst>
          </p:nvPr>
        </p:nvGraphicFramePr>
        <p:xfrm>
          <a:off x="1800225" y="2349500"/>
          <a:ext cx="2051050" cy="15835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844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844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3031"/>
              </p:ext>
            </p:extLst>
          </p:nvPr>
        </p:nvGraphicFramePr>
        <p:xfrm>
          <a:off x="4537075" y="2362200"/>
          <a:ext cx="2051050" cy="15847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8241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994729" y="332879"/>
            <a:ext cx="614623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Вычитание двоичных </a:t>
            </a: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чисел </a:t>
            </a:r>
            <a:b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выполняется в столбик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1771" y="394126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9199" y="394126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64983" y="256490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Овальная выноска 17"/>
          <p:cNvSpPr/>
          <p:nvPr/>
        </p:nvSpPr>
        <p:spPr>
          <a:xfrm>
            <a:off x="2858419" y="1983134"/>
            <a:ext cx="1756444" cy="704081"/>
          </a:xfrm>
          <a:prstGeom prst="wedgeEllipseCallout">
            <a:avLst>
              <a:gd name="adj1" fmla="val -54544"/>
              <a:gd name="adj2" fmla="val 77194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10-1=1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30508" y="394231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06918" y="394126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1747" y="25649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69086" y="25649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Овальная выноска 22"/>
          <p:cNvSpPr/>
          <p:nvPr/>
        </p:nvSpPr>
        <p:spPr>
          <a:xfrm>
            <a:off x="6012160" y="1983134"/>
            <a:ext cx="1756444" cy="704081"/>
          </a:xfrm>
          <a:prstGeom prst="wedgeEllipseCallout">
            <a:avLst>
              <a:gd name="adj1" fmla="val -54544"/>
              <a:gd name="adj2" fmla="val 77194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10-1=1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6681" y="394126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вальная выноска 28"/>
          <p:cNvSpPr/>
          <p:nvPr/>
        </p:nvSpPr>
        <p:spPr>
          <a:xfrm>
            <a:off x="5054717" y="1887749"/>
            <a:ext cx="922767" cy="532977"/>
          </a:xfrm>
          <a:prstGeom prst="wedgeEllipseCallout">
            <a:avLst>
              <a:gd name="adj1" fmla="val 1916"/>
              <a:gd name="adj2" fmla="val 125072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 animBg="1"/>
      <p:bldP spid="19" grpId="0"/>
      <p:bldP spid="20" grpId="0"/>
      <p:bldP spid="21" grpId="0"/>
      <p:bldP spid="22" grpId="0"/>
      <p:bldP spid="23" grpId="0" animBg="1"/>
      <p:bldP spid="26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997724" y="1309688"/>
            <a:ext cx="7535089" cy="795337"/>
          </a:xfrm>
        </p:spPr>
        <p:txBody>
          <a:bodyPr>
            <a:normAutofit/>
          </a:bodyPr>
          <a:lstStyle/>
          <a:p>
            <a:pPr marL="0" indent="363538" algn="just" eaLnBrk="1" hangingPunct="1">
              <a:buFont typeface="Wingdings" pitchFamily="2" charset="2"/>
              <a:buNone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Деление в двоичной системе счисления выполняется, как и в десятичной системе.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671634" y="404664"/>
            <a:ext cx="24817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Деление</a:t>
            </a:r>
          </a:p>
        </p:txBody>
      </p:sp>
      <p:sp>
        <p:nvSpPr>
          <p:cNvPr id="16388" name="Прямоугольник 7"/>
          <p:cNvSpPr>
            <a:spLocks noChangeArrowheads="1"/>
          </p:cNvSpPr>
          <p:nvPr/>
        </p:nvSpPr>
        <p:spPr bwMode="auto">
          <a:xfrm>
            <a:off x="1122424" y="2173288"/>
            <a:ext cx="11477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Пример: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08623"/>
              </p:ext>
            </p:extLst>
          </p:nvPr>
        </p:nvGraphicFramePr>
        <p:xfrm>
          <a:off x="3149600" y="2605088"/>
          <a:ext cx="322263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22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6315">
                <a:tc rowSpan="2">
                  <a:txBody>
                    <a:bodyPr/>
                    <a:lstStyle/>
                    <a:p>
                      <a:pPr algn="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15"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3" marR="91433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3" marR="914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470225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92022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5029" y="260380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056" y="306667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6894" y="276141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88365" y="306667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08053" y="306380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519477" y="3525470"/>
            <a:ext cx="871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08053" y="3543400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16415" y="219001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2498" y="353693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40484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10812" y="306795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62938" y="399693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08053" y="399693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59045" y="367181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862894" y="4458600"/>
            <a:ext cx="871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462938" y="446923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60594" y="2602140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9446" y="307527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72207" y="493089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79384" y="493089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62595" y="463850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479384" y="5392564"/>
            <a:ext cx="541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85558" y="539256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6357" y="327599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21622" y="3275581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162 L -0.00017 0.137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-0.00034 0.2726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2" grpId="0"/>
      <p:bldP spid="33" grpId="0"/>
      <p:bldP spid="33" grpId="1"/>
      <p:bldP spid="34" grpId="0"/>
      <p:bldP spid="35" grpId="0"/>
      <p:bldP spid="36" grpId="0"/>
      <p:bldP spid="37" grpId="0"/>
      <p:bldP spid="42" grpId="0"/>
      <p:bldP spid="43" grpId="0"/>
      <p:bldP spid="44" grpId="0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</TotalTime>
  <Words>345</Words>
  <Application>Microsoft Office PowerPoint</Application>
  <PresentationFormat>Экран (4:3)</PresentationFormat>
  <Paragraphs>171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Двоичная арифметика</dc:title>
  <dc:creator>Татьяна</dc:creator>
  <cp:lastModifiedBy>User</cp:lastModifiedBy>
  <cp:revision>42</cp:revision>
  <dcterms:created xsi:type="dcterms:W3CDTF">2007-04-19T14:21:37Z</dcterms:created>
  <dcterms:modified xsi:type="dcterms:W3CDTF">2025-10-12T08:30:08Z</dcterms:modified>
</cp:coreProperties>
</file>