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340" r:id="rId2"/>
    <p:sldId id="318" r:id="rId3"/>
    <p:sldId id="308" r:id="rId4"/>
    <p:sldId id="310" r:id="rId5"/>
    <p:sldId id="321" r:id="rId6"/>
    <p:sldId id="322" r:id="rId7"/>
    <p:sldId id="336" r:id="rId8"/>
    <p:sldId id="261" r:id="rId9"/>
    <p:sldId id="257" r:id="rId10"/>
    <p:sldId id="319" r:id="rId11"/>
    <p:sldId id="335" r:id="rId12"/>
    <p:sldId id="323" r:id="rId13"/>
    <p:sldId id="324" r:id="rId14"/>
    <p:sldId id="325" r:id="rId15"/>
    <p:sldId id="326" r:id="rId16"/>
    <p:sldId id="328" r:id="rId17"/>
    <p:sldId id="273" r:id="rId18"/>
    <p:sldId id="276" r:id="rId19"/>
    <p:sldId id="274" r:id="rId20"/>
    <p:sldId id="275" r:id="rId21"/>
    <p:sldId id="277" r:id="rId22"/>
    <p:sldId id="278" r:id="rId23"/>
    <p:sldId id="280" r:id="rId24"/>
    <p:sldId id="279" r:id="rId25"/>
    <p:sldId id="281" r:id="rId26"/>
    <p:sldId id="327" r:id="rId27"/>
    <p:sldId id="262" r:id="rId28"/>
    <p:sldId id="268" r:id="rId29"/>
    <p:sldId id="264" r:id="rId30"/>
    <p:sldId id="265" r:id="rId31"/>
    <p:sldId id="266" r:id="rId32"/>
    <p:sldId id="313" r:id="rId33"/>
    <p:sldId id="314" r:id="rId34"/>
    <p:sldId id="315" r:id="rId35"/>
    <p:sldId id="316" r:id="rId36"/>
    <p:sldId id="317" r:id="rId37"/>
    <p:sldId id="284" r:id="rId38"/>
    <p:sldId id="298" r:id="rId39"/>
    <p:sldId id="285" r:id="rId40"/>
    <p:sldId id="286" r:id="rId41"/>
    <p:sldId id="287" r:id="rId42"/>
    <p:sldId id="288" r:id="rId43"/>
    <p:sldId id="290" r:id="rId44"/>
    <p:sldId id="289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9" r:id="rId53"/>
    <p:sldId id="300" r:id="rId54"/>
    <p:sldId id="301" r:id="rId55"/>
    <p:sldId id="306" r:id="rId56"/>
    <p:sldId id="307" r:id="rId57"/>
    <p:sldId id="329" r:id="rId58"/>
    <p:sldId id="330" r:id="rId59"/>
    <p:sldId id="333" r:id="rId60"/>
    <p:sldId id="331" r:id="rId61"/>
    <p:sldId id="332" r:id="rId62"/>
    <p:sldId id="338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92" autoAdjust="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растения</c:v>
                </c:pt>
                <c:pt idx="1">
                  <c:v>мхи</c:v>
                </c:pt>
                <c:pt idx="2">
                  <c:v>лишайники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330</c:v>
                </c:pt>
                <c:pt idx="1">
                  <c:v>107</c:v>
                </c:pt>
                <c:pt idx="2">
                  <c:v>195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растения</c:v>
                </c:pt>
                <c:pt idx="1">
                  <c:v>мхи</c:v>
                </c:pt>
                <c:pt idx="2">
                  <c:v>лишайники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растения</c:v>
                </c:pt>
                <c:pt idx="1">
                  <c:v>мхи</c:v>
                </c:pt>
                <c:pt idx="2">
                  <c:v>лишайники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axId val="78757248"/>
        <c:axId val="78771328"/>
      </c:barChart>
      <c:catAx>
        <c:axId val="78757248"/>
        <c:scaling>
          <c:orientation val="minMax"/>
        </c:scaling>
        <c:axPos val="b"/>
        <c:tickLblPos val="nextTo"/>
        <c:crossAx val="78771328"/>
        <c:crosses val="autoZero"/>
        <c:auto val="1"/>
        <c:lblAlgn val="ctr"/>
        <c:lblOffset val="100"/>
      </c:catAx>
      <c:valAx>
        <c:axId val="78771328"/>
        <c:scaling>
          <c:orientation val="minMax"/>
        </c:scaling>
        <c:axPos val="l"/>
        <c:majorGridlines/>
        <c:numFmt formatCode="General" sourceLinked="1"/>
        <c:tickLblPos val="nextTo"/>
        <c:crossAx val="787572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49448-0F61-41A8-9D28-0E44C998A346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41B58-468E-417B-A536-0DAEB61E8E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451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41B58-468E-417B-A536-0DAEB61E8E6F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756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u-regions.ru/?cat=21&amp;paged=4" TargetMode="External"/><Relationship Id="rId3" Type="http://schemas.openxmlformats.org/officeDocument/2006/relationships/hyperlink" Target="http://yandex.ru/images.&#1082;&#1072;&#1088;&#1090;&#1080;&#1085;&#1082;&#1080;" TargetMode="External"/><Relationship Id="rId7" Type="http://schemas.openxmlformats.org/officeDocument/2006/relationships/hyperlink" Target="http://giti.ru/blog.php?cjwym=////polnoe/10559-referat-na-temu-babochka-pavliniy-glaz/" TargetMode="External"/><Relationship Id="rId12" Type="http://schemas.openxmlformats.org/officeDocument/2006/relationships/hyperlink" Target="http://www.cherra.ru/puteshestviya-i-otdyh.html" TargetMode="External"/><Relationship Id="rId2" Type="http://schemas.openxmlformats.org/officeDocument/2006/relationships/hyperlink" Target="http://www.zapoved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nezdo-aistov.ru/viewtopic.php?f=66&amp;t=561" TargetMode="External"/><Relationship Id="rId11" Type="http://schemas.openxmlformats.org/officeDocument/2006/relationships/hyperlink" Target="http://eco-turizm.net/tag/zhivotnye/page/10" TargetMode="External"/><Relationship Id="rId5" Type="http://schemas.openxmlformats.org/officeDocument/2006/relationships/hyperlink" Target="http://autotravel.ru/phalbum.php/area/27/0" TargetMode="External"/><Relationship Id="rId10" Type="http://schemas.openxmlformats.org/officeDocument/2006/relationships/hyperlink" Target="http://irkipedia.ru/gallery/lagunnye_ozera_fotoalbom_mihaila_stepancova" TargetMode="External"/><Relationship Id="rId4" Type="http://schemas.openxmlformats.org/officeDocument/2006/relationships/hyperlink" Target="http://ru.wikipedia.org/wik" TargetMode="External"/><Relationship Id="rId9" Type="http://schemas.openxmlformats.org/officeDocument/2006/relationships/hyperlink" Target="http://oopt.info/index.php?page=13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34-13227166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158" y="857232"/>
            <a:ext cx="8634671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«ЗАПОВЕДНИКИ</a:t>
            </a:r>
            <a:endParaRPr lang="en-US" sz="6600" b="1" dirty="0" smtClean="0">
              <a:ln w="1905"/>
              <a:solidFill>
                <a:srgbClr val="99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algn="ctr"/>
            <a:r>
              <a:rPr lang="ru-RU" sz="66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РОССИИ»</a:t>
            </a:r>
          </a:p>
          <a:p>
            <a:pPr algn="ctr"/>
            <a:r>
              <a:rPr lang="ru-RU" sz="66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на уроках математики</a:t>
            </a:r>
            <a:endParaRPr lang="ru-RU" sz="6600" b="1" dirty="0">
              <a:ln w="1905"/>
              <a:solidFill>
                <a:srgbClr val="99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4500570"/>
            <a:ext cx="62584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Авторы : Чаплыгина Галина Ивановна</a:t>
            </a:r>
          </a:p>
          <a:p>
            <a:pPr algn="r"/>
            <a:r>
              <a:rPr lang="ru-RU" sz="2000" b="1" dirty="0" smtClean="0"/>
              <a:t>учитель математики </a:t>
            </a:r>
          </a:p>
          <a:p>
            <a:pPr algn="r"/>
            <a:r>
              <a:rPr lang="ru-RU" sz="2000" b="1" dirty="0" smtClean="0"/>
              <a:t>МБОУ «Школа №54» г.Курска,</a:t>
            </a:r>
          </a:p>
          <a:p>
            <a:pPr algn="r"/>
            <a:r>
              <a:rPr lang="ru-RU" sz="2000" b="1" dirty="0" smtClean="0"/>
              <a:t>Горбунова Людмила Анатольевна</a:t>
            </a:r>
          </a:p>
          <a:p>
            <a:pPr algn="r"/>
            <a:r>
              <a:rPr lang="ru-RU" sz="2000" b="1" dirty="0" smtClean="0"/>
              <a:t>учитель математики</a:t>
            </a:r>
          </a:p>
          <a:p>
            <a:pPr algn="r"/>
            <a:r>
              <a:rPr lang="ru-RU" sz="2000" b="1" dirty="0" smtClean="0"/>
              <a:t> МБОУ «Школа №54» г.Курска</a:t>
            </a:r>
            <a:endParaRPr lang="ru-RU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1172744"/>
            <a:ext cx="7344816" cy="4365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Найдите значение выражений и вы узнаете годы жизни профессора Василия Васильевича Алехина -  основателя Центрально – Черноземного заповедника: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AutoNum type="arabicParenR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(5 </a:t>
            </a:r>
            <a:r>
              <a:rPr lang="ru-RU" sz="2800" b="1" dirty="0" smtClean="0">
                <a:latin typeface="Times New Roman"/>
                <a:cs typeface="Times New Roman"/>
              </a:rPr>
              <a:t>· 2,112 + 4,13 : 0,5) · 100;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/>
                <a:cs typeface="Times New Roman"/>
              </a:rPr>
              <a:t>2) (27,32 : 0,8 – 5 · 2,938) · 100.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242088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Ответ:1882 – год рождения, 1946 – год смерти.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0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1" y="908720"/>
            <a:ext cx="705678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Формулы сокращенного</a:t>
            </a:r>
          </a:p>
          <a:p>
            <a:pPr algn="ctr"/>
            <a:r>
              <a:rPr lang="ru-RU" sz="8000" b="1" cap="none" spc="0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умножения</a:t>
            </a:r>
            <a:endParaRPr lang="ru-RU" sz="8000" b="1" cap="none" spc="0" dirty="0">
              <a:ln w="1905"/>
              <a:solidFill>
                <a:srgbClr val="99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764704"/>
            <a:ext cx="7416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Алханай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Национальный парк- самый молодой национальный парк нашей страны, он создан в 1999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году. Его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площадь – 138,2 тысячи га.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горой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Алханай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связано и много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легенд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поверий.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бурятская легенда, повествующая о княжне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Бальчжин-хатун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которая стала женой монгольского феодала и отправилась жить с ним в Монголию. Однако им не позволяла жить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спокойно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ненависть врагов, поэтому молодожены решили вернуться в родные края княжны.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пути, у горного массива, супругов настигли враги и убили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Бальчжин-хатун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Перед смертью девушка выкрикнула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Алханы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!» , что значит «убивают», и этот крик стал названием горы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8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531" y="188640"/>
            <a:ext cx="8544949" cy="6408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57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3588" y="2060848"/>
            <a:ext cx="7740860" cy="347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Найдите значение выражения и вы узнаете высоту горы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Алханай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(а – 2в)</a:t>
            </a:r>
            <a:r>
              <a:rPr lang="ru-RU" sz="2400" b="1" baseline="30000" dirty="0"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 – (2в – а)(2в + а) + 4а(в + 2) – 12 при а = 27, в = 18.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5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239791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1662 м.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40660" y="1772816"/>
            <a:ext cx="52405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Пропорция</a:t>
            </a:r>
            <a:endParaRPr lang="ru-RU" sz="8000" b="1" cap="none" spc="0" dirty="0">
              <a:ln w="1905"/>
              <a:solidFill>
                <a:srgbClr val="99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70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12474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</a:rPr>
              <a:t>       На территории Курской и Белгородской области расположен Центрально– Черноземный государственный</a:t>
            </a:r>
          </a:p>
          <a:p>
            <a:pPr algn="just"/>
            <a:r>
              <a:rPr lang="ru-RU" sz="2400" b="1" dirty="0" smtClean="0">
                <a:latin typeface="Times New Roman"/>
                <a:ea typeface="Calibri"/>
              </a:rPr>
              <a:t>биосферный заповедник имени профессора </a:t>
            </a:r>
            <a:r>
              <a:rPr lang="ru-RU" sz="2400" b="1" dirty="0" err="1" smtClean="0">
                <a:latin typeface="Times New Roman"/>
                <a:ea typeface="Calibri"/>
              </a:rPr>
              <a:t>В.В.Алехина</a:t>
            </a:r>
            <a:r>
              <a:rPr lang="ru-RU" sz="2400" b="1" dirty="0" smtClean="0">
                <a:latin typeface="Times New Roman"/>
                <a:ea typeface="Calibri"/>
              </a:rPr>
              <a:t> – один </a:t>
            </a:r>
            <a:r>
              <a:rPr lang="ru-RU" sz="2400" b="1" dirty="0">
                <a:latin typeface="Times New Roman"/>
                <a:ea typeface="Calibri"/>
              </a:rPr>
              <a:t>из старейших заповедников </a:t>
            </a:r>
            <a:r>
              <a:rPr lang="ru-RU" sz="2400" b="1" dirty="0" smtClean="0">
                <a:latin typeface="Times New Roman"/>
                <a:ea typeface="Calibri"/>
              </a:rPr>
              <a:t>России, был организован в 1935 году. Награжден Дипломом Совета Европы, который имеют 4 заповедника России.</a:t>
            </a:r>
            <a:endParaRPr lang="ru-RU" sz="2400" b="1" dirty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</a:rPr>
              <a:t>    Животный мир заповедника имени </a:t>
            </a:r>
            <a:r>
              <a:rPr lang="ru-RU" sz="2400" b="1" dirty="0" err="1" smtClean="0">
                <a:latin typeface="Times New Roman"/>
                <a:ea typeface="Calibri"/>
              </a:rPr>
              <a:t>В.В.Алехина</a:t>
            </a:r>
            <a:r>
              <a:rPr lang="ru-RU" sz="2400" b="1" dirty="0" smtClean="0">
                <a:latin typeface="Times New Roman"/>
                <a:ea typeface="Calibri"/>
              </a:rPr>
              <a:t> богат и </a:t>
            </a:r>
          </a:p>
          <a:p>
            <a:r>
              <a:rPr lang="ru-RU" sz="2400" b="1" dirty="0" smtClean="0">
                <a:latin typeface="Times New Roman"/>
                <a:ea typeface="Calibri"/>
              </a:rPr>
              <a:t>очень  разнообразен.  Этот  оазис  первозданной   степной природы - место обитания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300 видов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позвоночных 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нескольких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десятков тысяч беспозвоночных животных.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/>
                <a:ea typeface="Calibri"/>
              </a:rPr>
              <a:t>Только здесь представлены в естественном виде знаменитые русские черноземы.</a:t>
            </a:r>
          </a:p>
        </p:txBody>
      </p:sp>
    </p:spTree>
    <p:extLst>
      <p:ext uri="{BB962C8B-B14F-4D97-AF65-F5344CB8AC3E}">
        <p14:creationId xmlns:p14="http://schemas.microsoft.com/office/powerpoint/2010/main" xmlns="" val="37414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07251"/>
            <a:ext cx="8640959" cy="675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731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22250"/>
            <a:ext cx="9602788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1" y="908720"/>
            <a:ext cx="705678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Действия </a:t>
            </a:r>
          </a:p>
          <a:p>
            <a:pPr algn="ctr"/>
            <a:r>
              <a:rPr lang="ru-RU" sz="80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десятичными дробями</a:t>
            </a:r>
            <a:endParaRPr lang="ru-RU" sz="8000" b="1" cap="none" spc="0" dirty="0">
              <a:ln w="1905"/>
              <a:solidFill>
                <a:srgbClr val="99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6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1172744"/>
            <a:ext cx="7200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заповеднике имени В.В .Алехина насчитывается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 тысячи  видов насекомых, 23  вида занесены  в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Красную книгу России. Какой процент от всех видов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насекомых, составляют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насекомые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занесенные в Красную книгу России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 округлите до десятых.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06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2420888"/>
            <a:ext cx="566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0,6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585037"/>
            <a:ext cx="69847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Диаграммы</a:t>
            </a:r>
            <a:endParaRPr lang="ru-RU" sz="8000" b="1" cap="none" spc="0" dirty="0">
              <a:ln w="1905"/>
              <a:solidFill>
                <a:srgbClr val="99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76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980728"/>
            <a:ext cx="67687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Юганский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государственный природный заповедник создан 31 мая 1982 года в междуречье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Негусъяха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 Малого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Югана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(правые притоки Большого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Югана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). Занимает площадь 648,7 тысяч га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Климат района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континентальный, отличается влажностью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Среднегодовая температура воздуха — −2,4 °C.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Безморозный период в среднем продолжается 92 дня, вегетационный период 137 дней. Лесные массивы занимают 64% заповедных земель, 36% представлены болотами.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82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000" y="181456"/>
            <a:ext cx="9001000" cy="650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25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772816"/>
            <a:ext cx="7848872" cy="271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Calibri"/>
              </a:rPr>
              <a:t>Задача.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</a:rPr>
              <a:t>Построить столбчатую диаграмму отображающую   растительный     мир    Юганского    государственного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</a:rPr>
              <a:t>заповедника, если в нем насчитывается 330 видов сосудистых растений, 107 видов мхов, 195 видов лишайников.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895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65911738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73296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1621" y="-237684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1556792"/>
            <a:ext cx="712879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на </a:t>
            </a:r>
          </a:p>
          <a:p>
            <a:pPr algn="ctr"/>
            <a:r>
              <a:rPr lang="ru-RU" sz="80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проценты</a:t>
            </a:r>
            <a:endParaRPr lang="ru-RU" sz="8000" b="1" cap="none" spc="0" dirty="0">
              <a:ln w="1905"/>
              <a:solidFill>
                <a:srgbClr val="99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2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590993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1196752"/>
            <a:ext cx="7128792" cy="388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Забайкальский Национальный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парк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находится 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Бурятии.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климат прибрежной части смягчающее воздействие оказывает Байкал. Средняя температура января −18°-19°С, июля + 12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°,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+14 °C. Абсолютный максимум +36 °C, абсолютный минимум −50 °C. Вода в Байкале даже в самое жаркое время редко прогревается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выше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+14 °C.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Ушканьи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острова являются важнейшим на Байкале местом лежбища байкальского тюленя 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0313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15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412776"/>
            <a:ext cx="7056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Воронежский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природный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биосферный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заповедник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расположен в западной части Среднерусской возвышенности на левом берегу реки Воронеж, на территории Липецкой и Воронежской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областей. Заповедник был создан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1927 г. для сохранения исчезающего вида животных - речного бобра. Климат заповедника умеренно континентальный. Лето достаточно жаркое, средняя температура июля +20ºС. Зима умеренно холодная, средняя температура января -10ºС.</a:t>
            </a:r>
          </a:p>
        </p:txBody>
      </p:sp>
    </p:spTree>
    <p:extLst>
      <p:ext uri="{BB962C8B-B14F-4D97-AF65-F5344CB8AC3E}">
        <p14:creationId xmlns:p14="http://schemas.microsoft.com/office/powerpoint/2010/main" xmlns="" val="33511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988839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Площадь  Забайкальского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национального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Парка 270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тысяч га.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14% общей пощади занимает акватория озера Байкал,26% -нелесные земли, остальная территория покрыта лесами. Какова площадь лесов?</a:t>
            </a:r>
          </a:p>
        </p:txBody>
      </p:sp>
    </p:spTree>
    <p:extLst>
      <p:ext uri="{BB962C8B-B14F-4D97-AF65-F5344CB8AC3E}">
        <p14:creationId xmlns:p14="http://schemas.microsoft.com/office/powerpoint/2010/main" xmlns="" val="10160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242088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162 тыс. га.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9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1621" y="-237684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585037"/>
            <a:ext cx="684076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с практическим применением</a:t>
            </a:r>
            <a:endParaRPr lang="ru-RU" sz="8000" b="1" cap="none" spc="0" dirty="0">
              <a:ln w="1905"/>
              <a:solidFill>
                <a:srgbClr val="99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63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1556792"/>
            <a:ext cx="69847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Необычайна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богата и разнообразна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флора  заповедника  имени 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В.В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Алехина,  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охраняемая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его территории. В заповеднике известно 1276 видов высших растений, а это более 70 % флоры Курской области. 9 видов занесены в Красную книгу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6517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891" y="156605"/>
            <a:ext cx="888221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37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484784"/>
            <a:ext cx="864096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Calibri"/>
              </a:rPr>
              <a:t>Задача.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Calibri"/>
              </a:rPr>
              <a:t> Группа учащихся из 30 человек, в сопровождении 2–х взрослых отправляется на экскурсию по Алехинскому заповеднику. Стоимость детского билета 200 руб., а взрослого – 300 руб. Группам предоставляется скидка: от 5 - 30 человек – 5%, от 30 – 40 человек - 10%.Сколько рублей нужно заплатить за экскурсию?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61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24208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5940 рублей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6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916833"/>
            <a:ext cx="676875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Линейные </a:t>
            </a:r>
          </a:p>
          <a:p>
            <a:pPr algn="ctr"/>
            <a:r>
              <a:rPr lang="ru-RU" sz="80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уравнения</a:t>
            </a:r>
            <a:endParaRPr lang="ru-RU" sz="8000" b="1" cap="none" spc="0" dirty="0">
              <a:ln w="1905"/>
              <a:solidFill>
                <a:srgbClr val="99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11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52438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1052736"/>
            <a:ext cx="6984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Прибайкальский национальный парк образован в 1986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году. Расположен на западном побережье озера Байкал.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По 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охраняемой площади (418 тысяч га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.) 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он входит в пятерку крупнейших национальных парков 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России. В 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парке насчитывается 75 видов животных, некоторые из них занесены в "Красную книгу", 76 видов редких и находящихся под охраной растений.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9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84" y="125152"/>
            <a:ext cx="8712967" cy="661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315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04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7779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412776"/>
            <a:ext cx="77048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На  территории  Прибайкальского  национального</a:t>
            </a:r>
          </a:p>
          <a:p>
            <a:pPr lvl="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Парка всего насчитывается 861 особей лосей, косуль и кабанов.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Сколько лосей, косуль и кабанов обитают на территории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Парка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если известно,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лосей на 20 меньше, чем кабанов, а косуль на 640 больше , чем лосей?</a:t>
            </a:r>
          </a:p>
          <a:p>
            <a:pPr lvl="0" algn="just"/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1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249289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67;707;87.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7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2718" y="-452438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052736"/>
            <a:ext cx="842493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Свойства степени</a:t>
            </a:r>
          </a:p>
          <a:p>
            <a:pPr algn="ctr"/>
            <a:r>
              <a:rPr lang="ru-RU" sz="66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целым</a:t>
            </a:r>
          </a:p>
          <a:p>
            <a:pPr algn="ctr"/>
            <a:r>
              <a:rPr lang="ru-RU" sz="66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показателем</a:t>
            </a:r>
            <a:endParaRPr lang="ru-RU" sz="8000" b="1" cap="none" spc="0" dirty="0">
              <a:ln w="1905"/>
              <a:solidFill>
                <a:srgbClr val="99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8101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908720"/>
            <a:ext cx="70567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Баргузинский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государственный природный биосферный заповедник является одним из старейших заповедников России,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основан 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1916 году. Расположен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Баргузинский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заповедник на северо-восточном побережье Байкала, эти места называют 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подлеморье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Возник здесь заповедник не случайно. Ведь именно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Подлеморье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находится родина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баргузинского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соболя. Его темно-шоколадный, с голубоватой подпушью, мех с давних пор считался самым красивым, самым дорогим и самым лучшим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мире.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58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764704"/>
            <a:ext cx="8181287" cy="5346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620689"/>
            <a:ext cx="4608512" cy="30184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72" y="116632"/>
            <a:ext cx="9159163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56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827584" y="1172744"/>
                <a:ext cx="7416824" cy="5485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Задача.</a:t>
                </a:r>
              </a:p>
              <a:p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Найдя значение выражений , вы узнаете в каком году был создан </a:t>
                </a:r>
                <a:r>
                  <a:rPr lang="ru-RU" sz="2400" b="1" dirty="0" err="1" smtClean="0">
                    <a:latin typeface="Times New Roman" pitchFamily="18" charset="0"/>
                    <a:cs typeface="Times New Roman" pitchFamily="18" charset="0"/>
                  </a:rPr>
                  <a:t>Баргузинский</a:t>
                </a: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 заповедник:</a:t>
                </a:r>
              </a:p>
              <a:p>
                <a:endParaRPr lang="ru-RU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а) </a:t>
                </a:r>
                <a:r>
                  <a:rPr lang="ru-RU" sz="2400" b="1" dirty="0">
                    <a:latin typeface="Times New Roman"/>
                    <a:ea typeface="Calibri"/>
                    <a:cs typeface="Times New Roman"/>
                  </a:rPr>
                  <a:t>2</a:t>
                </a:r>
                <a:r>
                  <a:rPr lang="ru-RU" sz="2400" b="1" baseline="30000" dirty="0">
                    <a:latin typeface="Times New Roman"/>
                    <a:ea typeface="Calibri"/>
                    <a:cs typeface="Times New Roman"/>
                  </a:rPr>
                  <a:t>2 </a:t>
                </a:r>
                <a:r>
                  <a:rPr lang="ru-RU" sz="2400" b="1" dirty="0">
                    <a:latin typeface="Times New Roman"/>
                    <a:ea typeface="Calibri"/>
                    <a:cs typeface="Times New Roman"/>
                  </a:rPr>
                  <a:t>- </a:t>
                </a:r>
                <a:r>
                  <a:rPr lang="ru-RU" sz="2400" b="1" dirty="0" smtClean="0">
                    <a:latin typeface="Times New Roman"/>
                    <a:ea typeface="Calibri"/>
                    <a:cs typeface="Times New Roman"/>
                  </a:rPr>
                  <a:t>4+5</a:t>
                </a:r>
                <a:r>
                  <a:rPr lang="ru-RU" sz="2400" b="1" baseline="30000" dirty="0" smtClean="0">
                    <a:latin typeface="Times New Roman"/>
                    <a:ea typeface="Calibri"/>
                    <a:cs typeface="Times New Roman"/>
                  </a:rPr>
                  <a:t>0</a:t>
                </a:r>
                <a:r>
                  <a:rPr lang="ru-RU" sz="2400" b="1" dirty="0" smtClean="0">
                    <a:latin typeface="Times New Roman"/>
                    <a:ea typeface="Calibri"/>
                    <a:cs typeface="Times New Roman"/>
                  </a:rPr>
                  <a:t> ;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 smtClean="0">
                    <a:latin typeface="Times New Roman"/>
                    <a:ea typeface="Calibri"/>
                    <a:cs typeface="Times New Roman"/>
                  </a:rPr>
                  <a:t>б</a:t>
                </a:r>
                <a:r>
                  <a:rPr lang="ru-RU" sz="2400" b="1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)</a:t>
                </a: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(3</a:t>
                </a:r>
                <a:r>
                  <a:rPr lang="ru-RU" sz="2400" b="1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2400" b="1" baseline="30000" dirty="0"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: 3</a:t>
                </a:r>
                <a:r>
                  <a:rPr lang="ru-RU" sz="2400" b="1" baseline="30000" dirty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· </a:t>
                </a: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3 ;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в) 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(6</a:t>
                </a:r>
                <a:r>
                  <a:rPr lang="ru-RU" sz="2400" b="1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2400" b="1" baseline="30000" dirty="0"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: 6</a:t>
                </a:r>
                <a:r>
                  <a:rPr lang="ru-RU" sz="2400" b="1" baseline="30000" dirty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5 ;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г)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800" b="1" i="1">
                                <a:latin typeface="Cambria Math"/>
                              </a:rPr>
                              <m:t>𝟒</m:t>
                            </m:r>
                          </m:e>
                          <m:sup>
                            <m:r>
                              <a:rPr lang="ru-RU" sz="28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800" b="1" i="1">
                                <a:latin typeface="Cambria Math"/>
                              </a:rPr>
                              <m:t>𝟒</m:t>
                            </m:r>
                          </m:e>
                          <m:sup>
                            <m:r>
                              <a:rPr lang="ru-RU" sz="2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2 .</a:t>
                </a:r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ru-RU" sz="1100" b="1" dirty="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172744"/>
                <a:ext cx="7416824" cy="5485156"/>
              </a:xfrm>
              <a:prstGeom prst="rect">
                <a:avLst/>
              </a:prstGeom>
              <a:blipFill rotWithShape="1">
                <a:blip r:embed="rId3"/>
                <a:stretch>
                  <a:fillRect l="-1316" t="-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507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04902" y="2530071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1916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1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412777"/>
            <a:ext cx="882047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Решение линейных </a:t>
            </a:r>
          </a:p>
          <a:p>
            <a:pPr algn="ctr"/>
            <a:r>
              <a:rPr lang="ru-RU" sz="80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неравенств</a:t>
            </a:r>
            <a:endParaRPr lang="ru-RU" sz="8000" b="1" cap="none" spc="0" dirty="0">
              <a:ln w="1905"/>
              <a:solidFill>
                <a:srgbClr val="99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3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052736"/>
            <a:ext cx="748883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сохранения природы Горного Алтая в первозданной чистоте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неприкосновенности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1932 году был создан Алтайский Государственный Природный Заповедник на правобережье Телецкого озера, реки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Чулышман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.Общая площадь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863,8 тыс. га 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северной части лето теплое и влажное, средняя температура июля +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400" b="1" dirty="0" smtClean="0">
                <a:latin typeface="Times New Roman"/>
                <a:cs typeface="Times New Roman"/>
              </a:rPr>
              <a:t>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зимы снежные и мягкие ( средняя температура января - 8,7 </a:t>
            </a:r>
            <a:r>
              <a:rPr lang="ru-RU" sz="2400" b="1" dirty="0" smtClean="0">
                <a:latin typeface="Times New Roman"/>
                <a:cs typeface="Times New Roman"/>
              </a:rPr>
              <a:t>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), в то время как в юго-восточной части зимой температура опускается до - 50 </a:t>
            </a:r>
            <a:r>
              <a:rPr lang="ru-RU" sz="2400" b="1" dirty="0" smtClean="0">
                <a:latin typeface="Times New Roman"/>
                <a:cs typeface="Times New Roman"/>
              </a:rPr>
              <a:t>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а летом – до 30 </a:t>
            </a:r>
            <a:r>
              <a:rPr lang="ru-RU" sz="2400" b="1" dirty="0" smtClean="0">
                <a:latin typeface="Times New Roman"/>
                <a:cs typeface="Times New Roman"/>
              </a:rPr>
              <a:t>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058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42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1628800"/>
            <a:ext cx="76328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Площадь  сухих угодий  Воронежского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заповедника  -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2089,4 га. Найдите площади леса и озер заповедника если известно , что  площадь  суши меньше площади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леса на 48372,1 га 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больше площади озер на 1451,8 га.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1475656" y="1412776"/>
                <a:ext cx="648072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Задача.</a:t>
                </a:r>
              </a:p>
              <a:p>
                <a:pPr algn="just"/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Найдите наибольшее целое решение </a:t>
                </a:r>
              </a:p>
              <a:p>
                <a:pPr algn="just"/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неравенства и вы узнаете высоту </a:t>
                </a:r>
              </a:p>
              <a:p>
                <a:pPr algn="just"/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самого большого водопада Алтая</a:t>
                </a:r>
              </a:p>
              <a:p>
                <a:pPr algn="just"/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– «Непреступный»:</a:t>
                </a:r>
              </a:p>
              <a:p>
                <a:pPr lvl="0" algn="just"/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х(х-20)+180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  <m:r>
                      <m:rPr>
                        <m:nor/>
                      </m:rPr>
                      <a:rPr lang="ru-RU" sz="2800" b="1" i="0" smtClean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m:t>х</m:t>
                    </m:r>
                    <m:r>
                      <m:rPr>
                        <m:nor/>
                      </m:rPr>
                      <a:rPr lang="ru-RU" sz="2800" b="1" baseline="30000" smtClean="0">
                        <a:latin typeface="Times New Roman" pitchFamily="18" charset="0"/>
                        <a:ea typeface="Calibri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ru-RU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+4х-3</a:t>
                </a:r>
                <a:r>
                  <a:rPr lang="ru-RU" sz="2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420.</a:t>
                </a:r>
                <a:endParaRPr lang="ru-RU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412776"/>
                <a:ext cx="6480720" cy="2677656"/>
              </a:xfrm>
              <a:prstGeom prst="rect">
                <a:avLst/>
              </a:prstGeom>
              <a:blipFill rotWithShape="1">
                <a:blip r:embed="rId4"/>
                <a:stretch>
                  <a:fillRect l="-1881" t="-2278" b="-5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93177197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346" name="Формула" r:id="rId5" imgW="114120" imgH="215640" progId="Equation.3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06324533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347" name="Формула" r:id="rId6" imgW="114120" imgH="2156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721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2469696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150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60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340768"/>
            <a:ext cx="88924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на части </a:t>
            </a:r>
            <a:endParaRPr lang="ru-RU" sz="8000" b="1" cap="none" spc="0" dirty="0">
              <a:ln w="1905"/>
              <a:solidFill>
                <a:srgbClr val="99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3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340768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самом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центре Липецкой области, на правом берегу Дона расположена знаменитая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Галичья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гора, уникальная природная достопримечательность Центральной России. Один из самых маленьких заповедников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мира. Создан в 1925 году.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Издавна известно это урочище богатством и разнообразием своей флоры и фауны, загадочностью нахождения многих видов растений. Ныне это центр заповедника "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Галичья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гора", объединяющего наиболее ценные природные объекты Верхнего Дона.</a:t>
            </a:r>
          </a:p>
        </p:txBody>
      </p:sp>
    </p:spTree>
    <p:extLst>
      <p:ext uri="{BB962C8B-B14F-4D97-AF65-F5344CB8AC3E}">
        <p14:creationId xmlns:p14="http://schemas.microsoft.com/office/powerpoint/2010/main" xmlns="" val="227672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8322"/>
            <a:ext cx="9144000" cy="638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50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3550" y="-82034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842949" y="1916832"/>
                <a:ext cx="7200800" cy="3423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Задача.</a:t>
                </a:r>
              </a:p>
              <a:p>
                <a:pPr algn="just"/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     Площадь заповедника «</a:t>
                </a:r>
                <a:r>
                  <a:rPr lang="ru-RU" sz="2800" b="1" dirty="0" err="1" smtClean="0">
                    <a:latin typeface="Times New Roman" pitchFamily="18" charset="0"/>
                    <a:cs typeface="Times New Roman" pitchFamily="18" charset="0"/>
                  </a:rPr>
                  <a:t>Галичья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  гора»</a:t>
                </a:r>
              </a:p>
              <a:p>
                <a:pPr algn="just"/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231га.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ru-RU" sz="2800" b="1" i="1" smtClean="0">
                            <a:latin typeface="Cambria Math"/>
                            <a:cs typeface="Times New Roman" pitchFamily="18" charset="0"/>
                          </a:rPr>
                          <m:t>𝟑𝟑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 этой площади занимают водоемы,</a:t>
                </a:r>
              </a:p>
              <a:p>
                <a:pPr algn="just"/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остальная площадь занята сушей.</a:t>
                </a:r>
              </a:p>
              <a:p>
                <a:pPr algn="just"/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Какую площадь </a:t>
                </a:r>
                <a:r>
                  <a:rPr lang="ru-RU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заповедника </a:t>
                </a:r>
                <a:r>
                  <a:rPr lang="ru-RU" sz="28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занимает </a:t>
                </a:r>
              </a:p>
              <a:p>
                <a:pPr algn="just"/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суша ?</a:t>
                </a:r>
              </a:p>
              <a:p>
                <a:pPr algn="just"/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49" y="1916832"/>
                <a:ext cx="7200800" cy="3423117"/>
              </a:xfrm>
              <a:prstGeom prst="rect">
                <a:avLst/>
              </a:prstGeom>
              <a:blipFill rotWithShape="1">
                <a:blip r:embed="rId3"/>
                <a:stretch>
                  <a:fillRect l="-1692" t="-1779" r="-11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1585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09353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5217" y="254503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7 га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7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052736"/>
            <a:ext cx="842493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Сложение и вычитание дробей</a:t>
            </a:r>
          </a:p>
          <a:p>
            <a:pPr algn="ctr"/>
            <a:r>
              <a:rPr lang="ru-RU" sz="6600" b="1" cap="none" spc="0" dirty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600" b="1" cap="none" spc="0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одинаковыми знаменателями</a:t>
            </a:r>
            <a:endParaRPr lang="ru-RU" sz="8000" b="1" cap="none" spc="0" dirty="0">
              <a:ln w="1905"/>
              <a:solidFill>
                <a:srgbClr val="99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0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20688"/>
            <a:ext cx="813690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Дарвинский государственный природный заповедник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был создан в 1945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г. Современная площадь заповедника 112673 га, площадь охранной зоны 27028 га. Дарвинский заповедник расположен на побережье Рыбинского водохранилища, на стыке Вологодской, Ярославской и Тверской областей. Рельеф заповедника однообразен. Это плоская, слабо расчлененная низменная равнина (102-107 м над уровнем Балтийского моря), с небольшими возвышениями - гривами. Большие площади занимают массивы нетронутых болот.  Заповедник стал очагом сохранения редких, внесенных в Красную книгу РФ видов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птиц: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чернозобой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гагары,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орлана - белохвоста,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беркута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большого подорлика, филина, белой куропатки.</a:t>
            </a:r>
          </a:p>
          <a:p>
            <a:pPr algn="just"/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80832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458" y="126397"/>
            <a:ext cx="8817525" cy="661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43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7498" y="2771048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50461,5 га;637,6 га.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29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683568" y="332656"/>
                <a:ext cx="7200800" cy="6320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Задача.</a:t>
                </a:r>
              </a:p>
              <a:p>
                <a:pPr algn="just"/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     Решив примеры, вы узнаете название птицы, занесенной в Красную книгу и охраняемой в заповеднике:</a:t>
                </a:r>
              </a:p>
              <a:p>
                <a:pPr algn="just"/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1)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𝟓𝟓</m:t>
                        </m:r>
                      </m:den>
                    </m:f>
                  </m:oMath>
                </a14:m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𝟏𝟖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𝟓𝟓</m:t>
                        </m:r>
                      </m:den>
                    </m:f>
                  </m:oMath>
                </a14:m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𝟓𝟓</m:t>
                        </m:r>
                      </m:den>
                    </m:f>
                  </m:oMath>
                </a14:m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; 	 2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𝟏𝟕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𝟐𝟑</m:t>
                        </m:r>
                      </m:den>
                    </m:f>
                  </m:oMath>
                </a14:m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𝟐𝟎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𝟐𝟑</m:t>
                        </m:r>
                      </m:den>
                    </m:f>
                  </m:oMath>
                </a14:m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𝟐𝟑</m:t>
                        </m:r>
                      </m:den>
                    </m:f>
                  </m:oMath>
                </a14:m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pPr algn="just"/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</a:p>
              <a:p>
                <a:pPr algn="just"/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3)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𝟏𝟎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𝟓𝟓</m:t>
                        </m:r>
                      </m:den>
                    </m:f>
                  </m:oMath>
                </a14:m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𝟓𝟓</m:t>
                        </m:r>
                      </m:den>
                    </m:f>
                  </m:oMath>
                </a14:m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𝟓𝟓</m:t>
                        </m:r>
                      </m:den>
                    </m:f>
                  </m:oMath>
                </a14:m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;	</a:t>
                </a:r>
                <a:r>
                  <a:rPr lang="ru-RU" sz="2400" b="1" dirty="0" smtClean="0"/>
                  <a:t/>
                </a:r>
                <a:r>
                  <a:rPr lang="ru-RU" sz="2400" b="1" dirty="0"/>
                  <a:t> 4)</a:t>
                </a:r>
                <a:r>
                  <a:rPr lang="ru-RU" sz="240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𝟐𝟏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𝟐𝟑</m:t>
                        </m:r>
                      </m:den>
                    </m:f>
                  </m:oMath>
                </a14:m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𝟐𝟑</m:t>
                        </m:r>
                      </m:den>
                    </m:f>
                  </m:oMath>
                </a14:m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 ;</a:t>
                </a:r>
              </a:p>
              <a:p>
                <a:pPr algn="just"/>
                <a:endParaRPr lang="ru-RU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5)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𝟐𝟓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𝟓𝟓</m:t>
                        </m:r>
                      </m:den>
                    </m:f>
                  </m:oMath>
                </a14:m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𝟒𝟕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𝟓𝟓</m:t>
                        </m:r>
                      </m:den>
                    </m:f>
                  </m:oMath>
                </a14:m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/>
                          </a:rPr>
                          <m:t>𝟑𝟏</m:t>
                        </m:r>
                      </m:num>
                      <m:den>
                        <m:r>
                          <a:rPr lang="ru-RU" sz="2400" b="1" i="1">
                            <a:latin typeface="Cambria Math"/>
                          </a:rPr>
                          <m:t>𝟓𝟓</m:t>
                        </m:r>
                      </m:den>
                    </m:f>
                  </m:oMath>
                </a14:m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2400" b="1" dirty="0" smtClean="0"/>
              </a:p>
              <a:p>
                <a:pPr algn="just"/>
                <a:endParaRPr lang="ru-RU" sz="2400" b="1" dirty="0" smtClean="0"/>
              </a:p>
              <a:p>
                <a:pPr algn="just"/>
                <a:endParaRPr lang="ru-RU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ru-RU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32656"/>
                <a:ext cx="7200800" cy="6320448"/>
              </a:xfrm>
              <a:prstGeom prst="rect">
                <a:avLst/>
              </a:prstGeom>
              <a:blipFill rotWithShape="1">
                <a:blip r:embed="rId3"/>
                <a:stretch>
                  <a:fillRect l="-1270" t="-772" r="-1355"/>
                </a:stretch>
              </a:blipFill>
            </p:spPr>
            <p:txBody>
              <a:bodyPr/>
              <a:lstStyle/>
              <a:p>
                <a:r>
                  <a:rPr lang="ru-RU" dirty="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6631833"/>
                  </p:ext>
                </p:extLst>
              </p:nvPr>
            </p:nvGraphicFramePr>
            <p:xfrm>
              <a:off x="1175793" y="4581128"/>
              <a:ext cx="6216350" cy="15929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43270"/>
                    <a:gridCol w="1243270"/>
                    <a:gridCol w="1243270"/>
                    <a:gridCol w="1243270"/>
                    <a:gridCol w="1243270"/>
                  </a:tblGrid>
                  <a:tr h="5400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8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П</a:t>
                          </a:r>
                          <a:endParaRPr kumimoji="0" lang="ru-RU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8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О</a:t>
                          </a:r>
                          <a:endParaRPr kumimoji="0" lang="ru-RU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8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С</a:t>
                          </a:r>
                          <a:endParaRPr kumimoji="0" lang="ru-RU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8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А</a:t>
                          </a:r>
                          <a:endParaRPr kumimoji="0" lang="ru-RU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8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К</a:t>
                          </a:r>
                          <a:endParaRPr kumimoji="0" lang="ru-RU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00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1</a:t>
                          </a:r>
                          <a:endParaRPr kumimoji="0" lang="ru-RU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𝟒𝟏</m:t>
                                    </m:r>
                                  </m:num>
                                  <m:den>
                                    <m:r>
                                      <a:rPr lang="ru-RU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𝟓𝟓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kern="12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𝟏𝟐</m:t>
                                    </m:r>
                                  </m:num>
                                  <m:den>
                                    <m:r>
                                      <a:rPr lang="ru-RU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kern="12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ru-RU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kern="12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𝟏𝟒</m:t>
                                    </m:r>
                                  </m:num>
                                  <m:den>
                                    <m:r>
                                      <a:rPr lang="ru-RU" sz="2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𝟓𝟓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kern="1200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326631833"/>
                  </p:ext>
                </p:extLst>
              </p:nvPr>
            </p:nvGraphicFramePr>
            <p:xfrm>
              <a:off x="1175793" y="4581128"/>
              <a:ext cx="6216350" cy="15929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43270"/>
                    <a:gridCol w="1243270"/>
                    <a:gridCol w="1243270"/>
                    <a:gridCol w="1243270"/>
                    <a:gridCol w="1243270"/>
                  </a:tblGrid>
                  <a:tr h="5400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8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П</a:t>
                          </a:r>
                          <a:endParaRPr kumimoji="0" lang="ru-RU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8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О</a:t>
                          </a:r>
                          <a:endParaRPr kumimoji="0" lang="ru-RU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8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С</a:t>
                          </a:r>
                          <a:endParaRPr kumimoji="0" lang="ru-RU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8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А</a:t>
                          </a:r>
                          <a:endParaRPr kumimoji="0" lang="ru-RU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8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К</a:t>
                          </a:r>
                          <a:endParaRPr kumimoji="0" lang="ru-RU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5289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6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1</a:t>
                          </a:r>
                          <a:endParaRPr kumimoji="0" lang="ru-RU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490" t="-56647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0490" t="-56647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00490" t="-56647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400490" t="-5664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5438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121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5217" y="254503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скопа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0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572625" cy="7286625"/>
          </a:xfrm>
          <a:prstGeom prst="rect">
            <a:avLst/>
          </a:prstGeom>
          <a:gradFill rotWithShape="1">
            <a:gsLst>
              <a:gs pos="0">
                <a:srgbClr val="95F57F"/>
              </a:gs>
              <a:gs pos="100000">
                <a:srgbClr val="7AF6C7"/>
              </a:gs>
            </a:gsLst>
            <a:path path="rect">
              <a:fillToRect r="100000" b="100000"/>
            </a:path>
          </a:gra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57188"/>
            <a:ext cx="94297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9C39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Используемые  ресурсы</a:t>
            </a:r>
            <a:r>
              <a:rPr lang="ru-RU" sz="3600" b="1" dirty="0">
                <a:solidFill>
                  <a:srgbClr val="9C39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1500" y="1643063"/>
            <a:ext cx="8358188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609600" indent="-609600" eaLnBrk="0" hangingPunct="0">
              <a:spcBef>
                <a:spcPct val="20000"/>
              </a:spcBef>
              <a:defRPr/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2"/>
              </a:rPr>
              <a:t>www.zapoved.ru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eaLnBrk="0" hangingPunct="0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3"/>
              </a:rPr>
              <a:t>http://yandex.ru/images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3"/>
              </a:rPr>
              <a:t>.картинки</a:t>
            </a:r>
            <a:endParaRPr lang="ru-R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eaLnBrk="0" hangingPunct="0">
              <a:spcBef>
                <a:spcPct val="20000"/>
              </a:spcBef>
              <a:defRPr/>
            </a:pP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4"/>
              </a:rPr>
              <a:t>http://ru.wikipedia.org/wik</a:t>
            </a:r>
            <a:endParaRPr lang="ru-RU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 http://kurskcity.ru/news/social/104105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5"/>
              </a:rPr>
              <a:t> http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5"/>
              </a:rPr>
              <a:t>://</a:t>
            </a:r>
            <a:r>
              <a:rPr lang="en-US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5"/>
              </a:rPr>
              <a:t>autotravel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5"/>
              </a:rPr>
              <a:t>.</a:t>
            </a:r>
            <a:r>
              <a:rPr lang="en-US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5"/>
              </a:rPr>
              <a:t>ru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5"/>
              </a:rPr>
              <a:t>/</a:t>
            </a:r>
            <a:r>
              <a:rPr lang="en-US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5"/>
              </a:rPr>
              <a:t>phalbum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5"/>
              </a:rPr>
              <a:t>.</a:t>
            </a:r>
            <a:r>
              <a:rPr lang="en-US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5"/>
              </a:rPr>
              <a:t>php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5"/>
              </a:rPr>
              <a:t>/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5"/>
              </a:rPr>
              <a:t>area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5"/>
              </a:rPr>
              <a:t>/27/0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http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tent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palatka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news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htm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id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=891.</a:t>
            </a:r>
            <a:r>
              <a:rPr lang="en-US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htm</a:t>
            </a: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7.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6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6"/>
              </a:rPr>
              <a:t>http://gnezdo-aistov.ru/viewtopic.php?f=66&amp;t=561</a:t>
            </a:r>
            <a:endParaRPr lang="ru-R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7"/>
              </a:rPr>
              <a:t>http://giti.ru/blog.php?cjwym=////polnoe/10559-referat-na-temu-babochka-pavliniy-glaz/</a:t>
            </a:r>
            <a:endParaRPr lang="ru-R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8"/>
              </a:rPr>
              <a:t> http://www.ru-regions.ru/?cat=21&amp;paged=4</a:t>
            </a:r>
            <a:endParaRPr lang="ru-R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9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9"/>
              </a:rPr>
              <a:t>http://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9"/>
              </a:rPr>
              <a:t>oopt.info/index.php?page=136</a:t>
            </a:r>
            <a:endParaRPr lang="ru-R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10"/>
              </a:rPr>
              <a:t> http://irkipedia.ru/gallery/lagunnye_ozera_fotoalbom_mihaila_stepancova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11"/>
              </a:rPr>
              <a:t> http://eco-turizm.net/tag/zhivotnye/page/10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http://www.asia-centre.com/2014/05/ 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14. http://top.esosedi.org/objectphoto/?page=30 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12"/>
              </a:rPr>
              <a:t> http://www.cherra.ru/puteshestviya-i-otdyh.html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eaLnBrk="0" hangingPunct="0">
              <a:spcBef>
                <a:spcPct val="20000"/>
              </a:spcBef>
              <a:defRPr/>
            </a:pP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22250"/>
            <a:ext cx="9602788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1" y="908720"/>
            <a:ext cx="705678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Действия </a:t>
            </a:r>
          </a:p>
          <a:p>
            <a:pPr algn="ctr"/>
            <a:r>
              <a:rPr lang="ru-RU" sz="8000" b="1" dirty="0" smtClean="0">
                <a:ln w="1905"/>
                <a:solidFill>
                  <a:srgbClr val="99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десятичными дробями</a:t>
            </a:r>
            <a:endParaRPr lang="ru-RU" sz="8000" b="1" cap="none" spc="0" dirty="0">
              <a:ln w="1905"/>
              <a:solidFill>
                <a:srgbClr val="99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99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222250"/>
            <a:ext cx="96075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88640"/>
            <a:ext cx="8064896" cy="677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b="1" dirty="0" smtClean="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Заповедник 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Центрально - 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Чернозёмный, 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созданный в 1935 году, является одним из старейших в 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России, носит 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имя своего основателя профессора В.В. Алёхина. 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В начале нынешнего века студент – биолог Московского университета, </a:t>
            </a:r>
            <a:r>
              <a:rPr lang="ru-RU" sz="2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В.В.Алехин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отправился как – то на местный базар. Случайно взглянул на лошадь, жующую сено, и вдруг замер: не охапка сена – богатейший гербарий. У возницы узнал, что травы заготовлены в предместьях Курска, в Стрелецких степях. С тех пор судьба ученого неразрывно связана с этими степями.</a:t>
            </a: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Профессор 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В.В. Алёхин называл луговые степи  заповедника "Курская растительная аномалия". А всё из-за присущей только этим участкам высокой видовой насыщенности - более 80 видов  растений на одном квадратном метре!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83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5425" y="-225425"/>
            <a:ext cx="9596438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08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3491</TotalTime>
  <Words>1511</Words>
  <Application>Microsoft Office PowerPoint</Application>
  <PresentationFormat>Экран (4:3)</PresentationFormat>
  <Paragraphs>122</Paragraphs>
  <Slides>62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4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249</cp:revision>
  <dcterms:modified xsi:type="dcterms:W3CDTF">2015-04-18T14:47:24Z</dcterms:modified>
</cp:coreProperties>
</file>