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8" r:id="rId4"/>
    <p:sldId id="265" r:id="rId5"/>
    <p:sldId id="262" r:id="rId6"/>
    <p:sldId id="266" r:id="rId7"/>
    <p:sldId id="263" r:id="rId8"/>
    <p:sldId id="267" r:id="rId9"/>
    <p:sldId id="264" r:id="rId10"/>
    <p:sldId id="268" r:id="rId11"/>
    <p:sldId id="269" r:id="rId12"/>
    <p:sldId id="270" r:id="rId13"/>
    <p:sldId id="272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5000"/>
    <a:srgbClr val="007A00"/>
    <a:srgbClr val="194B32"/>
    <a:srgbClr val="006600"/>
    <a:srgbClr val="6C0000"/>
    <a:srgbClr val="753805"/>
    <a:srgbClr val="7A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6DDDE-3C24-42F7-AD86-2E92357493A0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3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gif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214422"/>
            <a:ext cx="4752528" cy="165618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_BodoniNova" pitchFamily="18" charset="-52"/>
              </a:rPr>
              <a:t>Звездный час</a:t>
            </a:r>
            <a:br>
              <a:rPr lang="ru-RU" sz="48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_BodoniNova" pitchFamily="18" charset="-52"/>
              </a:rPr>
            </a:br>
            <a:r>
              <a:rPr lang="ru-RU" sz="48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_BodoniNova" pitchFamily="18" charset="-52"/>
              </a:rPr>
              <a:t>по биологии</a:t>
            </a:r>
            <a:endParaRPr lang="ru-RU" sz="4800" b="1" dirty="0">
              <a:ln w="11430"/>
              <a:solidFill>
                <a:srgbClr val="C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_BodoniNova" pitchFamily="18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5214950"/>
            <a:ext cx="6929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/>
              <a:t>                          </a:t>
            </a:r>
          </a:p>
          <a:p>
            <a:pPr algn="ctr"/>
            <a:r>
              <a:rPr lang="ru-RU" sz="2400" i="1" dirty="0" smtClean="0"/>
              <a:t>                                                         </a:t>
            </a:r>
            <a:endParaRPr lang="ru-RU" sz="2400" i="1" dirty="0"/>
          </a:p>
        </p:txBody>
      </p:sp>
      <p:sp>
        <p:nvSpPr>
          <p:cNvPr id="4" name="6-конечная звезда 3"/>
          <p:cNvSpPr/>
          <p:nvPr/>
        </p:nvSpPr>
        <p:spPr>
          <a:xfrm>
            <a:off x="571472" y="3000372"/>
            <a:ext cx="914400" cy="914400"/>
          </a:xfrm>
          <a:prstGeom prst="star6">
            <a:avLst/>
          </a:prstGeom>
          <a:solidFill>
            <a:srgbClr val="FFFF00"/>
          </a:solidFill>
          <a:ln>
            <a:solidFill>
              <a:srgbClr val="00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6-конечная звезда 5"/>
          <p:cNvSpPr/>
          <p:nvPr/>
        </p:nvSpPr>
        <p:spPr>
          <a:xfrm>
            <a:off x="2285984" y="3929066"/>
            <a:ext cx="914400" cy="914400"/>
          </a:xfrm>
          <a:prstGeom prst="star6">
            <a:avLst/>
          </a:prstGeom>
          <a:solidFill>
            <a:srgbClr val="FFFF00"/>
          </a:solidFill>
          <a:ln>
            <a:solidFill>
              <a:srgbClr val="00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6-конечная звезда 6"/>
          <p:cNvSpPr/>
          <p:nvPr/>
        </p:nvSpPr>
        <p:spPr>
          <a:xfrm>
            <a:off x="4143372" y="3000372"/>
            <a:ext cx="914400" cy="914400"/>
          </a:xfrm>
          <a:prstGeom prst="star6">
            <a:avLst/>
          </a:prstGeom>
          <a:solidFill>
            <a:srgbClr val="FFFF00"/>
          </a:solidFill>
          <a:ln>
            <a:solidFill>
              <a:srgbClr val="00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5214950"/>
            <a:ext cx="69294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/>
              <a:t>Подготовила:                                                       учитель </a:t>
            </a:r>
          </a:p>
          <a:p>
            <a:r>
              <a:rPr lang="ru-RU" sz="2000" i="1" dirty="0" smtClean="0"/>
              <a:t>                                                                              биологии, химии</a:t>
            </a:r>
          </a:p>
          <a:p>
            <a:r>
              <a:rPr lang="ru-RU" sz="2000" i="1" dirty="0" smtClean="0"/>
              <a:t>                                                                              Бондарь В.В.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71472" y="214290"/>
            <a:ext cx="82444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Государственное общеобразовательное казенное учреждение Амурской области</a:t>
            </a:r>
          </a:p>
          <a:p>
            <a:pPr algn="ctr"/>
            <a:r>
              <a:rPr lang="ru-RU" dirty="0" smtClean="0"/>
              <a:t>«Общеобразовательная школа при учреждениях исполнения наказания»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643306" y="6211669"/>
            <a:ext cx="17063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с. </a:t>
            </a:r>
            <a:r>
              <a:rPr lang="ru-RU" dirty="0" err="1" smtClean="0"/>
              <a:t>Среднебелая</a:t>
            </a:r>
            <a:endParaRPr lang="ru-RU" dirty="0" smtClean="0"/>
          </a:p>
          <a:p>
            <a:pPr algn="ctr"/>
            <a:r>
              <a:rPr lang="ru-RU" dirty="0" smtClean="0"/>
              <a:t>2015 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РАСТЕНИЯ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В Англии этот цветок воспет поэтами в сказках: он служит колыбелью для малюток фей и нежных эльфов. Его родина - Персия, оттуда он перекочевал в Турцию, а в XIX в. в Европу. В Голландии существовал культ этого цветка. В Амстердаме за три луковицы были куплены два каменных дома.  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                                                          (тюльпан)</a:t>
            </a:r>
          </a:p>
          <a:p>
            <a:r>
              <a:rPr lang="ru-RU" dirty="0" smtClean="0"/>
              <a:t>Какой цветок считают последней улыбкой осени?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                                                               (астра)</a:t>
            </a:r>
          </a:p>
          <a:p>
            <a:r>
              <a:rPr lang="ru-RU" dirty="0" smtClean="0"/>
              <a:t>Какой цветок является символом солнца и символом Японии?             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                                                     (хризантема)</a:t>
            </a:r>
          </a:p>
          <a:p>
            <a:r>
              <a:rPr lang="ru-RU" dirty="0" smtClean="0"/>
              <a:t>Какой цветок раскрывается только ночью и ароматно пахнет? 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                                                               (табак)</a:t>
            </a:r>
          </a:p>
          <a:p>
            <a:r>
              <a:rPr lang="ru-RU" dirty="0" smtClean="0"/>
              <a:t>Какое растение дает лучший мед?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                                                                (липа)</a:t>
            </a:r>
          </a:p>
          <a:p>
            <a:r>
              <a:rPr lang="ru-RU" dirty="0" smtClean="0"/>
              <a:t>Название какого растения связано со звоном?</a:t>
            </a:r>
          </a:p>
          <a:p>
            <a:r>
              <a:rPr lang="ru-RU" dirty="0" smtClean="0"/>
              <a:t>                                                                                                               (колокольчик)</a:t>
            </a:r>
          </a:p>
          <a:p>
            <a:r>
              <a:rPr lang="ru-RU" dirty="0" smtClean="0"/>
              <a:t> Соком каких растений выводят бородавки? 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                                                     (чистотелом)</a:t>
            </a:r>
          </a:p>
          <a:p>
            <a:r>
              <a:rPr lang="ru-RU" dirty="0" smtClean="0"/>
              <a:t> Из какого дерева делают спички?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                                                              (осина)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II </a:t>
            </a:r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ТУР</a:t>
            </a:r>
            <a:endParaRPr lang="ru-RU" sz="6000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28859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1571612"/>
            <a:ext cx="6072230" cy="4192729"/>
          </a:xfrm>
          <a:prstGeom prst="rect">
            <a:avLst/>
          </a:prstGeom>
        </p:spPr>
      </p:pic>
      <p:sp>
        <p:nvSpPr>
          <p:cNvPr id="6" name="6-конечная звезда 5"/>
          <p:cNvSpPr/>
          <p:nvPr/>
        </p:nvSpPr>
        <p:spPr>
          <a:xfrm>
            <a:off x="642910" y="142852"/>
            <a:ext cx="914400" cy="914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6-конечная звезда 6"/>
          <p:cNvSpPr/>
          <p:nvPr/>
        </p:nvSpPr>
        <p:spPr>
          <a:xfrm>
            <a:off x="214282" y="1142984"/>
            <a:ext cx="914400" cy="914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6-конечная звезда 7"/>
          <p:cNvSpPr/>
          <p:nvPr/>
        </p:nvSpPr>
        <p:spPr>
          <a:xfrm>
            <a:off x="1785918" y="642918"/>
            <a:ext cx="914400" cy="914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6-конечная звезда 8"/>
          <p:cNvSpPr/>
          <p:nvPr/>
        </p:nvSpPr>
        <p:spPr>
          <a:xfrm>
            <a:off x="7643834" y="214290"/>
            <a:ext cx="914400" cy="914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6-конечная звезда 9"/>
          <p:cNvSpPr/>
          <p:nvPr/>
        </p:nvSpPr>
        <p:spPr>
          <a:xfrm>
            <a:off x="6429388" y="500042"/>
            <a:ext cx="914400" cy="914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6-конечная звезда 10"/>
          <p:cNvSpPr/>
          <p:nvPr/>
        </p:nvSpPr>
        <p:spPr>
          <a:xfrm>
            <a:off x="7929586" y="1285860"/>
            <a:ext cx="914400" cy="914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6-конечная звезда 11"/>
          <p:cNvSpPr/>
          <p:nvPr/>
        </p:nvSpPr>
        <p:spPr>
          <a:xfrm>
            <a:off x="214282" y="5786454"/>
            <a:ext cx="914400" cy="914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6-конечная звезда 12"/>
          <p:cNvSpPr/>
          <p:nvPr/>
        </p:nvSpPr>
        <p:spPr>
          <a:xfrm>
            <a:off x="357158" y="4786322"/>
            <a:ext cx="914400" cy="914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6-конечная звезда 13"/>
          <p:cNvSpPr/>
          <p:nvPr/>
        </p:nvSpPr>
        <p:spPr>
          <a:xfrm>
            <a:off x="1500166" y="5786454"/>
            <a:ext cx="914400" cy="914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39784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ТРЕТИЙ ЛИШНИЙ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14356"/>
            <a:ext cx="8229600" cy="100013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Какая птица является рекордсменом по глубине ныряния?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gaga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714488"/>
            <a:ext cx="3714776" cy="23842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im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4143380"/>
            <a:ext cx="4095745" cy="25003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5bf02ed1bd0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1714488"/>
            <a:ext cx="4071966" cy="23574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8-конечная звезда 8"/>
          <p:cNvSpPr/>
          <p:nvPr/>
        </p:nvSpPr>
        <p:spPr>
          <a:xfrm>
            <a:off x="571472" y="1857364"/>
            <a:ext cx="842962" cy="785818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</a:rPr>
              <a:t>1</a:t>
            </a:r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10" name="8-конечная звезда 9"/>
          <p:cNvSpPr/>
          <p:nvPr/>
        </p:nvSpPr>
        <p:spPr>
          <a:xfrm>
            <a:off x="7858148" y="1785926"/>
            <a:ext cx="842962" cy="785818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</a:rPr>
              <a:t>2</a:t>
            </a:r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11" name="8-конечная звезда 10"/>
          <p:cNvSpPr/>
          <p:nvPr/>
        </p:nvSpPr>
        <p:spPr>
          <a:xfrm>
            <a:off x="5286380" y="4286256"/>
            <a:ext cx="842962" cy="785818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</a:rPr>
              <a:t>3</a:t>
            </a:r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5786" y="3429000"/>
            <a:ext cx="1274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ГАГАРА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29190" y="3286124"/>
            <a:ext cx="1681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ПИНГВИН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71736" y="6215082"/>
            <a:ext cx="28953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УТКА МАНДАРИНКА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ТРЕТИЙ ЛИШНИЙ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857232"/>
            <a:ext cx="8186766" cy="1143008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Какие грибы растут под хвойными деревьями?</a:t>
            </a:r>
          </a:p>
          <a:p>
            <a:endParaRPr lang="ru-RU" dirty="0"/>
          </a:p>
        </p:txBody>
      </p:sp>
      <p:pic>
        <p:nvPicPr>
          <p:cNvPr id="4" name="Рисунок 3" descr="3045083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928802"/>
            <a:ext cx="3643338" cy="264584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 descr="es23403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4491082"/>
            <a:ext cx="3500462" cy="236691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Рисунок 5" descr="tema_3992435_4qlidicv1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1857364"/>
            <a:ext cx="3667124" cy="264320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8-конечная звезда 6"/>
          <p:cNvSpPr/>
          <p:nvPr/>
        </p:nvSpPr>
        <p:spPr>
          <a:xfrm>
            <a:off x="3214678" y="1857364"/>
            <a:ext cx="842962" cy="785818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</a:rPr>
              <a:t>1</a:t>
            </a:r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8" name="8-конечная звезда 7"/>
          <p:cNvSpPr/>
          <p:nvPr/>
        </p:nvSpPr>
        <p:spPr>
          <a:xfrm>
            <a:off x="7929586" y="1785926"/>
            <a:ext cx="842962" cy="785818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</a:rPr>
              <a:t>2</a:t>
            </a:r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9" name="8-конечная звезда 8"/>
          <p:cNvSpPr/>
          <p:nvPr/>
        </p:nvSpPr>
        <p:spPr>
          <a:xfrm>
            <a:off x="5214942" y="4572008"/>
            <a:ext cx="842962" cy="785818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</a:rPr>
              <a:t>3</a:t>
            </a:r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4000504"/>
            <a:ext cx="23086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ПОДБЕРЕЗОВИК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14942" y="4000504"/>
            <a:ext cx="11482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ГРУЗДЬ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86050" y="6286520"/>
            <a:ext cx="17252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МАСЛЕНОК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ТРЕТИЙ ЛИШНИЙ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857232"/>
            <a:ext cx="8229600" cy="54291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Какое млекопитающее самое плодовитое?</a:t>
            </a:r>
            <a:endParaRPr lang="ru-RU" dirty="0"/>
          </a:p>
        </p:txBody>
      </p:sp>
      <p:pic>
        <p:nvPicPr>
          <p:cNvPr id="4" name="Рисунок 3" descr="i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571612"/>
            <a:ext cx="3367103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i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50" y="4000504"/>
            <a:ext cx="3535369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0" y="1500174"/>
            <a:ext cx="3662373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8-конечная звезда 6"/>
          <p:cNvSpPr/>
          <p:nvPr/>
        </p:nvSpPr>
        <p:spPr>
          <a:xfrm>
            <a:off x="2786050" y="1500174"/>
            <a:ext cx="842962" cy="785818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</a:rPr>
              <a:t>1</a:t>
            </a:r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8" name="8-конечная звезда 7"/>
          <p:cNvSpPr/>
          <p:nvPr/>
        </p:nvSpPr>
        <p:spPr>
          <a:xfrm>
            <a:off x="7786710" y="1428736"/>
            <a:ext cx="842962" cy="785818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</a:rPr>
              <a:t>2</a:t>
            </a:r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9" name="8-конечная звезда 8"/>
          <p:cNvSpPr/>
          <p:nvPr/>
        </p:nvSpPr>
        <p:spPr>
          <a:xfrm>
            <a:off x="5214942" y="3929066"/>
            <a:ext cx="842962" cy="785818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</a:rPr>
              <a:t>3</a:t>
            </a:r>
            <a:endParaRPr lang="ru-RU" sz="6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ФИНАЛ</a:t>
            </a:r>
            <a:endParaRPr lang="ru-RU" sz="6000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28859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1571612"/>
            <a:ext cx="6072230" cy="4192729"/>
          </a:xfrm>
          <a:prstGeom prst="rect">
            <a:avLst/>
          </a:prstGeom>
        </p:spPr>
      </p:pic>
      <p:sp>
        <p:nvSpPr>
          <p:cNvPr id="6" name="6-конечная звезда 5"/>
          <p:cNvSpPr/>
          <p:nvPr/>
        </p:nvSpPr>
        <p:spPr>
          <a:xfrm>
            <a:off x="642910" y="142852"/>
            <a:ext cx="914400" cy="914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6-конечная звезда 6"/>
          <p:cNvSpPr/>
          <p:nvPr/>
        </p:nvSpPr>
        <p:spPr>
          <a:xfrm>
            <a:off x="214282" y="1142984"/>
            <a:ext cx="914400" cy="914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6-конечная звезда 7"/>
          <p:cNvSpPr/>
          <p:nvPr/>
        </p:nvSpPr>
        <p:spPr>
          <a:xfrm>
            <a:off x="1785918" y="642918"/>
            <a:ext cx="914400" cy="914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6-конечная звезда 8"/>
          <p:cNvSpPr/>
          <p:nvPr/>
        </p:nvSpPr>
        <p:spPr>
          <a:xfrm>
            <a:off x="7643834" y="214290"/>
            <a:ext cx="914400" cy="914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6-конечная звезда 9"/>
          <p:cNvSpPr/>
          <p:nvPr/>
        </p:nvSpPr>
        <p:spPr>
          <a:xfrm>
            <a:off x="6429388" y="500042"/>
            <a:ext cx="914400" cy="914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6-конечная звезда 10"/>
          <p:cNvSpPr/>
          <p:nvPr/>
        </p:nvSpPr>
        <p:spPr>
          <a:xfrm>
            <a:off x="7929586" y="1285860"/>
            <a:ext cx="914400" cy="914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6-конечная звезда 11"/>
          <p:cNvSpPr/>
          <p:nvPr/>
        </p:nvSpPr>
        <p:spPr>
          <a:xfrm>
            <a:off x="214282" y="5786454"/>
            <a:ext cx="914400" cy="914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6-конечная звезда 12"/>
          <p:cNvSpPr/>
          <p:nvPr/>
        </p:nvSpPr>
        <p:spPr>
          <a:xfrm>
            <a:off x="357158" y="4786322"/>
            <a:ext cx="914400" cy="914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6-конечная звезда 13"/>
          <p:cNvSpPr/>
          <p:nvPr/>
        </p:nvSpPr>
        <p:spPr>
          <a:xfrm>
            <a:off x="1500166" y="5786454"/>
            <a:ext cx="914400" cy="914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71604" y="4786322"/>
            <a:ext cx="589841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КАРБОНАТ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28859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214290"/>
            <a:ext cx="6072230" cy="4192729"/>
          </a:xfrm>
          <a:prstGeom prst="rect">
            <a:avLst/>
          </a:prstGeom>
        </p:spPr>
      </p:pic>
      <p:sp>
        <p:nvSpPr>
          <p:cNvPr id="6" name="6-конечная звезда 5"/>
          <p:cNvSpPr/>
          <p:nvPr/>
        </p:nvSpPr>
        <p:spPr>
          <a:xfrm>
            <a:off x="500034" y="4214818"/>
            <a:ext cx="914400" cy="914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6-конечная звезда 6"/>
          <p:cNvSpPr/>
          <p:nvPr/>
        </p:nvSpPr>
        <p:spPr>
          <a:xfrm>
            <a:off x="428596" y="2857496"/>
            <a:ext cx="914400" cy="914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6-конечная звезда 7"/>
          <p:cNvSpPr/>
          <p:nvPr/>
        </p:nvSpPr>
        <p:spPr>
          <a:xfrm>
            <a:off x="428596" y="1571612"/>
            <a:ext cx="914400" cy="914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6-конечная звезда 8"/>
          <p:cNvSpPr/>
          <p:nvPr/>
        </p:nvSpPr>
        <p:spPr>
          <a:xfrm>
            <a:off x="428596" y="285728"/>
            <a:ext cx="914400" cy="914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6-конечная звезда 9"/>
          <p:cNvSpPr/>
          <p:nvPr/>
        </p:nvSpPr>
        <p:spPr>
          <a:xfrm>
            <a:off x="7715272" y="285728"/>
            <a:ext cx="914400" cy="914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6-конечная звезда 10"/>
          <p:cNvSpPr/>
          <p:nvPr/>
        </p:nvSpPr>
        <p:spPr>
          <a:xfrm>
            <a:off x="7715272" y="1428736"/>
            <a:ext cx="914400" cy="914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6-конечная звезда 11"/>
          <p:cNvSpPr/>
          <p:nvPr/>
        </p:nvSpPr>
        <p:spPr>
          <a:xfrm>
            <a:off x="7715272" y="2714620"/>
            <a:ext cx="914400" cy="914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6-конечная звезда 12"/>
          <p:cNvSpPr/>
          <p:nvPr/>
        </p:nvSpPr>
        <p:spPr>
          <a:xfrm>
            <a:off x="7715272" y="4071942"/>
            <a:ext cx="914400" cy="914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 </a:t>
            </a:r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ТУР</a:t>
            </a:r>
            <a:endParaRPr lang="ru-RU" sz="6000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28859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1571612"/>
            <a:ext cx="6072230" cy="4192729"/>
          </a:xfrm>
          <a:prstGeom prst="rect">
            <a:avLst/>
          </a:prstGeom>
        </p:spPr>
      </p:pic>
      <p:sp>
        <p:nvSpPr>
          <p:cNvPr id="6" name="6-конечная звезда 5"/>
          <p:cNvSpPr/>
          <p:nvPr/>
        </p:nvSpPr>
        <p:spPr>
          <a:xfrm>
            <a:off x="642910" y="142852"/>
            <a:ext cx="914400" cy="914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6-конечная звезда 6"/>
          <p:cNvSpPr/>
          <p:nvPr/>
        </p:nvSpPr>
        <p:spPr>
          <a:xfrm>
            <a:off x="214282" y="1142984"/>
            <a:ext cx="914400" cy="914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6-конечная звезда 7"/>
          <p:cNvSpPr/>
          <p:nvPr/>
        </p:nvSpPr>
        <p:spPr>
          <a:xfrm>
            <a:off x="1785918" y="642918"/>
            <a:ext cx="914400" cy="914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6-конечная звезда 8"/>
          <p:cNvSpPr/>
          <p:nvPr/>
        </p:nvSpPr>
        <p:spPr>
          <a:xfrm>
            <a:off x="7643834" y="214290"/>
            <a:ext cx="914400" cy="914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6-конечная звезда 9"/>
          <p:cNvSpPr/>
          <p:nvPr/>
        </p:nvSpPr>
        <p:spPr>
          <a:xfrm>
            <a:off x="6429388" y="500042"/>
            <a:ext cx="914400" cy="914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6-конечная звезда 10"/>
          <p:cNvSpPr/>
          <p:nvPr/>
        </p:nvSpPr>
        <p:spPr>
          <a:xfrm>
            <a:off x="7929586" y="1285860"/>
            <a:ext cx="914400" cy="914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6-конечная звезда 11"/>
          <p:cNvSpPr/>
          <p:nvPr/>
        </p:nvSpPr>
        <p:spPr>
          <a:xfrm>
            <a:off x="214282" y="5786454"/>
            <a:ext cx="914400" cy="914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6-конечная звезда 12"/>
          <p:cNvSpPr/>
          <p:nvPr/>
        </p:nvSpPr>
        <p:spPr>
          <a:xfrm>
            <a:off x="357158" y="4786322"/>
            <a:ext cx="914400" cy="914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6-конечная звезда 13"/>
          <p:cNvSpPr/>
          <p:nvPr/>
        </p:nvSpPr>
        <p:spPr>
          <a:xfrm>
            <a:off x="1500166" y="5786454"/>
            <a:ext cx="914400" cy="914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wild-27_BengalTig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1696" y="4572008"/>
            <a:ext cx="3047989" cy="2285992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14348" y="142852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МЛЕКОПИТАЮЩИЕ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6" name="Рисунок 5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428604"/>
            <a:ext cx="2928958" cy="2143140"/>
          </a:xfrm>
          <a:prstGeom prst="rect">
            <a:avLst/>
          </a:prstGeom>
        </p:spPr>
      </p:pic>
      <p:pic>
        <p:nvPicPr>
          <p:cNvPr id="8" name="Рисунок 7" descr="913390606509f13852b2888f424ff1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0" y="428604"/>
            <a:ext cx="2731306" cy="2071702"/>
          </a:xfrm>
          <a:prstGeom prst="rect">
            <a:avLst/>
          </a:prstGeom>
        </p:spPr>
      </p:pic>
      <p:pic>
        <p:nvPicPr>
          <p:cNvPr id="9" name="Рисунок 8" descr="A1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7885" y="428604"/>
            <a:ext cx="3000396" cy="2071702"/>
          </a:xfrm>
          <a:prstGeom prst="rect">
            <a:avLst/>
          </a:prstGeom>
        </p:spPr>
      </p:pic>
      <p:pic>
        <p:nvPicPr>
          <p:cNvPr id="10" name="Рисунок 9" descr="mini_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44" y="2500306"/>
            <a:ext cx="3071834" cy="2071702"/>
          </a:xfrm>
          <a:prstGeom prst="rect">
            <a:avLst/>
          </a:prstGeom>
        </p:spPr>
      </p:pic>
      <p:pic>
        <p:nvPicPr>
          <p:cNvPr id="11" name="Рисунок 10" descr="animals_084-crop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9322" y="2500306"/>
            <a:ext cx="2928958" cy="2071702"/>
          </a:xfrm>
          <a:prstGeom prst="rect">
            <a:avLst/>
          </a:prstGeom>
        </p:spPr>
      </p:pic>
      <p:pic>
        <p:nvPicPr>
          <p:cNvPr id="12" name="Рисунок 11" descr="article-2421987-1BDB384A000005DC-225_1024x615_larg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4282" y="4598680"/>
            <a:ext cx="2928958" cy="2259320"/>
          </a:xfrm>
          <a:prstGeom prst="rect">
            <a:avLst/>
          </a:prstGeom>
        </p:spPr>
      </p:pic>
      <p:pic>
        <p:nvPicPr>
          <p:cNvPr id="13" name="Рисунок 12" descr="stallion-racer-mane-black-horse-horse-animals-1440x256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143240" y="4572008"/>
            <a:ext cx="2786082" cy="2285992"/>
          </a:xfrm>
          <a:prstGeom prst="rect">
            <a:avLst/>
          </a:prstGeom>
        </p:spPr>
      </p:pic>
      <p:pic>
        <p:nvPicPr>
          <p:cNvPr id="15" name="Рисунок 14" descr="2885969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43240" y="2500306"/>
            <a:ext cx="2786082" cy="2071701"/>
          </a:xfrm>
          <a:prstGeom prst="rect">
            <a:avLst/>
          </a:prstGeom>
        </p:spPr>
      </p:pic>
      <p:sp>
        <p:nvSpPr>
          <p:cNvPr id="17" name="8-конечная звезда 16"/>
          <p:cNvSpPr/>
          <p:nvPr/>
        </p:nvSpPr>
        <p:spPr>
          <a:xfrm>
            <a:off x="2143108" y="428604"/>
            <a:ext cx="914400" cy="9144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</a:rPr>
              <a:t>1</a:t>
            </a:r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18" name="8-конечная звезда 17"/>
          <p:cNvSpPr/>
          <p:nvPr/>
        </p:nvSpPr>
        <p:spPr>
          <a:xfrm>
            <a:off x="5000628" y="428604"/>
            <a:ext cx="914400" cy="9144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</a:rPr>
              <a:t>2</a:t>
            </a:r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19" name="8-конечная звезда 18"/>
          <p:cNvSpPr/>
          <p:nvPr/>
        </p:nvSpPr>
        <p:spPr>
          <a:xfrm>
            <a:off x="7929586" y="428604"/>
            <a:ext cx="914400" cy="9144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</a:rPr>
              <a:t>3</a:t>
            </a:r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20" name="8-конечная звезда 19"/>
          <p:cNvSpPr/>
          <p:nvPr/>
        </p:nvSpPr>
        <p:spPr>
          <a:xfrm>
            <a:off x="2214546" y="2500306"/>
            <a:ext cx="914400" cy="9144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</a:rPr>
              <a:t>4</a:t>
            </a:r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21" name="8-конечная звезда 20"/>
          <p:cNvSpPr/>
          <p:nvPr/>
        </p:nvSpPr>
        <p:spPr>
          <a:xfrm>
            <a:off x="7929586" y="2571744"/>
            <a:ext cx="914400" cy="9144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</a:rPr>
              <a:t>5</a:t>
            </a:r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23" name="8-конечная звезда 22"/>
          <p:cNvSpPr/>
          <p:nvPr/>
        </p:nvSpPr>
        <p:spPr>
          <a:xfrm>
            <a:off x="2143108" y="4643446"/>
            <a:ext cx="914400" cy="9144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</a:rPr>
              <a:t>6</a:t>
            </a:r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24" name="8-конечная звезда 23"/>
          <p:cNvSpPr/>
          <p:nvPr/>
        </p:nvSpPr>
        <p:spPr>
          <a:xfrm>
            <a:off x="3428992" y="4572008"/>
            <a:ext cx="914400" cy="9144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</a:rPr>
              <a:t>7</a:t>
            </a:r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25" name="8-конечная звезда 24"/>
          <p:cNvSpPr/>
          <p:nvPr/>
        </p:nvSpPr>
        <p:spPr>
          <a:xfrm>
            <a:off x="8001024" y="4643446"/>
            <a:ext cx="914400" cy="9144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</a:rPr>
              <a:t>8</a:t>
            </a:r>
            <a:endParaRPr lang="ru-RU" sz="6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МЛЕКОПИТАЮЩИЕ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564360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1800" dirty="0" smtClean="0"/>
              <a:t>Многие века короткое название этого животного звучало, как сигнал тревоги. Его называли бирюк, серый помещик, бич всего живого. С ним связаны мрачные народные поверья, его именем названы многие ядовитые растения и т.д. О ком идёт речь?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 smtClean="0"/>
              <a:t>                                                                                                                              (волк)</a:t>
            </a:r>
          </a:p>
          <a:p>
            <a:pPr algn="just">
              <a:spcBef>
                <a:spcPts val="0"/>
              </a:spcBef>
            </a:pPr>
            <a:r>
              <a:rPr lang="ru-RU" sz="1800" dirty="0" smtClean="0"/>
              <a:t>Местные жители Алтая утверждают, что это животное сочетает в себе качества различных домашних животных: как и корова даёт молоко, с него стригут шерсть, как с овцы; хвост у него лошадиный, а хрюкает как свинья. О ком идёт речь?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 smtClean="0"/>
              <a:t>                                                                                                                                  (як)</a:t>
            </a:r>
          </a:p>
          <a:p>
            <a:pPr algn="just">
              <a:spcBef>
                <a:spcPts val="0"/>
              </a:spcBef>
            </a:pPr>
            <a:r>
              <a:rPr lang="ru-RU" sz="1800" dirty="0" smtClean="0"/>
              <a:t>Какой зверь после еды чистит зубы? Полощет рот.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1800" dirty="0" smtClean="0"/>
              <a:t>                                                                                                                                  (тигр)</a:t>
            </a:r>
          </a:p>
          <a:p>
            <a:pPr algn="just">
              <a:spcBef>
                <a:spcPts val="0"/>
              </a:spcBef>
            </a:pPr>
            <a:r>
              <a:rPr lang="ru-RU" sz="1800" dirty="0" smtClean="0"/>
              <a:t>Самое быстрое животное суши?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1800" dirty="0" smtClean="0"/>
              <a:t>                                                                                                          (гепард, 110 км в ч.)</a:t>
            </a:r>
          </a:p>
          <a:p>
            <a:pPr algn="just">
              <a:spcBef>
                <a:spcPts val="0"/>
              </a:spcBef>
            </a:pPr>
            <a:r>
              <a:rPr lang="ru-RU" sz="1800" dirty="0" smtClean="0"/>
              <a:t>Кто из млекопитающих шагает шире всех 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1800" dirty="0" smtClean="0"/>
              <a:t>                                                                                                                     (жираф 4-5 м)</a:t>
            </a:r>
          </a:p>
          <a:p>
            <a:pPr algn="just">
              <a:spcBef>
                <a:spcPts val="0"/>
              </a:spcBef>
            </a:pPr>
            <a:r>
              <a:rPr lang="ru-RU" sz="1800" dirty="0" smtClean="0"/>
              <a:t>Целебный напиток какого животного называют кумыс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1800" dirty="0" smtClean="0"/>
              <a:t>                                                                                                                      (лошадь)</a:t>
            </a:r>
          </a:p>
          <a:p>
            <a:pPr algn="just">
              <a:spcBef>
                <a:spcPts val="0"/>
              </a:spcBef>
            </a:pPr>
            <a:r>
              <a:rPr lang="ru-RU" sz="1800" dirty="0" smtClean="0"/>
              <a:t>Самое крупное млекопитающее 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1800" dirty="0" smtClean="0"/>
              <a:t>                                                                                                                      (синий кит)</a:t>
            </a:r>
          </a:p>
          <a:p>
            <a:pPr>
              <a:buNone/>
            </a:pPr>
            <a:endParaRPr lang="ru-RU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ПТИЦЫ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4" name="Рисунок 3" descr="28859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2571744"/>
            <a:ext cx="3000396" cy="2000263"/>
          </a:xfrm>
          <a:prstGeom prst="rect">
            <a:avLst/>
          </a:prstGeom>
        </p:spPr>
      </p:pic>
      <p:pic>
        <p:nvPicPr>
          <p:cNvPr id="7" name="Рисунок 6" descr="13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500042"/>
            <a:ext cx="3000396" cy="2043720"/>
          </a:xfrm>
          <a:prstGeom prst="rect">
            <a:avLst/>
          </a:prstGeom>
        </p:spPr>
      </p:pic>
      <p:pic>
        <p:nvPicPr>
          <p:cNvPr id="8" name="Рисунок 7" descr="2911225_large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4678" y="500042"/>
            <a:ext cx="3000396" cy="2071702"/>
          </a:xfrm>
          <a:prstGeom prst="rect">
            <a:avLst/>
          </a:prstGeom>
        </p:spPr>
      </p:pic>
      <p:pic>
        <p:nvPicPr>
          <p:cNvPr id="9" name="Рисунок 8" descr="603148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3636" y="500042"/>
            <a:ext cx="2714644" cy="2035983"/>
          </a:xfrm>
          <a:prstGeom prst="rect">
            <a:avLst/>
          </a:prstGeom>
        </p:spPr>
      </p:pic>
      <p:pic>
        <p:nvPicPr>
          <p:cNvPr id="10" name="Рисунок 9" descr="20090504-b_71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282" y="2571744"/>
            <a:ext cx="3000396" cy="2000264"/>
          </a:xfrm>
          <a:prstGeom prst="rect">
            <a:avLst/>
          </a:prstGeom>
        </p:spPr>
      </p:pic>
      <p:pic>
        <p:nvPicPr>
          <p:cNvPr id="11" name="Рисунок 10" descr="cee255ab08c8c9b9bc2823ee05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2198" y="2500306"/>
            <a:ext cx="2857488" cy="2143116"/>
          </a:xfrm>
          <a:prstGeom prst="rect">
            <a:avLst/>
          </a:prstGeom>
        </p:spPr>
      </p:pic>
      <p:pic>
        <p:nvPicPr>
          <p:cNvPr id="12" name="Рисунок 11" descr="images_220614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282" y="4572000"/>
            <a:ext cx="3000396" cy="2071710"/>
          </a:xfrm>
          <a:prstGeom prst="rect">
            <a:avLst/>
          </a:prstGeom>
        </p:spPr>
      </p:pic>
      <p:pic>
        <p:nvPicPr>
          <p:cNvPr id="13" name="Рисунок 12" descr="kiwi-kivi-resimleri-ve-fotograflari-resim-12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4678" y="4572008"/>
            <a:ext cx="2928958" cy="2071702"/>
          </a:xfrm>
          <a:prstGeom prst="rect">
            <a:avLst/>
          </a:prstGeom>
        </p:spPr>
      </p:pic>
      <p:pic>
        <p:nvPicPr>
          <p:cNvPr id="14" name="Рисунок 13" descr="White_pigeon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43636" y="4572008"/>
            <a:ext cx="2762237" cy="207167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42844" y="2071678"/>
            <a:ext cx="970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ОРЕЛ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43636" y="2071678"/>
            <a:ext cx="1681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ПИНГВИН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3286116" y="6215082"/>
            <a:ext cx="16995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КИВИ-КИВИ</a:t>
            </a:r>
            <a:endParaRPr lang="ru-RU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6215074" y="6215082"/>
            <a:ext cx="2606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БЕЛАЯ КУРОПАТК</a:t>
            </a:r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3286116" y="2071678"/>
            <a:ext cx="1588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КОРОЛЕК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86512" y="4071942"/>
            <a:ext cx="10903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C0000"/>
                </a:solidFill>
              </a:rPr>
              <a:t>КЛЕСТ</a:t>
            </a:r>
            <a:endParaRPr lang="ru-RU" sz="2000" b="1" dirty="0">
              <a:solidFill>
                <a:srgbClr val="CC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5720" y="4643446"/>
            <a:ext cx="10715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ГРАЧИ</a:t>
            </a:r>
            <a:endParaRPr lang="ru-RU" sz="2200" dirty="0"/>
          </a:p>
        </p:txBody>
      </p:sp>
      <p:sp>
        <p:nvSpPr>
          <p:cNvPr id="27" name="TextBox 26"/>
          <p:cNvSpPr txBox="1"/>
          <p:nvPr/>
        </p:nvSpPr>
        <p:spPr>
          <a:xfrm>
            <a:off x="2000232" y="4071942"/>
            <a:ext cx="11592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/>
              <a:t>СТРИЖ</a:t>
            </a:r>
            <a:endParaRPr lang="ru-RU" sz="2200" dirty="0"/>
          </a:p>
        </p:txBody>
      </p:sp>
      <p:sp>
        <p:nvSpPr>
          <p:cNvPr id="28" name="8-конечная звезда 27"/>
          <p:cNvSpPr/>
          <p:nvPr/>
        </p:nvSpPr>
        <p:spPr>
          <a:xfrm>
            <a:off x="2357422" y="500042"/>
            <a:ext cx="771524" cy="77152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</a:rPr>
              <a:t>1</a:t>
            </a:r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29" name="8-конечная звезда 28"/>
          <p:cNvSpPr/>
          <p:nvPr/>
        </p:nvSpPr>
        <p:spPr>
          <a:xfrm>
            <a:off x="5214942" y="1500174"/>
            <a:ext cx="914400" cy="9144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</a:rPr>
              <a:t>2</a:t>
            </a:r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30" name="8-конечная звезда 29"/>
          <p:cNvSpPr/>
          <p:nvPr/>
        </p:nvSpPr>
        <p:spPr>
          <a:xfrm>
            <a:off x="7929586" y="500042"/>
            <a:ext cx="914400" cy="9144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</a:rPr>
              <a:t>3</a:t>
            </a:r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31" name="8-конечная звезда 30"/>
          <p:cNvSpPr/>
          <p:nvPr/>
        </p:nvSpPr>
        <p:spPr>
          <a:xfrm>
            <a:off x="2285984" y="2571744"/>
            <a:ext cx="914400" cy="9144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</a:rPr>
              <a:t>4</a:t>
            </a:r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32" name="8-конечная звезда 31"/>
          <p:cNvSpPr/>
          <p:nvPr/>
        </p:nvSpPr>
        <p:spPr>
          <a:xfrm>
            <a:off x="7929586" y="2571744"/>
            <a:ext cx="914400" cy="9144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</a:rPr>
              <a:t>5</a:t>
            </a:r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33" name="8-конечная звезда 32"/>
          <p:cNvSpPr/>
          <p:nvPr/>
        </p:nvSpPr>
        <p:spPr>
          <a:xfrm>
            <a:off x="2500298" y="4572008"/>
            <a:ext cx="771524" cy="857256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</a:rPr>
              <a:t>6</a:t>
            </a:r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34" name="8-конечная звезда 33"/>
          <p:cNvSpPr/>
          <p:nvPr/>
        </p:nvSpPr>
        <p:spPr>
          <a:xfrm>
            <a:off x="5214942" y="5643578"/>
            <a:ext cx="914400" cy="9144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</a:rPr>
              <a:t>7</a:t>
            </a:r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35" name="8-конечная звезда 34"/>
          <p:cNvSpPr/>
          <p:nvPr/>
        </p:nvSpPr>
        <p:spPr>
          <a:xfrm>
            <a:off x="8001024" y="4572008"/>
            <a:ext cx="914400" cy="857256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</a:rPr>
              <a:t>8</a:t>
            </a:r>
            <a:endParaRPr lang="ru-RU" sz="6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ПТИЦЫ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115328" cy="4983179"/>
          </a:xfrm>
        </p:spPr>
        <p:txBody>
          <a:bodyPr>
            <a:normAutofit fontScale="25000" lnSpcReduction="20000"/>
          </a:bodyPr>
          <a:lstStyle/>
          <a:p>
            <a:r>
              <a:rPr lang="ru-RU" sz="8800" dirty="0" smtClean="0"/>
              <a:t> Какие птицы прилетают к нам первыми весной?                  </a:t>
            </a:r>
          </a:p>
          <a:p>
            <a:pPr>
              <a:buNone/>
            </a:pPr>
            <a:r>
              <a:rPr lang="ru-RU" sz="8800" dirty="0" smtClean="0"/>
              <a:t>                                                                                                   (грачи)</a:t>
            </a:r>
          </a:p>
          <a:p>
            <a:r>
              <a:rPr lang="ru-RU" sz="8800" dirty="0" smtClean="0"/>
              <a:t>У каких птиц есть специальные ясли? </a:t>
            </a:r>
          </a:p>
          <a:p>
            <a:pPr>
              <a:buNone/>
            </a:pPr>
            <a:r>
              <a:rPr lang="ru-RU" sz="8800" dirty="0" smtClean="0"/>
              <a:t>                                                                                        (у пингвинов)</a:t>
            </a:r>
          </a:p>
          <a:p>
            <a:r>
              <a:rPr lang="ru-RU" sz="8800" dirty="0" smtClean="0"/>
              <a:t>Какая птица совсем не имеет крыльев?</a:t>
            </a:r>
          </a:p>
          <a:p>
            <a:pPr>
              <a:buNone/>
            </a:pPr>
            <a:r>
              <a:rPr lang="ru-RU" sz="8800" dirty="0" smtClean="0"/>
              <a:t>                                                                                           (киви-киви)</a:t>
            </a:r>
          </a:p>
          <a:p>
            <a:r>
              <a:rPr lang="ru-RU" sz="8800" dirty="0" smtClean="0"/>
              <a:t>Какая лесная птица резко меняет свое оперение весной? </a:t>
            </a:r>
          </a:p>
          <a:p>
            <a:pPr>
              <a:buNone/>
            </a:pPr>
            <a:r>
              <a:rPr lang="ru-RU" sz="8800" dirty="0" smtClean="0"/>
              <a:t>                                                                                   (белая куропатка)</a:t>
            </a:r>
          </a:p>
          <a:p>
            <a:r>
              <a:rPr lang="ru-RU" sz="8800" dirty="0" smtClean="0"/>
              <a:t>Какая птица выводит птенцов в лютые морозы? </a:t>
            </a:r>
          </a:p>
          <a:p>
            <a:pPr>
              <a:buNone/>
            </a:pPr>
            <a:r>
              <a:rPr lang="ru-RU" sz="8800" dirty="0" smtClean="0"/>
              <a:t>                                                                                                    (клест)                 </a:t>
            </a:r>
          </a:p>
          <a:p>
            <a:r>
              <a:rPr lang="ru-RU" sz="8800" dirty="0" smtClean="0"/>
              <a:t> Какая птица выше всех летает?</a:t>
            </a:r>
          </a:p>
          <a:p>
            <a:pPr>
              <a:buNone/>
            </a:pPr>
            <a:r>
              <a:rPr lang="ru-RU" sz="8800" dirty="0" smtClean="0"/>
              <a:t>                                                                                                   (орел)</a:t>
            </a:r>
          </a:p>
          <a:p>
            <a:r>
              <a:rPr lang="ru-RU" sz="8800" dirty="0" smtClean="0"/>
              <a:t> Какая птица быстрее всех летает? </a:t>
            </a:r>
          </a:p>
          <a:p>
            <a:pPr>
              <a:buNone/>
            </a:pPr>
            <a:r>
              <a:rPr lang="ru-RU" sz="8800" dirty="0" smtClean="0"/>
              <a:t>                                                                                                   (стриж)</a:t>
            </a:r>
          </a:p>
          <a:p>
            <a:r>
              <a:rPr lang="ru-RU" sz="8800" dirty="0" smtClean="0"/>
              <a:t>Какая птица в нашей стране самая маленькая? </a:t>
            </a:r>
          </a:p>
          <a:p>
            <a:pPr>
              <a:buNone/>
            </a:pPr>
            <a:r>
              <a:rPr lang="ru-RU" sz="8800" dirty="0" smtClean="0"/>
              <a:t>                                                                                                 (королек)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4286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РЫБЫ</a:t>
            </a:r>
            <a:endParaRPr lang="ru-RU" dirty="0"/>
          </a:p>
        </p:txBody>
      </p:sp>
      <p:pic>
        <p:nvPicPr>
          <p:cNvPr id="4" name="Рисунок 3" descr="28859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2643182"/>
            <a:ext cx="3071834" cy="2071701"/>
          </a:xfrm>
          <a:prstGeom prst="rect">
            <a:avLst/>
          </a:prstGeom>
        </p:spPr>
      </p:pic>
      <p:pic>
        <p:nvPicPr>
          <p:cNvPr id="5" name="Рисунок 4" descr="12128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08" y="500042"/>
            <a:ext cx="2857520" cy="2143140"/>
          </a:xfrm>
          <a:prstGeom prst="rect">
            <a:avLst/>
          </a:prstGeom>
        </p:spPr>
      </p:pic>
      <p:pic>
        <p:nvPicPr>
          <p:cNvPr id="6" name="Рисунок 5" descr="61725207_1279564190_5429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4643446"/>
            <a:ext cx="2855225" cy="1928826"/>
          </a:xfrm>
          <a:prstGeom prst="rect">
            <a:avLst/>
          </a:prstGeom>
        </p:spPr>
      </p:pic>
      <p:pic>
        <p:nvPicPr>
          <p:cNvPr id="7" name="Рисунок 6" descr="1299668533_0947110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1802" y="4652964"/>
            <a:ext cx="2956239" cy="1919308"/>
          </a:xfrm>
          <a:prstGeom prst="rect">
            <a:avLst/>
          </a:prstGeom>
        </p:spPr>
      </p:pic>
      <p:pic>
        <p:nvPicPr>
          <p:cNvPr id="8" name="Рисунок 7" descr="es206546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2198" y="500042"/>
            <a:ext cx="2876801" cy="2124074"/>
          </a:xfrm>
          <a:prstGeom prst="rect">
            <a:avLst/>
          </a:prstGeom>
        </p:spPr>
      </p:pic>
      <p:pic>
        <p:nvPicPr>
          <p:cNvPr id="9" name="Рисунок 8" descr="HmA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3240" y="500042"/>
            <a:ext cx="3000396" cy="2165365"/>
          </a:xfrm>
          <a:prstGeom prst="rect">
            <a:avLst/>
          </a:prstGeom>
        </p:spPr>
      </p:pic>
      <p:pic>
        <p:nvPicPr>
          <p:cNvPr id="10" name="Рисунок 9" descr="som3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282" y="2643182"/>
            <a:ext cx="2857520" cy="2000264"/>
          </a:xfrm>
          <a:prstGeom prst="rect">
            <a:avLst/>
          </a:prstGeom>
        </p:spPr>
      </p:pic>
      <p:pic>
        <p:nvPicPr>
          <p:cNvPr id="11" name="Рисунок 10" descr="orig_122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4282" y="4572008"/>
            <a:ext cx="2857520" cy="2071702"/>
          </a:xfrm>
          <a:prstGeom prst="rect">
            <a:avLst/>
          </a:prstGeom>
        </p:spPr>
      </p:pic>
      <p:pic>
        <p:nvPicPr>
          <p:cNvPr id="12" name="Рисунок 11" descr="stinta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43636" y="2643182"/>
            <a:ext cx="2786081" cy="2000264"/>
          </a:xfrm>
          <a:prstGeom prst="rect">
            <a:avLst/>
          </a:prstGeom>
        </p:spPr>
      </p:pic>
      <p:sp>
        <p:nvSpPr>
          <p:cNvPr id="13" name="8-конечная звезда 12"/>
          <p:cNvSpPr/>
          <p:nvPr/>
        </p:nvSpPr>
        <p:spPr>
          <a:xfrm>
            <a:off x="2285984" y="500042"/>
            <a:ext cx="914400" cy="9144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</a:rPr>
              <a:t>1</a:t>
            </a:r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14" name="8-конечная звезда 13"/>
          <p:cNvSpPr/>
          <p:nvPr/>
        </p:nvSpPr>
        <p:spPr>
          <a:xfrm>
            <a:off x="5214942" y="500042"/>
            <a:ext cx="914400" cy="9144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</a:rPr>
              <a:t>2</a:t>
            </a:r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15" name="8-конечная звезда 14"/>
          <p:cNvSpPr/>
          <p:nvPr/>
        </p:nvSpPr>
        <p:spPr>
          <a:xfrm>
            <a:off x="8229600" y="500042"/>
            <a:ext cx="914400" cy="9144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</a:rPr>
              <a:t>3</a:t>
            </a:r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16" name="8-конечная звезда 15"/>
          <p:cNvSpPr/>
          <p:nvPr/>
        </p:nvSpPr>
        <p:spPr>
          <a:xfrm>
            <a:off x="2143108" y="2643182"/>
            <a:ext cx="914400" cy="9144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</a:rPr>
              <a:t>4</a:t>
            </a:r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17" name="8-конечная звезда 16"/>
          <p:cNvSpPr/>
          <p:nvPr/>
        </p:nvSpPr>
        <p:spPr>
          <a:xfrm>
            <a:off x="8001024" y="2500306"/>
            <a:ext cx="914400" cy="9144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</a:rPr>
              <a:t>5</a:t>
            </a:r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18" name="8-конечная звезда 17"/>
          <p:cNvSpPr/>
          <p:nvPr/>
        </p:nvSpPr>
        <p:spPr>
          <a:xfrm>
            <a:off x="2214546" y="4643446"/>
            <a:ext cx="914400" cy="9144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</a:rPr>
              <a:t>6</a:t>
            </a:r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19" name="8-конечная звезда 18"/>
          <p:cNvSpPr/>
          <p:nvPr/>
        </p:nvSpPr>
        <p:spPr>
          <a:xfrm>
            <a:off x="5214942" y="4643446"/>
            <a:ext cx="914400" cy="9144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</a:rPr>
              <a:t>7</a:t>
            </a:r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20" name="8-конечная звезда 19"/>
          <p:cNvSpPr/>
          <p:nvPr/>
        </p:nvSpPr>
        <p:spPr>
          <a:xfrm>
            <a:off x="8229600" y="4572008"/>
            <a:ext cx="914400" cy="9144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</a:rPr>
              <a:t>8</a:t>
            </a:r>
            <a:endParaRPr lang="ru-RU" sz="6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РЫБЫ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928670"/>
            <a:ext cx="8401080" cy="5197493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600"/>
              </a:spcBef>
            </a:pPr>
            <a:r>
              <a:rPr lang="ru-RU" sz="7600" dirty="0" smtClean="0"/>
              <a:t>Какие рыбы долго живут? </a:t>
            </a:r>
          </a:p>
          <a:p>
            <a:pPr>
              <a:spcBef>
                <a:spcPts val="600"/>
              </a:spcBef>
              <a:buNone/>
            </a:pPr>
            <a:r>
              <a:rPr lang="ru-RU" sz="7600" dirty="0" smtClean="0"/>
              <a:t>                                                                                                        (сом — до 60 лет)</a:t>
            </a:r>
          </a:p>
          <a:p>
            <a:pPr>
              <a:spcBef>
                <a:spcPts val="600"/>
              </a:spcBef>
            </a:pPr>
            <a:r>
              <a:rPr lang="ru-RU" sz="7600" dirty="0" smtClean="0"/>
              <a:t>Какая самая большая рыба в мире? </a:t>
            </a:r>
          </a:p>
          <a:p>
            <a:pPr>
              <a:spcBef>
                <a:spcPts val="600"/>
              </a:spcBef>
              <a:buNone/>
            </a:pPr>
            <a:r>
              <a:rPr lang="ru-RU" sz="7600" dirty="0" smtClean="0"/>
              <a:t>                                                                                                             (китовая акула)</a:t>
            </a:r>
          </a:p>
          <a:p>
            <a:pPr>
              <a:spcBef>
                <a:spcPts val="600"/>
              </a:spcBef>
            </a:pPr>
            <a:r>
              <a:rPr lang="ru-RU" sz="7600" dirty="0" smtClean="0"/>
              <a:t>У кого глаза на одном боку?</a:t>
            </a:r>
          </a:p>
          <a:p>
            <a:pPr>
              <a:spcBef>
                <a:spcPts val="600"/>
              </a:spcBef>
              <a:buNone/>
            </a:pPr>
            <a:r>
              <a:rPr lang="ru-RU" sz="7600" dirty="0" smtClean="0"/>
              <a:t>                                                                                       (у взрослой рыбы камбалы)</a:t>
            </a:r>
          </a:p>
          <a:p>
            <a:pPr>
              <a:spcBef>
                <a:spcPts val="600"/>
              </a:spcBef>
            </a:pPr>
            <a:r>
              <a:rPr lang="ru-RU" sz="7600" dirty="0" smtClean="0"/>
              <a:t>У нее во рту пила, под водой она жила, всех пугала, всех глотала, а теперь — в котел попала </a:t>
            </a:r>
          </a:p>
          <a:p>
            <a:pPr>
              <a:spcBef>
                <a:spcPts val="600"/>
              </a:spcBef>
              <a:buNone/>
            </a:pPr>
            <a:r>
              <a:rPr lang="ru-RU" sz="7600" dirty="0" smtClean="0"/>
              <a:t>                                                                                                                           (щука)</a:t>
            </a:r>
          </a:p>
          <a:p>
            <a:pPr>
              <a:spcBef>
                <a:spcPts val="600"/>
              </a:spcBef>
            </a:pPr>
            <a:r>
              <a:rPr lang="ru-RU" sz="7600" dirty="0" smtClean="0"/>
              <a:t>Какая рыба вьет гнездо? </a:t>
            </a:r>
          </a:p>
          <a:p>
            <a:pPr>
              <a:spcBef>
                <a:spcPts val="600"/>
              </a:spcBef>
              <a:buNone/>
            </a:pPr>
            <a:r>
              <a:rPr lang="ru-RU" sz="7600" dirty="0" smtClean="0"/>
              <a:t>                                                                                                                     (корюшка)</a:t>
            </a:r>
          </a:p>
          <a:p>
            <a:pPr>
              <a:spcBef>
                <a:spcPts val="600"/>
              </a:spcBef>
            </a:pPr>
            <a:r>
              <a:rPr lang="ru-RU" sz="7600" dirty="0" smtClean="0"/>
              <a:t>У какой акулы глаза расположены в 2 метрах друг от друга? </a:t>
            </a:r>
          </a:p>
          <a:p>
            <a:pPr>
              <a:spcBef>
                <a:spcPts val="600"/>
              </a:spcBef>
              <a:buNone/>
            </a:pPr>
            <a:r>
              <a:rPr lang="ru-RU" sz="7600" dirty="0" smtClean="0"/>
              <a:t>                                                                                                           (рыба – молот)</a:t>
            </a:r>
          </a:p>
          <a:p>
            <a:pPr>
              <a:spcBef>
                <a:spcPts val="600"/>
              </a:spcBef>
            </a:pPr>
            <a:r>
              <a:rPr lang="ru-RU" sz="7600" dirty="0" smtClean="0"/>
              <a:t>Какие рыбы вынашивают икру во рту? </a:t>
            </a:r>
          </a:p>
          <a:p>
            <a:pPr>
              <a:spcBef>
                <a:spcPts val="600"/>
              </a:spcBef>
              <a:buNone/>
            </a:pPr>
            <a:r>
              <a:rPr lang="ru-RU" sz="7600" dirty="0" smtClean="0"/>
              <a:t>                                                                                                                      (петушки)</a:t>
            </a:r>
          </a:p>
          <a:p>
            <a:pPr>
              <a:spcBef>
                <a:spcPts val="600"/>
              </a:spcBef>
            </a:pPr>
            <a:r>
              <a:rPr lang="ru-RU" sz="7600" dirty="0" smtClean="0"/>
              <a:t>Какая рыба по внешнему виду напоминает шахматную фигуру?</a:t>
            </a:r>
          </a:p>
          <a:p>
            <a:pPr>
              <a:spcBef>
                <a:spcPts val="600"/>
              </a:spcBef>
              <a:buNone/>
            </a:pPr>
            <a:r>
              <a:rPr lang="ru-RU" sz="7600" dirty="0" smtClean="0"/>
              <a:t>                                                                                                           (морской конек)</a:t>
            </a:r>
          </a:p>
          <a:p>
            <a:pPr>
              <a:spcBef>
                <a:spcPts val="600"/>
              </a:spcBef>
              <a:buNone/>
            </a:pPr>
            <a:endParaRPr lang="ru-RU" dirty="0" smtClean="0"/>
          </a:p>
          <a:p>
            <a:pPr>
              <a:spcBef>
                <a:spcPts val="600"/>
              </a:spcBef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РАСТЕНИЯ</a:t>
            </a:r>
            <a:endParaRPr lang="ru-RU" dirty="0"/>
          </a:p>
        </p:txBody>
      </p:sp>
      <p:pic>
        <p:nvPicPr>
          <p:cNvPr id="4" name="Рисунок 3" descr="28859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2500306"/>
            <a:ext cx="3000396" cy="2071701"/>
          </a:xfrm>
          <a:prstGeom prst="rect">
            <a:avLst/>
          </a:prstGeom>
        </p:spPr>
      </p:pic>
      <p:pic>
        <p:nvPicPr>
          <p:cNvPr id="5" name="Рисунок 4" descr="13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571480"/>
            <a:ext cx="2928958" cy="2000240"/>
          </a:xfrm>
          <a:prstGeom prst="rect">
            <a:avLst/>
          </a:prstGeom>
        </p:spPr>
      </p:pic>
      <p:pic>
        <p:nvPicPr>
          <p:cNvPr id="6" name="Рисунок 5" descr="42489643_osina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36" y="4500570"/>
            <a:ext cx="2786082" cy="2143140"/>
          </a:xfrm>
          <a:prstGeom prst="rect">
            <a:avLst/>
          </a:prstGeom>
        </p:spPr>
      </p:pic>
      <p:pic>
        <p:nvPicPr>
          <p:cNvPr id="7" name="Рисунок 6" descr="5664381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760" y="571480"/>
            <a:ext cx="2857520" cy="2035983"/>
          </a:xfrm>
          <a:prstGeom prst="rect">
            <a:avLst/>
          </a:prstGeom>
        </p:spPr>
      </p:pic>
      <p:pic>
        <p:nvPicPr>
          <p:cNvPr id="8" name="Рисунок 7" descr="80817629_large_Chelidoniummajus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20" y="2571744"/>
            <a:ext cx="2881311" cy="2000264"/>
          </a:xfrm>
          <a:prstGeom prst="rect">
            <a:avLst/>
          </a:prstGeom>
        </p:spPr>
      </p:pic>
      <p:pic>
        <p:nvPicPr>
          <p:cNvPr id="9" name="Рисунок 8" descr="99368372_3ae8dc728ec5eb488803e33691096d97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3636" y="2571744"/>
            <a:ext cx="2667051" cy="2071702"/>
          </a:xfrm>
          <a:prstGeom prst="rect">
            <a:avLst/>
          </a:prstGeom>
        </p:spPr>
      </p:pic>
      <p:pic>
        <p:nvPicPr>
          <p:cNvPr id="10" name="Рисунок 9" descr="astraminuet.jpe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720" y="4500570"/>
            <a:ext cx="2928958" cy="2214554"/>
          </a:xfrm>
          <a:prstGeom prst="rect">
            <a:avLst/>
          </a:prstGeom>
        </p:spPr>
      </p:pic>
      <p:pic>
        <p:nvPicPr>
          <p:cNvPr id="11" name="Рисунок 10" descr="IndianEssentialOil (115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4678" y="4572008"/>
            <a:ext cx="2976214" cy="2071702"/>
          </a:xfrm>
          <a:prstGeom prst="rect">
            <a:avLst/>
          </a:prstGeom>
        </p:spPr>
      </p:pic>
      <p:pic>
        <p:nvPicPr>
          <p:cNvPr id="12" name="Рисунок 11" descr="Osennie-grezyi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71802" y="571480"/>
            <a:ext cx="3072301" cy="1928826"/>
          </a:xfrm>
          <a:prstGeom prst="rect">
            <a:avLst/>
          </a:prstGeom>
        </p:spPr>
      </p:pic>
      <p:sp>
        <p:nvSpPr>
          <p:cNvPr id="13" name="8-конечная звезда 12"/>
          <p:cNvSpPr/>
          <p:nvPr/>
        </p:nvSpPr>
        <p:spPr>
          <a:xfrm>
            <a:off x="2214546" y="642918"/>
            <a:ext cx="842962" cy="785818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</a:rPr>
              <a:t>1</a:t>
            </a:r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14" name="8-конечная звезда 13"/>
          <p:cNvSpPr/>
          <p:nvPr/>
        </p:nvSpPr>
        <p:spPr>
          <a:xfrm>
            <a:off x="5072066" y="1571612"/>
            <a:ext cx="914400" cy="9144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</a:rPr>
              <a:t>2</a:t>
            </a:r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15" name="8-конечная звезда 14"/>
          <p:cNvSpPr/>
          <p:nvPr/>
        </p:nvSpPr>
        <p:spPr>
          <a:xfrm>
            <a:off x="7929586" y="571480"/>
            <a:ext cx="914400" cy="9144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</a:rPr>
              <a:t>3</a:t>
            </a:r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16" name="8-конечная звезда 15"/>
          <p:cNvSpPr/>
          <p:nvPr/>
        </p:nvSpPr>
        <p:spPr>
          <a:xfrm>
            <a:off x="2143108" y="2571744"/>
            <a:ext cx="914400" cy="9144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</a:rPr>
              <a:t>4</a:t>
            </a:r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17" name="8-конечная звезда 16"/>
          <p:cNvSpPr/>
          <p:nvPr/>
        </p:nvSpPr>
        <p:spPr>
          <a:xfrm>
            <a:off x="7929586" y="2643182"/>
            <a:ext cx="914400" cy="9144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</a:rPr>
              <a:t>5</a:t>
            </a:r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18" name="8-конечная звезда 17"/>
          <p:cNvSpPr/>
          <p:nvPr/>
        </p:nvSpPr>
        <p:spPr>
          <a:xfrm>
            <a:off x="2214546" y="4572008"/>
            <a:ext cx="914400" cy="857256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</a:rPr>
              <a:t>6</a:t>
            </a:r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19" name="8-конечная звезда 18"/>
          <p:cNvSpPr/>
          <p:nvPr/>
        </p:nvSpPr>
        <p:spPr>
          <a:xfrm>
            <a:off x="5214942" y="5715016"/>
            <a:ext cx="914400" cy="9144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</a:rPr>
              <a:t>7</a:t>
            </a:r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20" name="8-конечная звезда 19"/>
          <p:cNvSpPr/>
          <p:nvPr/>
        </p:nvSpPr>
        <p:spPr>
          <a:xfrm>
            <a:off x="8001024" y="4643446"/>
            <a:ext cx="914400" cy="857256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</a:rPr>
              <a:t>8</a:t>
            </a:r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86116" y="4643446"/>
            <a:ext cx="10966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/>
              <a:t>ТАБАК</a:t>
            </a:r>
            <a:endParaRPr lang="ru-RU" sz="2200" dirty="0"/>
          </a:p>
        </p:txBody>
      </p:sp>
      <p:sp>
        <p:nvSpPr>
          <p:cNvPr id="22" name="TextBox 21"/>
          <p:cNvSpPr txBox="1"/>
          <p:nvPr/>
        </p:nvSpPr>
        <p:spPr>
          <a:xfrm>
            <a:off x="6215074" y="2071678"/>
            <a:ext cx="10374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</a:rPr>
              <a:t>ЛИПА</a:t>
            </a:r>
            <a:endParaRPr lang="ru-RU" sz="22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86512" y="6143644"/>
            <a:ext cx="11900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/>
              <a:t>ОСИНА</a:t>
            </a:r>
            <a:endParaRPr lang="ru-RU" sz="2200" dirty="0"/>
          </a:p>
        </p:txBody>
      </p:sp>
      <p:sp>
        <p:nvSpPr>
          <p:cNvPr id="24" name="TextBox 23"/>
          <p:cNvSpPr txBox="1"/>
          <p:nvPr/>
        </p:nvSpPr>
        <p:spPr>
          <a:xfrm>
            <a:off x="285720" y="2143116"/>
            <a:ext cx="2039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КОЛОКОЛЬЧИК</a:t>
            </a:r>
            <a:endParaRPr lang="ru-RU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285720" y="4071942"/>
            <a:ext cx="15340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ЧИСТОТЕЛ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6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C0000"/>
      </a:hlink>
      <a:folHlink>
        <a:srgbClr val="974806"/>
      </a:folHlink>
    </a:clrScheme>
    <a:fontScheme name="Другая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996</TotalTime>
  <Words>551</Words>
  <Application>Microsoft Office PowerPoint</Application>
  <PresentationFormat>Экран (4:3)</PresentationFormat>
  <Paragraphs>153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Звездный час по биологии</vt:lpstr>
      <vt:lpstr>I ТУР</vt:lpstr>
      <vt:lpstr>МЛЕКОПИТАЮЩИЕ </vt:lpstr>
      <vt:lpstr>МЛЕКОПИТАЮЩИЕ </vt:lpstr>
      <vt:lpstr>ПТИЦЫ </vt:lpstr>
      <vt:lpstr>ПТИЦЫ</vt:lpstr>
      <vt:lpstr>РЫБЫ</vt:lpstr>
      <vt:lpstr>РЫБЫ</vt:lpstr>
      <vt:lpstr>РАСТЕНИЯ</vt:lpstr>
      <vt:lpstr>РАСТЕНИЯ</vt:lpstr>
      <vt:lpstr>II ТУР</vt:lpstr>
      <vt:lpstr>ТРЕТИЙ ЛИШНИЙ</vt:lpstr>
      <vt:lpstr>ТРЕТИЙ ЛИШНИЙ</vt:lpstr>
      <vt:lpstr>ТРЕТИЙ ЛИШНИЙ</vt:lpstr>
      <vt:lpstr>ФИНАЛ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Андрей</cp:lastModifiedBy>
  <cp:revision>44</cp:revision>
  <dcterms:created xsi:type="dcterms:W3CDTF">2014-08-08T16:01:14Z</dcterms:created>
  <dcterms:modified xsi:type="dcterms:W3CDTF">2015-04-10T09:10:14Z</dcterms:modified>
</cp:coreProperties>
</file>