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3" r:id="rId6"/>
    <p:sldId id="262" r:id="rId7"/>
    <p:sldId id="260" r:id="rId8"/>
    <p:sldId id="271" r:id="rId9"/>
    <p:sldId id="261" r:id="rId10"/>
    <p:sldId id="264" r:id="rId11"/>
    <p:sldId id="270" r:id="rId12"/>
    <p:sldId id="265" r:id="rId13"/>
    <p:sldId id="272" r:id="rId14"/>
    <p:sldId id="273" r:id="rId15"/>
    <p:sldId id="277" r:id="rId16"/>
    <p:sldId id="266" r:id="rId17"/>
    <p:sldId id="274" r:id="rId18"/>
    <p:sldId id="275" r:id="rId19"/>
    <p:sldId id="267" r:id="rId20"/>
    <p:sldId id="278" r:id="rId21"/>
    <p:sldId id="258" r:id="rId22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FA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6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68DB-3416-4839-B01C-ED533B5A3D7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42844" y="142852"/>
            <a:ext cx="8858312" cy="6572296"/>
          </a:xfrm>
          <a:prstGeom prst="round2DiagRect">
            <a:avLst>
              <a:gd name="adj1" fmla="val 16667"/>
              <a:gd name="adj2" fmla="val 849"/>
            </a:avLst>
          </a:prstGeom>
          <a:solidFill>
            <a:srgbClr val="60FAE8">
              <a:alpha val="31000"/>
            </a:srgbClr>
          </a:solidFill>
          <a:ln w="57150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0" y="5915012"/>
            <a:ext cx="1571636" cy="942988"/>
          </a:xfrm>
          <a:prstGeom prst="rect">
            <a:avLst/>
          </a:prstGeom>
        </p:spPr>
      </p:pic>
      <p:pic>
        <p:nvPicPr>
          <p:cNvPr id="11" name="Рисунок 10" descr="gorod005_l.pn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001" b="11765"/>
          <a:stretch>
            <a:fillRect/>
          </a:stretch>
        </p:blipFill>
        <p:spPr>
          <a:xfrm>
            <a:off x="0" y="0"/>
            <a:ext cx="1571604" cy="1459351"/>
          </a:xfrm>
          <a:prstGeom prst="rect">
            <a:avLst/>
          </a:prstGeom>
        </p:spPr>
      </p:pic>
      <p:pic>
        <p:nvPicPr>
          <p:cNvPr id="12" name="Рисунок 11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4714876" y="5915012"/>
            <a:ext cx="1571636" cy="942988"/>
          </a:xfrm>
          <a:prstGeom prst="rect">
            <a:avLst/>
          </a:prstGeom>
        </p:spPr>
      </p:pic>
      <p:pic>
        <p:nvPicPr>
          <p:cNvPr id="13" name="Рисунок 12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6286512" y="5915012"/>
            <a:ext cx="1571636" cy="942988"/>
          </a:xfrm>
          <a:prstGeom prst="rect">
            <a:avLst/>
          </a:prstGeom>
        </p:spPr>
      </p:pic>
      <p:pic>
        <p:nvPicPr>
          <p:cNvPr id="14" name="Рисунок 13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3143240" y="5915012"/>
            <a:ext cx="1571636" cy="942988"/>
          </a:xfrm>
          <a:prstGeom prst="rect">
            <a:avLst/>
          </a:prstGeom>
        </p:spPr>
      </p:pic>
      <p:pic>
        <p:nvPicPr>
          <p:cNvPr id="15" name="Рисунок 14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1571604" y="5915012"/>
            <a:ext cx="1571636" cy="942988"/>
          </a:xfrm>
          <a:prstGeom prst="rect">
            <a:avLst/>
          </a:prstGeom>
        </p:spPr>
      </p:pic>
      <p:pic>
        <p:nvPicPr>
          <p:cNvPr id="16" name="Рисунок 15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84" b="25311"/>
          <a:stretch>
            <a:fillRect/>
          </a:stretch>
        </p:blipFill>
        <p:spPr>
          <a:xfrm>
            <a:off x="7858148" y="5915012"/>
            <a:ext cx="1285852" cy="9429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76468" y="0"/>
            <a:ext cx="11675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3832" y="5130198"/>
            <a:ext cx="1300168" cy="17278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3;&#1072;&#1076;&#1077;&#1083;&#1077;&#1094;)\Desktop\tsya_i_tsya_v_glagolah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МОУ «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Лобановская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 школа»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Учитель русского языка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Макогон Татьяна Алексеевна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773828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«Инфинитив».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русского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зыка в 5 классе.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Лингвистическое </a:t>
            </a:r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</a:rPr>
              <a:t>исследование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Сказка об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Инфинитиве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В.Агафонов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3" descr="C:\Documents and Settings\marina\My Documents\7995853-information-search-in-the-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2928958" cy="31746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75856" y="404664"/>
            <a:ext cx="3744416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C00000"/>
                </a:solidFill>
                <a:cs typeface="Aharoni" pitchFamily="2" charset="-79"/>
              </a:rPr>
              <a:t>Неопределённая форма</a:t>
            </a:r>
          </a:p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C00000"/>
                </a:solidFill>
                <a:cs typeface="Aharoni" pitchFamily="2" charset="-79"/>
              </a:rPr>
              <a:t>глагола</a:t>
            </a:r>
            <a:endParaRPr lang="ru-RU" sz="3600" b="1" i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528" y="1268760"/>
            <a:ext cx="2736850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cs typeface="Aharoni" pitchFamily="2" charset="-79"/>
              </a:rPr>
              <a:t>Что делать?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cs typeface="Aharoni" pitchFamily="2" charset="-79"/>
              </a:rPr>
              <a:t>Что сделать?</a:t>
            </a:r>
            <a:endParaRPr lang="ru-RU" sz="2800" b="1" dirty="0">
              <a:cs typeface="Aharoni" pitchFamily="2" charset="-79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2915816" y="2780928"/>
            <a:ext cx="360040" cy="2159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987824" y="908720"/>
            <a:ext cx="360040" cy="28803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524328" y="2780928"/>
            <a:ext cx="1224136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333399"/>
                </a:solidFill>
              </a:rPr>
              <a:t>-</a:t>
            </a:r>
            <a:r>
              <a:rPr lang="ru-RU" sz="3200" b="1" i="1" dirty="0" err="1">
                <a:solidFill>
                  <a:srgbClr val="333399"/>
                </a:solidFill>
              </a:rPr>
              <a:t>ть</a:t>
            </a:r>
            <a:endParaRPr lang="ru-RU" sz="3200" b="1" i="1" dirty="0">
              <a:solidFill>
                <a:srgbClr val="3333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333399"/>
                </a:solidFill>
              </a:rPr>
              <a:t>-</a:t>
            </a:r>
            <a:r>
              <a:rPr lang="ru-RU" sz="3200" b="1" i="1" dirty="0" err="1">
                <a:solidFill>
                  <a:srgbClr val="333399"/>
                </a:solidFill>
              </a:rPr>
              <a:t>ти</a:t>
            </a:r>
            <a:endParaRPr lang="ru-RU" sz="3200" b="1" i="1" dirty="0">
              <a:solidFill>
                <a:srgbClr val="3333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333399"/>
                </a:solidFill>
              </a:rPr>
              <a:t>-</a:t>
            </a:r>
            <a:r>
              <a:rPr lang="ru-RU" sz="3200" b="1" i="1" dirty="0" err="1">
                <a:solidFill>
                  <a:srgbClr val="333399"/>
                </a:solidFill>
              </a:rPr>
              <a:t>чь</a:t>
            </a:r>
            <a:endParaRPr lang="ru-RU" sz="3200" b="1" i="1" dirty="0">
              <a:solidFill>
                <a:srgbClr val="333399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75856" y="2420888"/>
            <a:ext cx="3744416" cy="1200329"/>
          </a:xfrm>
          <a:prstGeom prst="rect">
            <a:avLst/>
          </a:prstGeom>
          <a:solidFill>
            <a:srgbClr val="FAFAA4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rgbClr val="CC0000"/>
                </a:solidFill>
                <a:cs typeface="Aharoni" pitchFamily="2" charset="-79"/>
              </a:rPr>
              <a:t>Начальная форма глагола</a:t>
            </a:r>
            <a:r>
              <a:rPr lang="ru-RU" sz="3200" b="1" dirty="0" smtClean="0">
                <a:cs typeface="Aharoni" pitchFamily="2" charset="-79"/>
              </a:rPr>
              <a:t> </a:t>
            </a:r>
            <a:endParaRPr lang="ru-RU" sz="3200" b="1" dirty="0">
              <a:cs typeface="Aharoni" pitchFamily="2" charset="-79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0" y="2636912"/>
            <a:ext cx="3059832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rgbClr val="CC0000"/>
                </a:solidFill>
                <a:cs typeface="Aharoni" pitchFamily="2" charset="-79"/>
              </a:rPr>
              <a:t>  </a:t>
            </a:r>
            <a:r>
              <a:rPr lang="ru-RU" sz="2800" b="1" i="1" dirty="0" smtClean="0">
                <a:solidFill>
                  <a:srgbClr val="0070C0"/>
                </a:solidFill>
                <a:cs typeface="Aharoni" pitchFamily="2" charset="-79"/>
              </a:rPr>
              <a:t>  </a:t>
            </a:r>
            <a:r>
              <a:rPr lang="ru-RU" sz="2800" b="1" dirty="0" smtClean="0">
                <a:cs typeface="Aharoni" pitchFamily="2" charset="-79"/>
              </a:rPr>
              <a:t>Не </a:t>
            </a:r>
            <a:r>
              <a:rPr lang="ru-RU" sz="2800" b="1" dirty="0">
                <a:cs typeface="Aharoni" pitchFamily="2" charset="-79"/>
              </a:rPr>
              <a:t>изменяется по временам, лицам, числам</a:t>
            </a:r>
            <a:r>
              <a:rPr lang="ru-RU" sz="3200" b="1" dirty="0">
                <a:cs typeface="Aharoni" pitchFamily="2" charset="-79"/>
              </a:rPr>
              <a:t>. 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275856" y="3645024"/>
            <a:ext cx="3744416" cy="646331"/>
          </a:xfrm>
          <a:prstGeom prst="rect">
            <a:avLst/>
          </a:prstGeom>
          <a:solidFill>
            <a:srgbClr val="FAFAA4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rgbClr val="CC0000"/>
                </a:solidFill>
                <a:cs typeface="Aharoni" pitchFamily="2" charset="-79"/>
              </a:rPr>
              <a:t>Инфинитив</a:t>
            </a:r>
            <a:r>
              <a:rPr lang="ru-RU" sz="3200" b="1" dirty="0" smtClean="0">
                <a:cs typeface="Aharoni" pitchFamily="2" charset="-79"/>
              </a:rPr>
              <a:t> </a:t>
            </a:r>
            <a:endParaRPr lang="ru-RU" sz="3200" b="1" dirty="0">
              <a:cs typeface="Aharoni" pitchFamily="2" charset="-79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5868144" y="4437112"/>
            <a:ext cx="0" cy="50393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092280" y="1412776"/>
            <a:ext cx="2051720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cs typeface="Aharoni" pitchFamily="2" charset="-79"/>
              </a:rPr>
              <a:t>Спряжение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cs typeface="Aharoni" pitchFamily="2" charset="-79"/>
              </a:rPr>
              <a:t>    I         II</a:t>
            </a:r>
            <a:endParaRPr lang="ru-RU" sz="2800" b="1" dirty="0" smtClean="0">
              <a:cs typeface="Aharoni" pitchFamily="2" charset="-79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499992" y="4941168"/>
            <a:ext cx="3456384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cs typeface="Aharoni" pitchFamily="2" charset="-79"/>
              </a:rPr>
              <a:t>Возвратность (</a:t>
            </a:r>
            <a:r>
              <a:rPr lang="ru-RU" sz="2800" b="1" dirty="0" err="1" smtClean="0">
                <a:cs typeface="Aharoni" pitchFamily="2" charset="-79"/>
              </a:rPr>
              <a:t>ся</a:t>
            </a:r>
            <a:r>
              <a:rPr lang="ru-RU" sz="2800" b="1" dirty="0" smtClean="0">
                <a:cs typeface="Aharoni" pitchFamily="2" charset="-79"/>
              </a:rPr>
              <a:t>/</a:t>
            </a:r>
            <a:r>
              <a:rPr lang="ru-RU" sz="2800" b="1" dirty="0" err="1" smtClean="0">
                <a:cs typeface="Aharoni" pitchFamily="2" charset="-79"/>
              </a:rPr>
              <a:t>сь</a:t>
            </a:r>
            <a:r>
              <a:rPr lang="ru-RU" sz="2800" b="1" dirty="0" smtClean="0">
                <a:cs typeface="Aharoni" pitchFamily="2" charset="-79"/>
              </a:rPr>
              <a:t>) (возвратный/ невозвратный)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3347864" y="4365104"/>
            <a:ext cx="288032" cy="504056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020272" y="1052736"/>
            <a:ext cx="504056" cy="36004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7092280" y="2780928"/>
            <a:ext cx="296416" cy="43204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51520" y="4941168"/>
            <a:ext cx="3456384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cs typeface="Aharoni" pitchFamily="2" charset="-79"/>
              </a:rPr>
              <a:t>Совершенный (СВ)/ несовершенный (НВ)       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 animBg="1"/>
      <p:bldP spid="6149" grpId="0" animBg="1"/>
      <p:bldP spid="6151" grpId="0" animBg="1"/>
      <p:bldP spid="6152" grpId="0" animBg="1"/>
      <p:bldP spid="6155" grpId="0" animBg="1"/>
      <p:bldP spid="6157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97666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Лингвистические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C:\Documents and Settings\marina\My Documents\5551cef31f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1828800" cy="18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C:\Documents and Settings\marina\My Documents\5551cef31f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18288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2" descr="C:\Documents and Settings\marina\My Documents\5551cef31f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1828800" cy="1828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39552" y="1988840"/>
            <a:ext cx="1896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  </a:t>
            </a:r>
            <a:r>
              <a:rPr lang="en-US" sz="3200" b="1" dirty="0" err="1" smtClean="0"/>
              <a:t>группа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060848"/>
            <a:ext cx="189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III </a:t>
            </a:r>
            <a:r>
              <a:rPr lang="en-US" sz="3200" b="1" dirty="0" err="1" smtClean="0"/>
              <a:t>группа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276872"/>
            <a:ext cx="1692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II </a:t>
            </a:r>
            <a:r>
              <a:rPr lang="en-US" sz="3200" b="1" dirty="0" err="1" smtClean="0"/>
              <a:t>группа</a:t>
            </a:r>
            <a:endParaRPr lang="ru-RU" sz="3200" b="1" dirty="0"/>
          </a:p>
        </p:txBody>
      </p:sp>
      <p:pic>
        <p:nvPicPr>
          <p:cNvPr id="10" name="Picture 2" descr="C:\Documents and Settings\marina\My Documents\question mark st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13176"/>
            <a:ext cx="1776198" cy="1332148"/>
          </a:xfrm>
          <a:prstGeom prst="rect">
            <a:avLst/>
          </a:prstGeom>
          <a:noFill/>
        </p:spPr>
      </p:pic>
      <p:pic>
        <p:nvPicPr>
          <p:cNvPr id="11" name="Picture 2" descr="C:\Documents and Settings\marina\My Documents\question mark st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41168"/>
            <a:ext cx="1776198" cy="133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408712" cy="1143000"/>
          </a:xfrm>
          <a:solidFill>
            <a:srgbClr val="FAFAA4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-</a:t>
            </a:r>
            <a:r>
              <a:rPr lang="ru-RU" b="1" dirty="0" err="1" smtClean="0">
                <a:solidFill>
                  <a:srgbClr val="CC0000"/>
                </a:solidFill>
              </a:rPr>
              <a:t>ть</a:t>
            </a:r>
            <a:r>
              <a:rPr lang="ru-RU" b="1" dirty="0" smtClean="0">
                <a:solidFill>
                  <a:srgbClr val="CC0000"/>
                </a:solidFill>
              </a:rPr>
              <a:t>, -</a:t>
            </a:r>
            <a:r>
              <a:rPr lang="ru-RU" b="1" dirty="0" err="1" smtClean="0">
                <a:solidFill>
                  <a:srgbClr val="CC0000"/>
                </a:solidFill>
              </a:rPr>
              <a:t>ти</a:t>
            </a:r>
            <a:r>
              <a:rPr lang="ru-RU" b="1" dirty="0" smtClean="0">
                <a:solidFill>
                  <a:srgbClr val="CC0000"/>
                </a:solidFill>
              </a:rPr>
              <a:t>, -</a:t>
            </a:r>
            <a:r>
              <a:rPr lang="ru-RU" b="1" dirty="0" err="1" smtClean="0">
                <a:solidFill>
                  <a:srgbClr val="CC0000"/>
                </a:solidFill>
              </a:rPr>
              <a:t>чь</a:t>
            </a:r>
            <a:r>
              <a:rPr lang="ru-RU" b="1" dirty="0" smtClean="0">
                <a:solidFill>
                  <a:srgbClr val="CC0000"/>
                </a:solidFill>
              </a:rPr>
              <a:t>,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/>
              <a:t> -ТЬ + СЯ , -ЧЬ + СЯ </a:t>
            </a: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1"/>
            <a:ext cx="8363272" cy="2764904"/>
          </a:xfrm>
        </p:spPr>
        <p:txBody>
          <a:bodyPr/>
          <a:lstStyle/>
          <a:p>
            <a:pPr>
              <a:buFontTx/>
              <a:buNone/>
            </a:pPr>
            <a:endParaRPr lang="ru-RU" sz="4000" dirty="0" smtClean="0"/>
          </a:p>
          <a:p>
            <a:pPr>
              <a:buFontTx/>
              <a:buNone/>
            </a:pPr>
            <a:endParaRPr lang="ru-RU" sz="4000" dirty="0"/>
          </a:p>
        </p:txBody>
      </p:sp>
      <p:sp>
        <p:nvSpPr>
          <p:cNvPr id="7182" name="AutoShape 14"/>
          <p:cNvSpPr>
            <a:spLocks/>
          </p:cNvSpPr>
          <p:nvPr/>
        </p:nvSpPr>
        <p:spPr bwMode="auto">
          <a:xfrm flipH="1">
            <a:off x="1619672" y="2060848"/>
            <a:ext cx="360040" cy="2232596"/>
          </a:xfrm>
          <a:prstGeom prst="leftBrace">
            <a:avLst>
              <a:gd name="adj1" fmla="val 62661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333399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23528" y="2060848"/>
            <a:ext cx="14401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4000" dirty="0" smtClean="0"/>
              <a:t>Сея</a:t>
            </a:r>
          </a:p>
          <a:p>
            <a:pPr>
              <a:spcBef>
                <a:spcPts val="1200"/>
              </a:spcBef>
            </a:pPr>
            <a:r>
              <a:rPr lang="ru-RU" sz="4000" dirty="0" smtClean="0"/>
              <a:t>Вея</a:t>
            </a:r>
          </a:p>
          <a:p>
            <a:pPr>
              <a:spcBef>
                <a:spcPts val="1200"/>
              </a:spcBef>
            </a:pPr>
            <a:r>
              <a:rPr lang="ru-RU" sz="4000" dirty="0" smtClean="0"/>
              <a:t>Затея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76056" y="2204864"/>
            <a:ext cx="863872" cy="1584771"/>
          </a:xfrm>
          <a:prstGeom prst="rect">
            <a:avLst/>
          </a:prstGeom>
          <a:solidFill>
            <a:srgbClr val="E2F1AD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smtClean="0">
                <a:solidFill>
                  <a:srgbClr val="CC0000"/>
                </a:solidFill>
              </a:rPr>
              <a:t>?</a:t>
            </a:r>
            <a:endParaRPr lang="ru-RU" sz="9600" b="1" dirty="0">
              <a:solidFill>
                <a:srgbClr val="CC0000"/>
              </a:solidFill>
            </a:endParaRPr>
          </a:p>
        </p:txBody>
      </p:sp>
      <p:pic>
        <p:nvPicPr>
          <p:cNvPr id="13" name="tsya_i_tsya_v_glagol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4941168"/>
            <a:ext cx="1368152" cy="1368152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884368" y="2204864"/>
            <a:ext cx="863872" cy="1584771"/>
          </a:xfrm>
          <a:prstGeom prst="rect">
            <a:avLst/>
          </a:prstGeom>
          <a:solidFill>
            <a:srgbClr val="E2F1AD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smtClean="0">
                <a:solidFill>
                  <a:srgbClr val="CC0000"/>
                </a:solidFill>
              </a:rPr>
              <a:t>?</a:t>
            </a:r>
            <a:endParaRPr lang="ru-RU" sz="9600" b="1" dirty="0">
              <a:solidFill>
                <a:srgbClr val="CC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62880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 </a:t>
            </a:r>
            <a:endParaRPr lang="ru-RU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31840" y="2132856"/>
            <a:ext cx="1296145" cy="231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4000" dirty="0" smtClean="0"/>
              <a:t>Ид</a:t>
            </a:r>
          </a:p>
          <a:p>
            <a:pPr>
              <a:spcBef>
                <a:spcPts val="1200"/>
              </a:spcBef>
            </a:pPr>
            <a:r>
              <a:rPr lang="ru-RU" sz="4000" dirty="0" smtClean="0"/>
              <a:t>Нес</a:t>
            </a:r>
          </a:p>
          <a:p>
            <a:pPr>
              <a:spcBef>
                <a:spcPts val="1200"/>
              </a:spcBef>
            </a:pPr>
            <a:r>
              <a:rPr lang="ru-RU" sz="4000" dirty="0" smtClean="0"/>
              <a:t>Плес</a:t>
            </a:r>
            <a:endParaRPr lang="ru-RU" sz="40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084168" y="2060848"/>
            <a:ext cx="14401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4000" dirty="0" err="1" smtClean="0"/>
              <a:t>Пе</a:t>
            </a:r>
            <a:endParaRPr lang="ru-RU" sz="4000" dirty="0" smtClean="0"/>
          </a:p>
          <a:p>
            <a:pPr>
              <a:spcBef>
                <a:spcPts val="1200"/>
              </a:spcBef>
            </a:pPr>
            <a:r>
              <a:rPr lang="ru-RU" sz="4000" dirty="0" smtClean="0"/>
              <a:t>Стере</a:t>
            </a:r>
          </a:p>
          <a:p>
            <a:pPr>
              <a:spcBef>
                <a:spcPts val="1200"/>
              </a:spcBef>
            </a:pPr>
            <a:r>
              <a:rPr lang="ru-RU" sz="4000" dirty="0" smtClean="0"/>
              <a:t>Бере</a:t>
            </a:r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 flipH="1">
            <a:off x="4499992" y="2132856"/>
            <a:ext cx="360040" cy="2232596"/>
          </a:xfrm>
          <a:prstGeom prst="leftBrace">
            <a:avLst>
              <a:gd name="adj1" fmla="val 62661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333399"/>
              </a:solidFill>
            </a:endParaRPr>
          </a:p>
        </p:txBody>
      </p:sp>
      <p:sp>
        <p:nvSpPr>
          <p:cNvPr id="19" name="AutoShape 14"/>
          <p:cNvSpPr>
            <a:spLocks/>
          </p:cNvSpPr>
          <p:nvPr/>
        </p:nvSpPr>
        <p:spPr bwMode="auto">
          <a:xfrm flipH="1">
            <a:off x="7380312" y="2132856"/>
            <a:ext cx="360040" cy="2232596"/>
          </a:xfrm>
          <a:prstGeom prst="leftBrace">
            <a:avLst>
              <a:gd name="adj1" fmla="val 62661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3333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1772816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III</a:t>
            </a:r>
            <a:endParaRPr lang="ru-RU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051720" y="2420888"/>
            <a:ext cx="863872" cy="1584771"/>
          </a:xfrm>
          <a:prstGeom prst="rect">
            <a:avLst/>
          </a:prstGeom>
          <a:solidFill>
            <a:srgbClr val="E2F1AD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smtClean="0">
                <a:solidFill>
                  <a:srgbClr val="CC0000"/>
                </a:solidFill>
              </a:rPr>
              <a:t>?</a:t>
            </a:r>
            <a:endParaRPr lang="ru-RU" sz="9600" b="1" dirty="0">
              <a:solidFill>
                <a:srgbClr val="CC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19872" y="17728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II </a:t>
            </a:r>
            <a:endParaRPr lang="ru-RU" dirty="0"/>
          </a:p>
        </p:txBody>
      </p:sp>
      <p:sp>
        <p:nvSpPr>
          <p:cNvPr id="23" name="AutoShape 14"/>
          <p:cNvSpPr>
            <a:spLocks/>
          </p:cNvSpPr>
          <p:nvPr/>
        </p:nvSpPr>
        <p:spPr bwMode="auto">
          <a:xfrm flipH="1">
            <a:off x="4139952" y="4365104"/>
            <a:ext cx="360040" cy="2232596"/>
          </a:xfrm>
          <a:prstGeom prst="leftBrace">
            <a:avLst>
              <a:gd name="adj1" fmla="val 62661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333399"/>
              </a:solidFill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860032" y="4653136"/>
            <a:ext cx="863872" cy="1584771"/>
          </a:xfrm>
          <a:prstGeom prst="rect">
            <a:avLst/>
          </a:prstGeom>
          <a:solidFill>
            <a:srgbClr val="E2F1AD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smtClean="0">
                <a:solidFill>
                  <a:srgbClr val="CC0000"/>
                </a:solidFill>
              </a:rPr>
              <a:t>?</a:t>
            </a:r>
            <a:endParaRPr lang="ru-RU" sz="9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83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186" grpId="0" animBg="1"/>
      <p:bldP spid="14" grpId="0" animBg="1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 lnSpcReduction="10000"/>
          </a:bodyPr>
          <a:lstStyle/>
          <a:p>
            <a:endParaRPr lang="ru-RU" sz="3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95936" y="1700809"/>
            <a:ext cx="4536504" cy="33843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решает – решить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запомню – запоминать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бросим – броситься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обогнал – гнать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рушат - нарушать</a:t>
            </a:r>
          </a:p>
          <a:p>
            <a:endParaRPr lang="en-US" dirty="0"/>
          </a:p>
        </p:txBody>
      </p:sp>
      <p:pic>
        <p:nvPicPr>
          <p:cNvPr id="1026" name="Picture 2" descr="C:\Documents and Settings\marina\My Documents\71c4ede5b8eaf39a074b7f8c8a62b6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257557" cy="407194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32859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«Лови ошибку»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0544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выполнять домашнее задание по учебнику.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Внимательно прочитать текст.</a:t>
            </a:r>
          </a:p>
          <a:p>
            <a:r>
              <a:rPr lang="ru-RU" b="1" dirty="0" smtClean="0"/>
              <a:t> Устно  ответить на вопросы.</a:t>
            </a:r>
          </a:p>
          <a:p>
            <a:r>
              <a:rPr lang="ru-RU" b="1" dirty="0" smtClean="0"/>
              <a:t>Выполнить задание на черновике.</a:t>
            </a:r>
          </a:p>
          <a:p>
            <a:r>
              <a:rPr lang="ru-RU" b="1" dirty="0" smtClean="0"/>
              <a:t> Исправить ошибки.</a:t>
            </a:r>
          </a:p>
          <a:p>
            <a:r>
              <a:rPr lang="ru-RU" b="1" dirty="0" smtClean="0"/>
              <a:t>Переписать в тетрадь.</a:t>
            </a:r>
          </a:p>
          <a:p>
            <a:r>
              <a:rPr lang="ru-RU" b="1" dirty="0" smtClean="0"/>
              <a:t> Проверить работу.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24847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Памятка.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206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48880"/>
            <a:ext cx="5328592" cy="33123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Стр. 54, упр.375;</a:t>
            </a:r>
          </a:p>
          <a:p>
            <a:r>
              <a:rPr lang="ru-RU" dirty="0" smtClean="0"/>
              <a:t>Составить словарный                                              диктант «Инфинитив»(10 слов);</a:t>
            </a:r>
          </a:p>
          <a:p>
            <a:r>
              <a:rPr lang="ru-RU" dirty="0" err="1" smtClean="0"/>
              <a:t>Стишок-запоминалку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Синквейн</a:t>
            </a:r>
            <a:r>
              <a:rPr lang="ru-RU" dirty="0" smtClean="0"/>
              <a:t> «Инфинитив».</a:t>
            </a:r>
          </a:p>
          <a:p>
            <a:endParaRPr lang="ru-RU" dirty="0"/>
          </a:p>
        </p:txBody>
      </p:sp>
      <p:sp>
        <p:nvSpPr>
          <p:cNvPr id="4" name="AutoShape 17"/>
          <p:cNvSpPr>
            <a:spLocks/>
          </p:cNvSpPr>
          <p:nvPr/>
        </p:nvSpPr>
        <p:spPr bwMode="auto">
          <a:xfrm>
            <a:off x="5580112" y="2276872"/>
            <a:ext cx="792163" cy="3600400"/>
          </a:xfrm>
          <a:prstGeom prst="rightBrace">
            <a:avLst>
              <a:gd name="adj1" fmla="val 23480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3501008"/>
            <a:ext cx="23240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i="1" dirty="0" smtClean="0"/>
              <a:t>По выбору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2636912"/>
            <a:ext cx="7632848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Какую задачу ставили?</a:t>
            </a:r>
            <a:endParaRPr lang="ru-RU" sz="3200" b="1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Удалось решить поставленную задачу?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Каким способом?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Какие получили результаты?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Что нужно сделать ещё?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Где можно применить новые знания?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36712"/>
            <a:ext cx="47525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Подводим 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итоги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урока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marina\My Documents\84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1619672" cy="231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11256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Корень мой находится в </a:t>
            </a:r>
            <a:r>
              <a:rPr lang="ru-RU" sz="4400" b="1" dirty="0" smtClean="0"/>
              <a:t>цен</a:t>
            </a:r>
            <a:r>
              <a:rPr lang="ru-RU" dirty="0" smtClean="0"/>
              <a:t>е,</a:t>
            </a:r>
          </a:p>
          <a:p>
            <a:pPr lvl="0"/>
            <a:r>
              <a:rPr lang="ru-RU" dirty="0" smtClean="0"/>
              <a:t>В </a:t>
            </a:r>
            <a:r>
              <a:rPr lang="ru-RU" sz="4400" b="1" dirty="0" smtClean="0"/>
              <a:t>о</a:t>
            </a:r>
            <a:r>
              <a:rPr lang="ru-RU" dirty="0" smtClean="0"/>
              <a:t>черке найди приставку мне,</a:t>
            </a:r>
          </a:p>
          <a:p>
            <a:pPr lvl="0"/>
            <a:r>
              <a:rPr lang="ru-RU" dirty="0" smtClean="0"/>
              <a:t>Суффикс мой в тетрад</a:t>
            </a:r>
            <a:r>
              <a:rPr lang="ru-RU" sz="4400" b="1" dirty="0" smtClean="0"/>
              <a:t>к</a:t>
            </a:r>
            <a:r>
              <a:rPr lang="ru-RU" dirty="0" smtClean="0"/>
              <a:t>е все встречают,</a:t>
            </a:r>
          </a:p>
          <a:p>
            <a:pPr lvl="0"/>
            <a:r>
              <a:rPr lang="ru-RU" sz="4000" b="1" dirty="0" smtClean="0"/>
              <a:t>Вся же в дневнике я и в журнале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3204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19256" cy="38884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sz="4300" b="1" dirty="0" smtClean="0"/>
              <a:t>Какое открытие  вы для себя сделали?</a:t>
            </a:r>
          </a:p>
          <a:p>
            <a:r>
              <a:rPr lang="ru-RU" sz="4300" b="1" dirty="0" smtClean="0"/>
              <a:t> Интересно ли вам было на уроке?</a:t>
            </a:r>
          </a:p>
          <a:p>
            <a:r>
              <a:rPr lang="ru-RU" sz="4300" b="1" dirty="0" smtClean="0"/>
              <a:t> Какое задание оказалось самым трудным? </a:t>
            </a:r>
          </a:p>
          <a:p>
            <a:r>
              <a:rPr lang="ru-RU" sz="4300" b="1" dirty="0" smtClean="0"/>
              <a:t>  С каким настроением вы работали?</a:t>
            </a:r>
          </a:p>
          <a:p>
            <a:r>
              <a:rPr lang="ru-RU" sz="4300" b="1" dirty="0" smtClean="0"/>
              <a:t>Оцените себя в </a:t>
            </a:r>
            <a:r>
              <a:rPr lang="ru-RU" sz="57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«Рефлексивной  мишени»</a:t>
            </a:r>
            <a:endParaRPr lang="ru-RU" sz="57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28092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cs typeface="Aharoni" pitchFamily="2" charset="-79"/>
              </a:rPr>
              <a:t>Одиннадцатое марта.</a:t>
            </a:r>
            <a:br>
              <a:rPr lang="ru-RU" sz="6000" b="1" i="1" dirty="0" smtClean="0">
                <a:cs typeface="Aharoni" pitchFamily="2" charset="-79"/>
              </a:rPr>
            </a:br>
            <a:r>
              <a:rPr lang="ru-RU" sz="6000" b="1" i="1" dirty="0" smtClean="0">
                <a:cs typeface="Aharoni" pitchFamily="2" charset="-79"/>
              </a:rPr>
              <a:t>Классная работа. </a:t>
            </a:r>
            <a:endParaRPr lang="ru-RU" sz="6000" dirty="0"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445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67544" y="332656"/>
            <a:ext cx="828707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40132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16016" y="2852936"/>
            <a:ext cx="3600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спехов!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980728"/>
            <a:ext cx="68916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3927764" cy="39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9574">
            <a:off x="6543909" y="1535580"/>
            <a:ext cx="2638652" cy="18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IMG_0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0179">
            <a:off x="5453065" y="3427169"/>
            <a:ext cx="331787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IMG_0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3954463"/>
            <a:ext cx="207168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IMG_00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73898">
            <a:off x="988633" y="3261960"/>
            <a:ext cx="2105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000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24094">
            <a:off x="484981" y="910432"/>
            <a:ext cx="17986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88832" cy="1012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cs typeface="Aharoni" pitchFamily="2" charset="-79"/>
              </a:rPr>
              <a:t>Выписать глаголы, указать известные признаки: число, время, лицо</a:t>
            </a:r>
            <a:endParaRPr lang="ru-RU" sz="3200" b="1" i="1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65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Книги читаю – мир открываю.</a:t>
            </a:r>
          </a:p>
          <a:p>
            <a:endParaRPr lang="ru-RU" dirty="0" smtClean="0"/>
          </a:p>
          <a:p>
            <a:r>
              <a:rPr lang="ru-RU" i="1" dirty="0" smtClean="0"/>
              <a:t>Поспешишь – людей насмешишь.</a:t>
            </a:r>
          </a:p>
          <a:p>
            <a:endParaRPr lang="ru-RU" dirty="0" smtClean="0"/>
          </a:p>
          <a:p>
            <a:r>
              <a:rPr lang="ru-RU" i="1" dirty="0" smtClean="0"/>
              <a:t>Книга мала, а ума придала.</a:t>
            </a:r>
          </a:p>
          <a:p>
            <a:endParaRPr lang="ru-RU" dirty="0" smtClean="0"/>
          </a:p>
          <a:p>
            <a:r>
              <a:rPr lang="ru-RU" i="1" dirty="0" smtClean="0"/>
              <a:t>Учить – ум точить.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Неопределённая форма глагола.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Словарная форма глагола.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Начальная форма глагола.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Инфинитив.</a:t>
            </a:r>
          </a:p>
          <a:p>
            <a:pPr algn="ctr">
              <a:buNone/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7" y="908720"/>
          <a:ext cx="8219502" cy="4330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9834"/>
                <a:gridCol w="2739834"/>
                <a:gridCol w="2739834"/>
              </a:tblGrid>
              <a:tr h="940878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  Знаю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Хочу </a:t>
                      </a:r>
                    </a:p>
                    <a:p>
                      <a:r>
                        <a:rPr lang="ru-RU" sz="4000" dirty="0" smtClean="0"/>
                        <a:t>узнать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4000" dirty="0" smtClean="0"/>
                        <a:t>Узнал</a:t>
                      </a:r>
                      <a:r>
                        <a:rPr lang="ru-RU" sz="4000" baseline="0" dirty="0" smtClean="0"/>
                        <a:t> (а)</a:t>
                      </a:r>
                      <a:endParaRPr lang="ru-RU" sz="4000" dirty="0" smtClean="0"/>
                    </a:p>
                  </a:txBody>
                  <a:tcPr/>
                </a:tc>
              </a:tr>
              <a:tr h="301956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4.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41044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Инфинитив</a:t>
            </a:r>
            <a:r>
              <a:rPr lang="ru-RU" i="1" dirty="0" smtClean="0"/>
              <a:t> –  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(от лат.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modus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infinivus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неопределённый способ) </a:t>
            </a:r>
            <a:r>
              <a:rPr lang="ru-RU" i="1" dirty="0" smtClean="0"/>
              <a:t>  латинское слово "неопределённый"  </a:t>
            </a:r>
            <a:r>
              <a:rPr lang="ru-RU" dirty="0" smtClean="0"/>
              <a:t>– </a:t>
            </a:r>
          </a:p>
          <a:p>
            <a:pPr algn="ctr">
              <a:buNone/>
            </a:pPr>
            <a:r>
              <a:rPr lang="ru-RU" dirty="0" smtClean="0"/>
              <a:t>исходная форма, обозначающая </a:t>
            </a:r>
          </a:p>
          <a:p>
            <a:pPr algn="ctr">
              <a:buNone/>
            </a:pPr>
            <a:r>
              <a:rPr lang="ru-RU" u="sng" dirty="0" smtClean="0"/>
              <a:t>действие вне связи с  лицом</a:t>
            </a:r>
            <a:endParaRPr lang="ru-RU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92696"/>
            <a:ext cx="734481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 algn="ctr"/>
            <a:r>
              <a:rPr lang="ru-RU" sz="5400" b="1" i="1" dirty="0" smtClean="0">
                <a:cs typeface="Aharoni" pitchFamily="2" charset="-79"/>
              </a:rPr>
              <a:t>Инфинитив.</a:t>
            </a:r>
            <a:endParaRPr lang="ru-RU" sz="5400" b="1" i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12568" cy="994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Сформулировать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инфинитива.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Выяснить, какими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признаками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обладает инфинитив.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Научиться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находить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инфинитив в тексте.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Научиться правильно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ставить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глагол в инфинитив.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76664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Знать.</a:t>
            </a:r>
            <a:r>
              <a:rPr lang="ru-RU" b="1" dirty="0" smtClean="0"/>
              <a:t>                         </a:t>
            </a:r>
            <a:r>
              <a:rPr lang="ru-RU" b="1" dirty="0" smtClean="0">
                <a:solidFill>
                  <a:schemeClr val="accent2"/>
                </a:solidFill>
              </a:rPr>
              <a:t>Уметь.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Определение понятия инфинитив.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Неопределённая форма оканчивается на –</a:t>
            </a:r>
            <a:r>
              <a:rPr lang="ru-RU" dirty="0" err="1" smtClean="0"/>
              <a:t>ти</a:t>
            </a:r>
            <a:r>
              <a:rPr lang="ru-RU" dirty="0" smtClean="0"/>
              <a:t>, -</a:t>
            </a:r>
            <a:r>
              <a:rPr lang="ru-RU" dirty="0" err="1" smtClean="0"/>
              <a:t>ть</a:t>
            </a:r>
            <a:r>
              <a:rPr lang="ru-RU" dirty="0" smtClean="0"/>
              <a:t>, -</a:t>
            </a:r>
            <a:r>
              <a:rPr lang="ru-RU" dirty="0" err="1" smtClean="0"/>
              <a:t>чь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cs typeface="Aharoni" pitchFamily="2" charset="-79"/>
              </a:rPr>
              <a:t>Различать личные формы и неопределённую форму глагола в предложении.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cs typeface="Aharoni" pitchFamily="2" charset="-79"/>
              </a:rPr>
              <a:t>Употреблять инфинитивы в речи.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360</Words>
  <Application>Microsoft Office PowerPoint</Application>
  <PresentationFormat>Экран (4:3)</PresentationFormat>
  <Paragraphs>133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Выписать глаголы, указать известные признаки: число, время, лицо</vt:lpstr>
      <vt:lpstr>Слайд 5</vt:lpstr>
      <vt:lpstr>Слайд 6</vt:lpstr>
      <vt:lpstr>Слайд 7</vt:lpstr>
      <vt:lpstr>Цели:</vt:lpstr>
      <vt:lpstr>Знать.                         Уметь.</vt:lpstr>
      <vt:lpstr>Слайд 10</vt:lpstr>
      <vt:lpstr>Слайд 11</vt:lpstr>
      <vt:lpstr> Лингвистические  задачи </vt:lpstr>
      <vt:lpstr> -ть, -ти, -чь,  -ТЬ + СЯ , -ЧЬ + СЯ  </vt:lpstr>
      <vt:lpstr>«Лови ошибку»</vt:lpstr>
      <vt:lpstr>Памятка.</vt:lpstr>
      <vt:lpstr>Домашнее задание</vt:lpstr>
      <vt:lpstr>Слайд 17</vt:lpstr>
      <vt:lpstr>Шарада</vt:lpstr>
      <vt:lpstr>Рефлексия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Владелец)</cp:lastModifiedBy>
  <cp:revision>102</cp:revision>
  <dcterms:created xsi:type="dcterms:W3CDTF">2015-02-07T07:33:40Z</dcterms:created>
  <dcterms:modified xsi:type="dcterms:W3CDTF">2015-03-13T11:21:54Z</dcterms:modified>
</cp:coreProperties>
</file>