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74" r:id="rId4"/>
    <p:sldId id="259" r:id="rId5"/>
    <p:sldId id="275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66C71-82BB-4C30-897D-0643D8D37A94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9418C-F0DA-4B8E-9647-2B55239AA8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8853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9418C-F0DA-4B8E-9647-2B55239AA8A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4824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9418C-F0DA-4B8E-9647-2B55239AA8A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4623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9418C-F0DA-4B8E-9647-2B55239AA8A1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6281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2116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8944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4364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25719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3247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90268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2607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019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88231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3721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969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11B2D-7AC5-447F-976C-9AA6D87F63C3}" type="datetimeFigureOut">
              <a:rPr lang="ru-RU" smtClean="0"/>
              <a:pPr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9A9AB-236B-4671-9F1C-5E1AC5A45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8C3E5-CD45-4B54-A87A-E231DA0A129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6DD34-A17D-4339-A46B-E67EF3A6B6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792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4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molodostivivat.ru/3866/vitaminy-pri-zabolevaniyax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molodostivivat.ru/molodost-eto-vremya/frazeologizmy-ix-znagzenie-primery.html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3123778"/>
          </a:xfrm>
        </p:spPr>
        <p:txBody>
          <a:bodyPr>
            <a:normAutofit fontScale="90000"/>
          </a:bodyPr>
          <a:lstStyle/>
          <a:p>
            <a:pPr>
              <a:lnSpc>
                <a:spcPts val="285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6600" b="1" kern="1800" dirty="0">
                <a:solidFill>
                  <a:srgbClr val="C00000"/>
                </a:solidFill>
                <a:latin typeface="sans serif"/>
                <a:ea typeface="Times New Roman"/>
                <a:cs typeface="Times New Roman"/>
              </a:rPr>
              <a:t> </a:t>
            </a:r>
            <a: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  <a:t>Презентация на тему:  «Фразеологизмы»</a:t>
            </a:r>
            <a:b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</a:br>
            <a: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  <a:t> </a:t>
            </a:r>
            <a: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  <a:t/>
            </a:r>
            <a:b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</a:br>
            <a: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  <a:t>учителя </a:t>
            </a:r>
            <a: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  <a:t>русского языка и литературы </a:t>
            </a:r>
            <a:b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</a:br>
            <a: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  <a:t>МКОУ </a:t>
            </a:r>
            <a:r>
              <a:rPr lang="ru-RU" sz="3600" b="1" kern="1800" dirty="0" err="1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  <a:t>Чернавская</a:t>
            </a:r>
            <a: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  <a:t> СОШ</a:t>
            </a:r>
            <a:b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</a:br>
            <a:r>
              <a:rPr lang="ru-RU" sz="3600" b="1" kern="1800" dirty="0" smtClean="0">
                <a:solidFill>
                  <a:srgbClr val="002060"/>
                </a:solidFill>
                <a:latin typeface="sans serif"/>
                <a:ea typeface="Times New Roman"/>
                <a:cs typeface="Times New Roman"/>
              </a:rPr>
              <a:t>Бабаевой Ирины Владимировны</a:t>
            </a:r>
            <a:r>
              <a:rPr lang="ru-RU" sz="6600" dirty="0">
                <a:solidFill>
                  <a:srgbClr val="C00000"/>
                </a:solidFill>
                <a:ea typeface="Times New Roman"/>
                <a:cs typeface="Times New Roman"/>
              </a:rPr>
              <a:t/>
            </a:r>
            <a:br>
              <a:rPr lang="ru-RU" sz="6600" dirty="0">
                <a:solidFill>
                  <a:srgbClr val="C00000"/>
                </a:solidFill>
                <a:ea typeface="Times New Roman"/>
                <a:cs typeface="Times New Roman"/>
              </a:rPr>
            </a:br>
            <a:endParaRPr lang="ru-RU" sz="6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8280919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 descr="040198699459cf77cc3babfe1905cff3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0567" y="4212282"/>
            <a:ext cx="1657350" cy="160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2815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8208911" cy="4797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55" descr="h017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601251" flipH="1">
            <a:off x="7191375" y="4976813"/>
            <a:ext cx="1512888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53060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1" y="1412776"/>
            <a:ext cx="8136905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ANGEL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031" y="5229200"/>
            <a:ext cx="1368425" cy="102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88799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8208911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2" descr="f216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876632"/>
            <a:ext cx="1080120" cy="143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85118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8208911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19" descr="озарение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750" y="4365625"/>
            <a:ext cx="136207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48736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8064895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17" descr="277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869160"/>
            <a:ext cx="1475159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945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064895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 descr="1c1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5673" y="3284984"/>
            <a:ext cx="147002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82758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ФРАЗЕОЛОГИЗМЫ В КАРТИНКАХ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  <a:p>
            <a:r>
              <a:rPr lang="ru-RU" sz="2400" b="1" dirty="0"/>
              <a:t>Посмотри, правильно ли проиллюстрированы фразеологизмы, и скажи, как ты понимаешь их смысл?</a:t>
            </a:r>
          </a:p>
          <a:p>
            <a:endParaRPr lang="ru-RU" sz="2400" b="1" dirty="0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412776"/>
            <a:ext cx="5184576" cy="5428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Scan00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429000"/>
            <a:ext cx="2033587" cy="302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3998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8"/>
            <a:ext cx="403860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28800"/>
            <a:ext cx="403860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4" descr="e6a8a510638706a3093f98220b9f146c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429000"/>
            <a:ext cx="109537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1846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ts val="285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sz="6600" b="1" kern="1800" dirty="0">
                <a:solidFill>
                  <a:srgbClr val="C00000"/>
                </a:solidFill>
                <a:latin typeface="sans serif"/>
                <a:ea typeface="Times New Roman"/>
                <a:cs typeface="Times New Roman"/>
              </a:rPr>
              <a:t>Фразеологизмы</a:t>
            </a:r>
            <a:r>
              <a:rPr lang="ru-RU" sz="6600" dirty="0">
                <a:solidFill>
                  <a:srgbClr val="C00000"/>
                </a:solidFill>
                <a:ea typeface="Times New Roman"/>
                <a:cs typeface="Times New Roman"/>
              </a:rPr>
              <a:t/>
            </a:r>
            <a:br>
              <a:rPr lang="ru-RU" sz="6600" dirty="0">
                <a:solidFill>
                  <a:srgbClr val="C00000"/>
                </a:solidFill>
                <a:ea typeface="Times New Roman"/>
                <a:cs typeface="Times New Roman"/>
              </a:rPr>
            </a:br>
            <a:endParaRPr lang="ru-RU" sz="6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3933056"/>
            <a:ext cx="6400800" cy="1752600"/>
          </a:xfrm>
        </p:spPr>
        <p:txBody>
          <a:bodyPr>
            <a:normAutofit/>
          </a:bodyPr>
          <a:lstStyle/>
          <a:p>
            <a:pPr>
              <a:lnSpc>
                <a:spcPts val="2400"/>
              </a:lnSpc>
              <a:spcBef>
                <a:spcPts val="2250"/>
              </a:spcBef>
              <a:spcAft>
                <a:spcPts val="0"/>
              </a:spcAft>
            </a:pPr>
            <a:r>
              <a:rPr lang="ru-RU" sz="4400" b="1" dirty="0">
                <a:solidFill>
                  <a:srgbClr val="C00000"/>
                </a:solidFill>
                <a:latin typeface="sans serif"/>
                <a:ea typeface="Times New Roman"/>
                <a:cs typeface="Times New Roman"/>
              </a:rPr>
              <a:t>Что такое фразеологизм?</a:t>
            </a:r>
            <a:endParaRPr lang="ru-RU" sz="4400" dirty="0">
              <a:solidFill>
                <a:srgbClr val="C00000"/>
              </a:solidFill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147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Что такое фразеологизмы?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ru-RU" sz="1800" b="1" dirty="0">
                <a:solidFill>
                  <a:prstClr val="black"/>
                </a:solidFill>
              </a:rPr>
              <a:t>Фразеологизмы – это крылатые выражения, не имеющие автора</a:t>
            </a:r>
            <a:r>
              <a:rPr lang="ru-RU" sz="1800" dirty="0">
                <a:solidFill>
                  <a:prstClr val="black"/>
                </a:solidFill>
              </a:rPr>
              <a:t>. Да, собственно, их авторство не имеет никакого значения: эти «</a:t>
            </a:r>
            <a:r>
              <a:rPr lang="ru-RU" sz="1800" u="sng" dirty="0" err="1">
                <a:solidFill>
                  <a:prstClr val="black"/>
                </a:solidFill>
                <a:hlinkClick r:id="rId2"/>
              </a:rPr>
              <a:t>витаминчики</a:t>
            </a:r>
            <a:r>
              <a:rPr lang="ru-RU" sz="1800" dirty="0">
                <a:solidFill>
                  <a:prstClr val="black"/>
                </a:solidFill>
              </a:rPr>
              <a:t>» — «изюминки» прочно вошли в наш язык, и воспринимаются нами, как естественный элемент речи, идущий от народа, из глубины веков.</a:t>
            </a:r>
          </a:p>
          <a:p>
            <a:pPr lvl="0" fontAlgn="base"/>
            <a:r>
              <a:rPr lang="ru-RU" sz="1800" b="1" dirty="0">
                <a:solidFill>
                  <a:prstClr val="black"/>
                </a:solidFill>
              </a:rPr>
              <a:t>Фразеологизмы – это украшение речи.</a:t>
            </a:r>
            <a:r>
              <a:rPr lang="ru-RU" sz="1800" dirty="0">
                <a:solidFill>
                  <a:prstClr val="black"/>
                </a:solidFill>
              </a:rPr>
              <a:t> Но именно эта – народность и образность, которая так легко воспринимается в родной речи, становится камнем преткновения (! опять фразеологизм) в чужой речи – в иностранном языке. И дело даже не в двусмысленности, которая иногда присуща фразеологизмам и не в том, что слова, употребляемые во фразеологических сочетаниях, устарели и в современном языке забыто их значение. А дело в том, что свою языковую модель мы впитываем с молоком матери.</a:t>
            </a:r>
            <a:br>
              <a:rPr lang="ru-RU" sz="1800" dirty="0">
                <a:solidFill>
                  <a:prstClr val="black"/>
                </a:solidFill>
              </a:rPr>
            </a:br>
            <a:r>
              <a:rPr lang="ru-RU" sz="1800" dirty="0">
                <a:solidFill>
                  <a:prstClr val="black"/>
                </a:solidFill>
              </a:rPr>
              <a:t>Например, когда вы говорите, «кладезь знаний» — вы ведь не задумываетесь над тем, что кладезь – это колодец! Потому что, когда вы это говорите, вы вовсе не колодец имеете в виду, а человека умного, из которого, как из колодца, можно черпать полезную информацию</a:t>
            </a:r>
            <a:endParaRPr lang="ru-RU" dirty="0"/>
          </a:p>
        </p:txBody>
      </p:sp>
      <p:pic>
        <p:nvPicPr>
          <p:cNvPr id="4" name="Picture 8" descr="AG00030_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157192"/>
            <a:ext cx="1584176" cy="145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97143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Признаки фразеологизмов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/>
              <a:t>Значение фразеологизмов</a:t>
            </a:r>
            <a:r>
              <a:rPr lang="ru-RU" dirty="0"/>
              <a:t> состоит в том, чтобы придать эмоциональную окраску выражению, усилить его смысл.</a:t>
            </a:r>
          </a:p>
          <a:p>
            <a:r>
              <a:rPr lang="ru-RU" b="1" dirty="0"/>
              <a:t>Признаки фразеологизмов</a:t>
            </a:r>
            <a:endParaRPr lang="ru-RU" dirty="0"/>
          </a:p>
          <a:p>
            <a:pPr lvl="0"/>
            <a:r>
              <a:rPr lang="ru-RU" dirty="0"/>
              <a:t>Фразеологизмы обычно не терпят замену слов и их перестановки, за что ещё </a:t>
            </a:r>
            <a:r>
              <a:rPr lang="ru-RU" dirty="0" err="1"/>
              <a:t>зовутся</a:t>
            </a:r>
            <a:r>
              <a:rPr lang="ru-RU" b="1" dirty="0" err="1"/>
              <a:t>устойчивыми</a:t>
            </a:r>
            <a:r>
              <a:rPr lang="ru-RU" b="1" dirty="0"/>
              <a:t> словосочетаниями</a:t>
            </a:r>
            <a:r>
              <a:rPr lang="ru-RU" dirty="0"/>
              <a:t>.</a:t>
            </a:r>
          </a:p>
          <a:p>
            <a:r>
              <a:rPr lang="ru-RU" i="1" dirty="0"/>
              <a:t>Во что бы то ни стало</a:t>
            </a:r>
            <a:r>
              <a:rPr lang="ru-RU" dirty="0"/>
              <a:t> нельзя произнести </a:t>
            </a:r>
            <a:r>
              <a:rPr lang="ru-RU" i="1" dirty="0"/>
              <a:t>во что бы мне не стало</a:t>
            </a:r>
            <a:r>
              <a:rPr lang="ru-RU" dirty="0"/>
              <a:t> или </a:t>
            </a:r>
            <a:r>
              <a:rPr lang="ru-RU" i="1" dirty="0"/>
              <a:t>во что ни стало бы то</a:t>
            </a:r>
            <a:r>
              <a:rPr lang="ru-RU" dirty="0"/>
              <a:t>, </a:t>
            </a:r>
            <a:r>
              <a:rPr lang="ru-RU" dirty="0" err="1"/>
              <a:t>а</a:t>
            </a:r>
            <a:r>
              <a:rPr lang="ru-RU" i="1" dirty="0" err="1"/>
              <a:t>беречь</a:t>
            </a:r>
            <a:r>
              <a:rPr lang="ru-RU" i="1" dirty="0"/>
              <a:t> как зрачок глаза</a:t>
            </a:r>
            <a:r>
              <a:rPr lang="ru-RU" dirty="0"/>
              <a:t> вместо </a:t>
            </a:r>
            <a:r>
              <a:rPr lang="ru-RU" i="1" dirty="0"/>
              <a:t>беречь как зеницу ока</a:t>
            </a:r>
            <a:r>
              <a:rPr lang="ru-RU" dirty="0"/>
              <a:t>.</a:t>
            </a:r>
          </a:p>
          <a:p>
            <a:r>
              <a:rPr lang="ru-RU" dirty="0"/>
              <a:t>Есть конечно и исключения:</a:t>
            </a:r>
            <a:r>
              <a:rPr lang="ru-RU" i="1" dirty="0"/>
              <a:t> ломать голову</a:t>
            </a:r>
            <a:r>
              <a:rPr lang="ru-RU" dirty="0"/>
              <a:t> или </a:t>
            </a:r>
            <a:r>
              <a:rPr lang="ru-RU" i="1" dirty="0"/>
              <a:t>голову ломать</a:t>
            </a:r>
            <a:r>
              <a:rPr lang="ru-RU" dirty="0"/>
              <a:t>, </a:t>
            </a:r>
            <a:r>
              <a:rPr lang="ru-RU" i="1" dirty="0"/>
              <a:t>врасплох застать</a:t>
            </a:r>
            <a:r>
              <a:rPr lang="ru-RU" dirty="0"/>
              <a:t> и </a:t>
            </a:r>
            <a:r>
              <a:rPr lang="ru-RU" i="1" dirty="0"/>
              <a:t>застать врасплох</a:t>
            </a:r>
            <a:r>
              <a:rPr lang="ru-RU" dirty="0"/>
              <a:t>, но такие случаи редки.</a:t>
            </a:r>
          </a:p>
          <a:p>
            <a:pPr lvl="0"/>
            <a:r>
              <a:rPr lang="ru-RU" dirty="0"/>
              <a:t>Многие фразеологизмы легко заменяются одним словом:</a:t>
            </a:r>
          </a:p>
          <a:p>
            <a:r>
              <a:rPr lang="ru-RU" b="1" dirty="0"/>
              <a:t>сломя голову</a:t>
            </a:r>
            <a:r>
              <a:rPr lang="ru-RU" dirty="0"/>
              <a:t> – быстро,</a:t>
            </a:r>
          </a:p>
          <a:p>
            <a:r>
              <a:rPr lang="ru-RU" b="1" dirty="0"/>
              <a:t>рукой подать</a:t>
            </a:r>
            <a:r>
              <a:rPr lang="ru-RU" dirty="0"/>
              <a:t> – близко.</a:t>
            </a:r>
          </a:p>
          <a:p>
            <a:pPr lvl="0"/>
            <a:r>
              <a:rPr lang="ru-RU" dirty="0" err="1"/>
              <a:t>Cамая</a:t>
            </a:r>
            <a:r>
              <a:rPr lang="ru-RU" dirty="0"/>
              <a:t> главная черта фразеологизмов – их образно-переносный смысл.</a:t>
            </a:r>
          </a:p>
          <a:p>
            <a:r>
              <a:rPr lang="ru-RU" dirty="0"/>
              <a:t>Часто прямое выражение превращается в переносное, расширяя оттенки своего смысла.</a:t>
            </a:r>
          </a:p>
          <a:p>
            <a:r>
              <a:rPr lang="ru-RU" b="1" dirty="0"/>
              <a:t>Трещит по швам</a:t>
            </a:r>
            <a:r>
              <a:rPr lang="ru-RU" dirty="0"/>
              <a:t> – из речи портного приобрело более широкое значение – приходить в упадок.</a:t>
            </a:r>
          </a:p>
          <a:p>
            <a:r>
              <a:rPr lang="ru-RU" b="1" dirty="0"/>
              <a:t>Поставить в тупик</a:t>
            </a:r>
            <a:r>
              <a:rPr lang="ru-RU" dirty="0"/>
              <a:t> – из речи железнодорожников перешло в общее употребление в значении привести в замешательство.</a:t>
            </a:r>
          </a:p>
        </p:txBody>
      </p:sp>
      <p:pic>
        <p:nvPicPr>
          <p:cNvPr id="4" name="Picture 8" descr="AG00030_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268760"/>
            <a:ext cx="1584176" cy="145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37718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u="sng" dirty="0">
                <a:solidFill>
                  <a:schemeClr val="tx1">
                    <a:lumMod val="95000"/>
                    <a:lumOff val="5000"/>
                  </a:schemeClr>
                </a:solidFill>
                <a:hlinkClick r:id="rId2" tooltip="фразеологизмы молодость"/>
              </a:rPr>
              <a:t>Примеры фразеологизмов русского языка и их значение</a:t>
            </a:r>
            <a:endParaRPr lang="ru-RU" sz="320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ru-RU" dirty="0"/>
              <a:t>Поскольку вода играет большую роль в жизни человека, то и не удивительно, что так много существует фразеологизмов, связанных с ней:</a:t>
            </a:r>
          </a:p>
          <a:p>
            <a:r>
              <a:rPr lang="ru-RU" b="1" dirty="0"/>
              <a:t>Вода не мутит ума. Вода о воде не плачет. Вода плотину рвет. Вода путь найдет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Ниже, в качестве примеров, фразеологизмы, так или иначе связанные с водой:</a:t>
            </a:r>
            <a:br>
              <a:rPr lang="ru-RU" dirty="0"/>
            </a:br>
            <a:r>
              <a:rPr lang="ru-RU" b="1" dirty="0"/>
              <a:t>Бить ключом</a:t>
            </a:r>
            <a:r>
              <a:rPr lang="ru-RU" dirty="0"/>
              <a:t> – о бурной, полной событий, плодородной жизни: по аналогии с фонтанирующим ключом в сравнении со спокойно истекающими источниками воды.</a:t>
            </a:r>
            <a:br>
              <a:rPr lang="ru-RU" dirty="0"/>
            </a:br>
            <a:r>
              <a:rPr lang="ru-RU" b="1" dirty="0"/>
              <a:t>Биться как рыба об лед</a:t>
            </a:r>
            <a:r>
              <a:rPr lang="ru-RU" dirty="0"/>
              <a:t> — настойчивые, но напрасные усилия, безрезультатная деятельность</a:t>
            </a:r>
            <a:br>
              <a:rPr lang="ru-RU" dirty="0"/>
            </a:br>
            <a:r>
              <a:rPr lang="ru-RU" b="1" dirty="0"/>
              <a:t>Буря в стакане воды</a:t>
            </a:r>
            <a:r>
              <a:rPr lang="ru-RU" dirty="0"/>
              <a:t> — большие волнения по ничтожному поводу.</a:t>
            </a:r>
            <a:br>
              <a:rPr lang="ru-RU" dirty="0"/>
            </a:br>
            <a:r>
              <a:rPr lang="ru-RU" b="1" dirty="0"/>
              <a:t>Вилами по воде писано</a:t>
            </a:r>
            <a:r>
              <a:rPr lang="ru-RU" dirty="0"/>
              <a:t> – еще не известно как будет, исход не ясен, по аналогии: «бабушка надвое сказала»</a:t>
            </a:r>
            <a:br>
              <a:rPr lang="ru-RU" dirty="0"/>
            </a:br>
            <a:r>
              <a:rPr lang="ru-RU" b="1" dirty="0"/>
              <a:t>Водой не разольёшь</a:t>
            </a:r>
            <a:r>
              <a:rPr lang="ru-RU" dirty="0"/>
              <a:t> — о крепкой дружбе</a:t>
            </a:r>
            <a:br>
              <a:rPr lang="ru-RU" dirty="0"/>
            </a:br>
            <a:r>
              <a:rPr lang="ru-RU" b="1" dirty="0"/>
              <a:t>Воду в решете носить</a:t>
            </a:r>
            <a:r>
              <a:rPr lang="ru-RU" dirty="0"/>
              <a:t> – попусту тратить время, заниматься бесполезным делом Аналогично: толочь воду в ступе</a:t>
            </a:r>
            <a:br>
              <a:rPr lang="ru-RU" dirty="0"/>
            </a:br>
            <a:r>
              <a:rPr lang="ru-RU" b="1" dirty="0"/>
              <a:t>Воды в рот набрал</a:t>
            </a:r>
            <a:r>
              <a:rPr lang="ru-RU" dirty="0"/>
              <a:t> – молчит</a:t>
            </a:r>
            <a:r>
              <a:rPr lang="ru-RU" b="1" i="1" dirty="0"/>
              <a:t> </a:t>
            </a:r>
            <a:r>
              <a:rPr lang="ru-RU" b="1" i="1" dirty="0" err="1"/>
              <a:t>и</a:t>
            </a:r>
            <a:r>
              <a:rPr lang="ru-RU" dirty="0" err="1"/>
              <a:t>не</a:t>
            </a:r>
            <a:r>
              <a:rPr lang="ru-RU" dirty="0"/>
              <a:t> желает отвечать</a:t>
            </a:r>
            <a:br>
              <a:rPr lang="ru-RU" dirty="0"/>
            </a:br>
            <a:r>
              <a:rPr lang="ru-RU" b="1" dirty="0"/>
              <a:t>Возить воду</a:t>
            </a:r>
            <a:r>
              <a:rPr lang="ru-RU" dirty="0"/>
              <a:t> (на ком-л.) — обременять тяжелой работой, пользуясь его покладистым характером</a:t>
            </a:r>
            <a:br>
              <a:rPr lang="ru-RU" dirty="0"/>
            </a:br>
            <a:r>
              <a:rPr lang="ru-RU" b="1" dirty="0"/>
              <a:t>В тихом омуте черти водятся</a:t>
            </a:r>
            <a:r>
              <a:rPr lang="ru-RU" dirty="0"/>
              <a:t> — о том, кто тих, смирен только с виду</a:t>
            </a:r>
            <a:br>
              <a:rPr lang="ru-RU" dirty="0"/>
            </a:br>
            <a:r>
              <a:rPr lang="ru-RU" b="1" dirty="0"/>
              <a:t>Выйти сухим из воды</a:t>
            </a:r>
            <a:r>
              <a:rPr lang="ru-RU" dirty="0"/>
              <a:t> — без плохих последствий, остаться безнаказанным</a:t>
            </a:r>
            <a:br>
              <a:rPr lang="ru-RU" dirty="0"/>
            </a:br>
            <a:r>
              <a:rPr lang="ru-RU" b="1" dirty="0"/>
              <a:t>Выводить на чистую воду</a:t>
            </a:r>
            <a:r>
              <a:rPr lang="ru-RU" dirty="0"/>
              <a:t> — разоблачать, уличить во лжи</a:t>
            </a:r>
            <a:br>
              <a:rPr lang="ru-RU" dirty="0"/>
            </a:br>
            <a:r>
              <a:rPr lang="ru-RU" b="1" dirty="0"/>
              <a:t>Гнать волну</a:t>
            </a:r>
            <a:r>
              <a:rPr lang="ru-RU" dirty="0"/>
              <a:t> — нести сплетни, провоцировать скандалы</a:t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15" descr="ag00192_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849" y="4509120"/>
            <a:ext cx="1566863" cy="203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44431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Примеры фразеологизмов русского языка и их значение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136903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 descr="5f4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445224"/>
            <a:ext cx="1341884" cy="125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35546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8136903" cy="4923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4" descr="0a4f488923716b024ee68941527cf924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389563" y="4892237"/>
            <a:ext cx="1358900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57507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7920879" cy="48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 descr="04_zst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941168"/>
            <a:ext cx="1777107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88869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8208911" cy="5048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1" descr="searching_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8238" y="3789040"/>
            <a:ext cx="1655762" cy="1214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9099202"/>
      </p:ext>
    </p:extLst>
  </p:cSld>
  <p:clrMapOvr>
    <a:masterClrMapping/>
  </p:clrMapOvr>
</p:sld>
</file>

<file path=ppt/theme/theme1.xml><?xml version="1.0" encoding="utf-8"?>
<a:theme xmlns:a="http://schemas.openxmlformats.org/drawingml/2006/main" name="ABC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ird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ABC</Template>
  <TotalTime>87</TotalTime>
  <Words>158</Words>
  <Application>Microsoft Office PowerPoint</Application>
  <PresentationFormat>Экран (4:3)</PresentationFormat>
  <Paragraphs>29</Paragraphs>
  <Slides>18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ABC</vt:lpstr>
      <vt:lpstr>bird</vt:lpstr>
      <vt:lpstr> Презентация на тему:  «Фразеологизмы»   учителя русского языка и литературы  МКОУ Чернавская СОШ Бабаевой Ирины Владимировны </vt:lpstr>
      <vt:lpstr>Фразеологизмы </vt:lpstr>
      <vt:lpstr>Что такое фразеологизмы?</vt:lpstr>
      <vt:lpstr>Признаки фразеологизмов </vt:lpstr>
      <vt:lpstr>Примеры фразеологизмов русского языка и их значение</vt:lpstr>
      <vt:lpstr>Примеры фразеологизмов русского языка и их значение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ФРАЗЕОЛОГИЗМЫ В КАРТИНКАХ 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Фразеологизмы</dc:title>
  <dc:creator>сити</dc:creator>
  <cp:lastModifiedBy>1</cp:lastModifiedBy>
  <cp:revision>10</cp:revision>
  <dcterms:created xsi:type="dcterms:W3CDTF">2015-06-04T11:21:43Z</dcterms:created>
  <dcterms:modified xsi:type="dcterms:W3CDTF">2015-06-04T16:15:09Z</dcterms:modified>
</cp:coreProperties>
</file>