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293096"/>
            <a:ext cx="3434003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140968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sz="5300" i="1" dirty="0">
                <a:latin typeface="Times New Roman"/>
                <a:ea typeface="Times New Roman"/>
              </a:rPr>
              <a:t>«Современные концептуальные подходы к формированию личности обучающихся в процессе изучения истории»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5013176"/>
            <a:ext cx="3592488" cy="1113160"/>
          </a:xfrm>
        </p:spPr>
        <p:txBody>
          <a:bodyPr>
            <a:noAutofit/>
          </a:bodyPr>
          <a:lstStyle/>
          <a:p>
            <a:r>
              <a:rPr lang="ru-RU" sz="1800" i="1" dirty="0" err="1" smtClean="0"/>
              <a:t>Пятирикова</a:t>
            </a:r>
            <a:r>
              <a:rPr lang="ru-RU" sz="1800" i="1" dirty="0" smtClean="0"/>
              <a:t> Светлана Николаевна, учитель истории и обществознания</a:t>
            </a:r>
          </a:p>
          <a:p>
            <a:r>
              <a:rPr lang="ru-RU" sz="1800" i="1" dirty="0" smtClean="0"/>
              <a:t>МБОУ СОШ №22, г. Ставрополя</a:t>
            </a: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xmlns="" val="2815745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12770"/>
            <a:ext cx="9180512" cy="6845230"/>
          </a:xfrm>
        </p:spPr>
      </p:pic>
    </p:spTree>
    <p:extLst>
      <p:ext uri="{BB962C8B-B14F-4D97-AF65-F5344CB8AC3E}">
        <p14:creationId xmlns:p14="http://schemas.microsoft.com/office/powerpoint/2010/main" xmlns="" val="3645548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18" y="1"/>
            <a:ext cx="2942802" cy="44371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1021" y="1"/>
            <a:ext cx="3512979" cy="4437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0"/>
            <a:ext cx="3035293" cy="443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69690"/>
            <a:ext cx="2339752" cy="2488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4437112"/>
            <a:ext cx="2411759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2212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8047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40071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66936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603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5" y="0"/>
            <a:ext cx="9141475" cy="699070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600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572"/>
            <a:ext cx="9144000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84984"/>
            <a:ext cx="914400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1732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724128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429000"/>
            <a:ext cx="5508104" cy="3437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" y="3429000"/>
            <a:ext cx="3627204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014" y="0"/>
            <a:ext cx="362372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6674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32856"/>
            <a:ext cx="7444349" cy="41764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одход </a:t>
            </a:r>
            <a:r>
              <a:rPr lang="ru-RU" dirty="0"/>
              <a:t>к анализу исторических фактов и явлений, сложившийся в исторической науке во второй пол. XX в. Сущность его заключается в рассмотрении истории как науки об общественной жизни человека, который действует во времени, историческом пространстве. Возник на основании мировоззренческих ориентаций, выраженных в концентрированном виде в антропологическом принципе философии, распространявшийся в XIX в. и получил развития в ряде современных философских направлений, а также вследствие взаимодействия истории с антропологией, психологией и другими науками. Это обусловило обращение истории к изучению семьи, родословных, культуры, религии, мифов, ритуалов, верований, норм поведения  человека.</a:t>
            </a:r>
          </a:p>
          <a:p>
            <a:pPr algn="ctr"/>
            <a:r>
              <a:rPr lang="ru-RU" dirty="0"/>
              <a:t>Объектом интереса историков становятся личные судьбы участников исторических событий, отсюда и повышенное внимание к </a:t>
            </a:r>
            <a:r>
              <a:rPr lang="ru-RU" dirty="0" smtClean="0"/>
              <a:t>мемуаристике, </a:t>
            </a:r>
            <a:r>
              <a:rPr lang="ru-RU" dirty="0"/>
              <a:t>дневников, биографических материалов и т.д.</a:t>
            </a:r>
          </a:p>
          <a:p>
            <a:pPr algn="ctr"/>
            <a:r>
              <a:rPr lang="ru-RU" dirty="0"/>
              <a:t>Предмет исторического познания на основании этого принципа смещается от изучения «бесчеловечном» социальных структур к человеку как субъекта всех социальных образований.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Историко-антропологический </a:t>
            </a:r>
            <a:r>
              <a:rPr lang="ru-RU" dirty="0"/>
              <a:t>подход </a:t>
            </a:r>
          </a:p>
        </p:txBody>
      </p:sp>
    </p:spTree>
    <p:extLst>
      <p:ext uri="{BB962C8B-B14F-4D97-AF65-F5344CB8AC3E}">
        <p14:creationId xmlns:p14="http://schemas.microsoft.com/office/powerpoint/2010/main" xmlns="" val="274590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/>
              <a:t> Но история и общество всегда больше, чем отдельный человек.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dirty="0" smtClean="0">
                <a:latin typeface="Times New Roman"/>
                <a:ea typeface="Times New Roman"/>
              </a:rPr>
              <a:t>Представляет </a:t>
            </a:r>
            <a:r>
              <a:rPr lang="ru-RU" dirty="0">
                <a:latin typeface="Times New Roman"/>
                <a:ea typeface="Times New Roman"/>
              </a:rPr>
              <a:t>простор для самореализации большого количества людей.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dirty="0">
                <a:latin typeface="Times New Roman"/>
                <a:ea typeface="Times New Roman"/>
              </a:rPr>
              <a:t>Хранит опыт предшествующих поколений.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dirty="0">
                <a:latin typeface="Times New Roman"/>
                <a:ea typeface="Times New Roman"/>
              </a:rPr>
              <a:t>Прививает индивидам разнообразные интересы, выходящие за пределы их индивидуальных жизненных потребностей.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dirty="0">
                <a:latin typeface="Times New Roman"/>
                <a:ea typeface="Times New Roman"/>
              </a:rPr>
              <a:t>Формируют цели и смыслы, которые превосходят отдельные человеческие горизонты и приводят к тому,  что человек видит свою задачу в служении обществу и государству. Ежедневный кропотливый мирный труд на благо своего города, организации, детей, страны.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0928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28800"/>
            <a:ext cx="4910279" cy="345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Трудовые свершения российского народа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694" y="3789040"/>
            <a:ext cx="4563509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29924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1845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Участие кафедры ГД в курсах повышения квалификации по теме: «Новые подходы  к преподаванию истории в условиях принятия Концепции нового учебно-методического комплекса по отечественной  истории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384800"/>
            <a:ext cx="6400800" cy="14732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4200273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6282" y="3408146"/>
            <a:ext cx="4192860" cy="3449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96" y="3203848"/>
            <a:ext cx="4872203" cy="3654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0"/>
            <a:ext cx="4881978" cy="34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982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68725"/>
            <a:ext cx="4787900" cy="3097213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252536" y="2605157"/>
            <a:ext cx="4392488" cy="1524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Транссибирская магистраль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6143" y="0"/>
            <a:ext cx="4447592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449" y="0"/>
            <a:ext cx="4880896" cy="3453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258" y="3453234"/>
            <a:ext cx="4330134" cy="34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19152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429000"/>
            <a:ext cx="5591307" cy="3439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176" y="-1"/>
            <a:ext cx="8220824" cy="342900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072" y="3501008"/>
            <a:ext cx="3780699" cy="604433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БАМ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1396535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4427984" cy="2962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2962384"/>
            <a:ext cx="6035040" cy="3895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4660" y="-31413"/>
            <a:ext cx="4344144" cy="32581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Днепрогэс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15444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1524000"/>
          </a:xfrm>
        </p:spPr>
        <p:txBody>
          <a:bodyPr/>
          <a:lstStyle/>
          <a:p>
            <a:r>
              <a:rPr lang="ru-RU" dirty="0" smtClean="0"/>
              <a:t>Строительство МГУ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24743"/>
            <a:ext cx="8712968" cy="56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2755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975" y="0"/>
            <a:ext cx="4626573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3496" y="-2622"/>
            <a:ext cx="4510504" cy="4655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133" y="3068960"/>
            <a:ext cx="4662629" cy="3789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3497" y="3573016"/>
            <a:ext cx="451050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7621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Традиционные праздники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22 школы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7052012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515967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07052012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2272" y="0"/>
            <a:ext cx="4681728" cy="6858000"/>
          </a:xfrm>
          <a:prstGeom prst="rect">
            <a:avLst/>
          </a:prstGeom>
        </p:spPr>
      </p:pic>
      <p:pic>
        <p:nvPicPr>
          <p:cNvPr id="8" name="Рисунок 7" descr="07052012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-1"/>
            <a:ext cx="5328592" cy="710478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Освобождение Ставрополя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SC00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957" y="0"/>
            <a:ext cx="4956043" cy="3717032"/>
          </a:xfrm>
          <a:prstGeom prst="rect">
            <a:avLst/>
          </a:prstGeom>
        </p:spPr>
      </p:pic>
      <p:pic>
        <p:nvPicPr>
          <p:cNvPr id="6" name="Рисунок 5" descr="DSC00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68011" cy="3501008"/>
          </a:xfrm>
          <a:prstGeom prst="rect">
            <a:avLst/>
          </a:prstGeom>
        </p:spPr>
      </p:pic>
      <p:pic>
        <p:nvPicPr>
          <p:cNvPr id="7" name="Рисунок 6" descr="DSC00496.JPG"/>
          <p:cNvPicPr>
            <a:picLocks noChangeAspect="1"/>
          </p:cNvPicPr>
          <p:nvPr/>
        </p:nvPicPr>
        <p:blipFill>
          <a:blip r:embed="rId5" cstate="print"/>
          <a:srcRect l="18769"/>
          <a:stretch>
            <a:fillRect/>
          </a:stretch>
        </p:blipFill>
        <p:spPr>
          <a:xfrm>
            <a:off x="4283968" y="3501008"/>
            <a:ext cx="4860031" cy="335699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5" y="332656"/>
            <a:ext cx="7812856" cy="5793507"/>
          </a:xfrm>
        </p:spPr>
        <p:txBody>
          <a:bodyPr/>
          <a:lstStyle/>
          <a:p>
            <a:r>
              <a:rPr lang="ru-RU" dirty="0" smtClean="0"/>
              <a:t>В рамках мероприятий по выполнению поручений Президента РФ по итогам встречи с разработчиками нового учебно-методического комплекса по отечественной истории, которая состоялась 16 января 2014 г., ФГАО ДПО «Академия повышения квалификации и профессиональной переподготовки работников образования» совместно с Институтом всеобщей истории РАН с 12  по 18 мая 2014 г. проводила курсовую подготовку </a:t>
            </a:r>
            <a:r>
              <a:rPr lang="ru-RU" dirty="0" err="1" smtClean="0"/>
              <a:t>тьюторов-преподавателей</a:t>
            </a:r>
            <a:r>
              <a:rPr lang="ru-RU" dirty="0" smtClean="0"/>
              <a:t> по теме «Новые подходы к преподаванию истории в условиях принятия Концепции нового УМК по отечественной истории».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34000"/>
            <a:ext cx="7772400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02022013147.jpg"/>
          <p:cNvPicPr>
            <a:picLocks noChangeAspect="1"/>
          </p:cNvPicPr>
          <p:nvPr/>
        </p:nvPicPr>
        <p:blipFill>
          <a:blip r:embed="rId2" cstate="print"/>
          <a:srcRect t="4176" r="3102"/>
          <a:stretch>
            <a:fillRect/>
          </a:stretch>
        </p:blipFill>
        <p:spPr>
          <a:xfrm>
            <a:off x="2411760" y="0"/>
            <a:ext cx="4536504" cy="5981656"/>
          </a:xfrm>
          <a:prstGeom prst="rect">
            <a:avLst/>
          </a:prstGeom>
        </p:spPr>
      </p:pic>
      <p:pic>
        <p:nvPicPr>
          <p:cNvPr id="5" name="Рисунок 4" descr="02022013152.jpg"/>
          <p:cNvPicPr>
            <a:picLocks noChangeAspect="1"/>
          </p:cNvPicPr>
          <p:nvPr/>
        </p:nvPicPr>
        <p:blipFill>
          <a:blip r:embed="rId3" cstate="print"/>
          <a:srcRect l="15335" t="48389" r="15289" b="10291"/>
          <a:stretch>
            <a:fillRect/>
          </a:stretch>
        </p:blipFill>
        <p:spPr>
          <a:xfrm>
            <a:off x="6695728" y="0"/>
            <a:ext cx="2448272" cy="1944216"/>
          </a:xfrm>
          <a:prstGeom prst="rect">
            <a:avLst/>
          </a:prstGeom>
        </p:spPr>
      </p:pic>
      <p:pic>
        <p:nvPicPr>
          <p:cNvPr id="4" name="Рисунок 3" descr="02022013150.jpg"/>
          <p:cNvPicPr>
            <a:picLocks noChangeAspect="1"/>
          </p:cNvPicPr>
          <p:nvPr/>
        </p:nvPicPr>
        <p:blipFill>
          <a:blip r:embed="rId4" cstate="print"/>
          <a:srcRect t="46168" r="15056" b="5438"/>
          <a:stretch>
            <a:fillRect/>
          </a:stretch>
        </p:blipFill>
        <p:spPr>
          <a:xfrm>
            <a:off x="0" y="0"/>
            <a:ext cx="2843808" cy="2160240"/>
          </a:xfrm>
          <a:prstGeom prst="rect">
            <a:avLst/>
          </a:prstGeom>
        </p:spPr>
      </p:pic>
      <p:pic>
        <p:nvPicPr>
          <p:cNvPr id="7" name="Рисунок 6" descr="02022013148.jpg"/>
          <p:cNvPicPr>
            <a:picLocks noChangeAspect="1"/>
          </p:cNvPicPr>
          <p:nvPr/>
        </p:nvPicPr>
        <p:blipFill>
          <a:blip r:embed="rId5" cstate="print"/>
          <a:srcRect t="25319" b="20147"/>
          <a:stretch>
            <a:fillRect/>
          </a:stretch>
        </p:blipFill>
        <p:spPr>
          <a:xfrm>
            <a:off x="6371088" y="4841776"/>
            <a:ext cx="2772912" cy="2016224"/>
          </a:xfrm>
          <a:prstGeom prst="rect">
            <a:avLst/>
          </a:prstGeom>
        </p:spPr>
      </p:pic>
      <p:pic>
        <p:nvPicPr>
          <p:cNvPr id="8" name="Рисунок 7" descr="02022013151.jpg"/>
          <p:cNvPicPr>
            <a:picLocks noChangeAspect="1"/>
          </p:cNvPicPr>
          <p:nvPr/>
        </p:nvPicPr>
        <p:blipFill>
          <a:blip r:embed="rId6" cstate="print"/>
          <a:srcRect l="11548" t="41925" r="19239" b="21479"/>
          <a:stretch>
            <a:fillRect/>
          </a:stretch>
        </p:blipFill>
        <p:spPr>
          <a:xfrm>
            <a:off x="0" y="4573560"/>
            <a:ext cx="3240360" cy="22844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i="1" dirty="0" smtClean="0"/>
              <a:t>Летопись российской воинской славы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0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45976" y="545976"/>
            <a:ext cx="4367808" cy="3275856"/>
          </a:xfrm>
          <a:prstGeom prst="rect">
            <a:avLst/>
          </a:prstGeom>
        </p:spPr>
      </p:pic>
      <p:pic>
        <p:nvPicPr>
          <p:cNvPr id="5" name="Рисунок 4" descr="IMG_09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30180" y="1346684"/>
            <a:ext cx="4367808" cy="3059832"/>
          </a:xfrm>
          <a:prstGeom prst="rect">
            <a:avLst/>
          </a:prstGeom>
        </p:spPr>
      </p:pic>
      <p:pic>
        <p:nvPicPr>
          <p:cNvPr id="6" name="Рисунок 5" descr="IMG_0984.JPG"/>
          <p:cNvPicPr>
            <a:picLocks noChangeAspect="1"/>
          </p:cNvPicPr>
          <p:nvPr/>
        </p:nvPicPr>
        <p:blipFill>
          <a:blip r:embed="rId4" cstate="print"/>
          <a:srcRect l="7861" t="14211"/>
          <a:stretch>
            <a:fillRect/>
          </a:stretch>
        </p:blipFill>
        <p:spPr>
          <a:xfrm rot="5400000">
            <a:off x="2056284" y="715516"/>
            <a:ext cx="4743400" cy="3312368"/>
          </a:xfrm>
          <a:prstGeom prst="rect">
            <a:avLst/>
          </a:prstGeom>
        </p:spPr>
      </p:pic>
      <p:pic>
        <p:nvPicPr>
          <p:cNvPr id="7" name="Рисунок 6" descr="IMG_1005.JPG"/>
          <p:cNvPicPr>
            <a:picLocks noChangeAspect="1"/>
          </p:cNvPicPr>
          <p:nvPr/>
        </p:nvPicPr>
        <p:blipFill>
          <a:blip r:embed="rId5" cstate="print"/>
          <a:srcRect t="16959"/>
          <a:stretch>
            <a:fillRect/>
          </a:stretch>
        </p:blipFill>
        <p:spPr>
          <a:xfrm rot="10800000">
            <a:off x="0" y="3140968"/>
            <a:ext cx="5968192" cy="371703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0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5012013141.jpg"/>
          <p:cNvPicPr>
            <a:picLocks noChangeAspect="1"/>
          </p:cNvPicPr>
          <p:nvPr/>
        </p:nvPicPr>
        <p:blipFill>
          <a:blip r:embed="rId2" cstate="print"/>
          <a:srcRect b="36412"/>
          <a:stretch>
            <a:fillRect/>
          </a:stretch>
        </p:blipFill>
        <p:spPr>
          <a:xfrm>
            <a:off x="2483768" y="476672"/>
            <a:ext cx="4176464" cy="24730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ru-RU" sz="5400" i="1" dirty="0" smtClean="0"/>
              <a:t>День науки и творчества</a:t>
            </a:r>
            <a:endParaRPr lang="ru-RU" sz="54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25012013133.jpg"/>
          <p:cNvPicPr>
            <a:picLocks noChangeAspect="1"/>
          </p:cNvPicPr>
          <p:nvPr/>
        </p:nvPicPr>
        <p:blipFill>
          <a:blip r:embed="rId3" cstate="print"/>
          <a:srcRect t="18051" r="11597"/>
          <a:stretch>
            <a:fillRect/>
          </a:stretch>
        </p:blipFill>
        <p:spPr>
          <a:xfrm>
            <a:off x="0" y="2852936"/>
            <a:ext cx="3203848" cy="4078028"/>
          </a:xfrm>
          <a:prstGeom prst="rect">
            <a:avLst/>
          </a:prstGeom>
        </p:spPr>
      </p:pic>
      <p:pic>
        <p:nvPicPr>
          <p:cNvPr id="5" name="Рисунок 4" descr="25012013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7072" y="2968763"/>
            <a:ext cx="2916928" cy="3889237"/>
          </a:xfrm>
          <a:prstGeom prst="rect">
            <a:avLst/>
          </a:prstGeom>
        </p:spPr>
      </p:pic>
      <p:pic>
        <p:nvPicPr>
          <p:cNvPr id="6" name="Рисунок 5" descr="25012013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872752"/>
            <a:ext cx="3024336" cy="398524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Конкурсы. Курская битва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0067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4" cy="3857628"/>
          </a:xfrm>
        </p:spPr>
      </p:pic>
      <p:pic>
        <p:nvPicPr>
          <p:cNvPr id="8" name="Содержимое 7" descr="DSC00675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rcRect t="19126"/>
          <a:stretch>
            <a:fillRect/>
          </a:stretch>
        </p:blipFill>
        <p:spPr>
          <a:xfrm>
            <a:off x="4286248" y="3500438"/>
            <a:ext cx="4857752" cy="3357562"/>
          </a:xfr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066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Формирование гражданской идентичности личности посредством реализации внеурочной 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ВТОРАЯ СТУДИЯ.</a:t>
            </a:r>
          </a:p>
          <a:p>
            <a:r>
              <a:rPr lang="ru-RU" dirty="0" smtClean="0"/>
              <a:t>РУКОВОДИТЕЛЬ СТУДИИ  - МАСТРЮКОВА Р.Е.,</a:t>
            </a:r>
          </a:p>
          <a:p>
            <a:r>
              <a:rPr lang="ru-RU" sz="2400" dirty="0" smtClean="0"/>
              <a:t>учитель </a:t>
            </a:r>
            <a:r>
              <a:rPr lang="ru-RU" dirty="0" smtClean="0"/>
              <a:t>ИСТОРИИ МБОУ  ГИМНАЗИИ №25</a:t>
            </a:r>
          </a:p>
          <a:p>
            <a:r>
              <a:rPr lang="ru-RU" dirty="0" smtClean="0"/>
              <a:t>Г. СТАВРОПОЛЬ</a:t>
            </a:r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846640" cy="22608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Воспитательный потенциал исторического образования, его исключительная роль в формировании российской гражданской идентичности.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5544616" cy="158417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 примере истории женского батальона в Первой мировой войне.</a:t>
            </a:r>
          </a:p>
          <a:p>
            <a:r>
              <a:rPr lang="ru-RU" sz="2400" dirty="0" smtClean="0"/>
              <a:t>Мастрюкова Раиса Евгеньевна</a:t>
            </a:r>
            <a:endParaRPr lang="ru-RU" sz="24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260648"/>
            <a:ext cx="8136904" cy="6408712"/>
          </a:xfrm>
        </p:spPr>
        <p:txBody>
          <a:bodyPr/>
          <a:lstStyle/>
          <a:p>
            <a:r>
              <a:rPr lang="ru-RU" dirty="0" smtClean="0"/>
              <a:t>В рамках мероприятий по выполнению поручений Президента РФ по итогам встречи с разработчиками нового учебно-методического комплекса по отечественной истории, которая состоялась 16 января 2014 г., ФГАО ДПО «Академия повышения квалификации и профессиональной переподготовки работников образования» совместно с Институтом всеобщей истории РАН с 12  по 18 мая 2014 г. проводила курсовую подготовку </a:t>
            </a:r>
            <a:r>
              <a:rPr lang="ru-RU" dirty="0" err="1" smtClean="0"/>
              <a:t>тьюторов-преподавателей</a:t>
            </a:r>
            <a:r>
              <a:rPr lang="ru-RU" dirty="0" smtClean="0"/>
              <a:t> по теме «Новые подходы к преподаванию истории в условиях принятия Концепции нового УМК по отечественной истории».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628384" cy="2952328"/>
          </a:xfrm>
        </p:spPr>
        <p:txBody>
          <a:bodyPr/>
          <a:lstStyle/>
          <a:p>
            <a:r>
              <a:rPr lang="ru-RU" dirty="0" smtClean="0"/>
              <a:t>Формирование личности, ответственной перед обществом и государством в процессе обучении истории.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свете Новой концепции исторического образования</a:t>
            </a:r>
          </a:p>
          <a:p>
            <a:r>
              <a:rPr lang="ru-RU" sz="2800" dirty="0" err="1" smtClean="0"/>
              <a:t>Пятирикова</a:t>
            </a:r>
            <a:r>
              <a:rPr lang="ru-RU" sz="2800" dirty="0" smtClean="0"/>
              <a:t> Светлана Николаевна</a:t>
            </a:r>
            <a:endParaRPr lang="ru-RU" sz="28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4632" cy="2975644"/>
          </a:xfrm>
        </p:spPr>
        <p:txBody>
          <a:bodyPr/>
          <a:lstStyle/>
          <a:p>
            <a:r>
              <a:rPr lang="ru-RU" dirty="0" smtClean="0"/>
              <a:t>Воспитательный потенциал внеурочной деятельности в рамках реализации Концепции исторического образования.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 smtClean="0"/>
              <a:t>Представление опыта работы.</a:t>
            </a:r>
          </a:p>
          <a:p>
            <a:r>
              <a:rPr lang="ru-RU" sz="2400" dirty="0" err="1" smtClean="0"/>
              <a:t>Баевская</a:t>
            </a:r>
            <a:r>
              <a:rPr lang="ru-RU" sz="2400" dirty="0" smtClean="0"/>
              <a:t> Н.П.,</a:t>
            </a:r>
          </a:p>
          <a:p>
            <a:r>
              <a:rPr lang="ru-RU" sz="2400" dirty="0" smtClean="0"/>
              <a:t>учитель  истории МБОУ лицея №16, г. Ставрополь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2636912"/>
            <a:ext cx="8316912" cy="3489251"/>
          </a:xfrm>
        </p:spPr>
        <p:txBody>
          <a:bodyPr>
            <a:normAutofit/>
          </a:bodyPr>
          <a:lstStyle/>
          <a:p>
            <a:pPr lvl="8"/>
            <a:r>
              <a:rPr lang="ru-RU" sz="2400" dirty="0" smtClean="0"/>
              <a:t>Для участия в курсах повышения квалификации от Ставропольского края были направлены: руководитель кафедры гуманитарных дисциплин СКИРО ПК и ПРО </a:t>
            </a:r>
            <a:r>
              <a:rPr lang="ru-RU" sz="2400" b="1" dirty="0" err="1" smtClean="0"/>
              <a:t>Масюкова</a:t>
            </a:r>
            <a:r>
              <a:rPr lang="ru-RU" sz="2400" b="1" dirty="0" smtClean="0"/>
              <a:t> Н.Г.,</a:t>
            </a:r>
            <a:r>
              <a:rPr lang="ru-RU" sz="2400" dirty="0" smtClean="0"/>
              <a:t> профессор кафедры </a:t>
            </a:r>
            <a:r>
              <a:rPr lang="ru-RU" sz="2400" b="1" dirty="0" err="1" smtClean="0"/>
              <a:t>Мамасьян</a:t>
            </a:r>
            <a:r>
              <a:rPr lang="ru-RU" sz="2400" b="1" dirty="0" smtClean="0"/>
              <a:t> С.А.,</a:t>
            </a:r>
            <a:r>
              <a:rPr lang="ru-RU" sz="2400" dirty="0" smtClean="0"/>
              <a:t> учителя истории: </a:t>
            </a:r>
            <a:r>
              <a:rPr lang="ru-RU" sz="2400" b="1" dirty="0" smtClean="0"/>
              <a:t>Мазанова И.В., </a:t>
            </a:r>
            <a:r>
              <a:rPr lang="ru-RU" sz="2400" b="1" dirty="0" err="1" smtClean="0"/>
              <a:t>Пятирикова</a:t>
            </a:r>
            <a:r>
              <a:rPr lang="ru-RU" sz="2400" b="1" dirty="0" smtClean="0"/>
              <a:t> С.Н., Емельянова Л.А., </a:t>
            </a:r>
            <a:r>
              <a:rPr lang="ru-RU" sz="2400" b="1" dirty="0" err="1" smtClean="0"/>
              <a:t>Скрипко</a:t>
            </a:r>
            <a:r>
              <a:rPr lang="ru-RU" sz="2400" b="1" dirty="0" smtClean="0"/>
              <a:t> М.А..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 курсов</a:t>
            </a:r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700808"/>
            <a:ext cx="7848872" cy="586551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 проведению занятий со слушателями были привлечены</a:t>
            </a:r>
            <a:r>
              <a:rPr lang="ru-RU" b="1" dirty="0" smtClean="0"/>
              <a:t> видные ученые: </a:t>
            </a:r>
            <a:r>
              <a:rPr lang="ru-RU" b="1" dirty="0" err="1" smtClean="0"/>
              <a:t>Чубарьян</a:t>
            </a:r>
            <a:r>
              <a:rPr lang="ru-RU" b="1" dirty="0" smtClean="0"/>
              <a:t> А.О., </a:t>
            </a:r>
            <a:r>
              <a:rPr lang="ru-RU" dirty="0" smtClean="0"/>
              <a:t>академик РАН,  директор Института всеобщей истории РАН, д.и.н., профессор; </a:t>
            </a:r>
            <a:r>
              <a:rPr lang="ru-RU" b="1" dirty="0" smtClean="0"/>
              <a:t>Вяземский Е.Е., </a:t>
            </a:r>
            <a:r>
              <a:rPr lang="ru-RU" dirty="0" smtClean="0"/>
              <a:t>д.п.н.,</a:t>
            </a:r>
            <a:r>
              <a:rPr lang="ru-RU" b="1" dirty="0" smtClean="0"/>
              <a:t> </a:t>
            </a:r>
            <a:r>
              <a:rPr lang="ru-RU" dirty="0" smtClean="0"/>
              <a:t>профессор кафедры методики преподавания истории, социально-политического образования и права АПК и ППРО; </a:t>
            </a:r>
            <a:r>
              <a:rPr lang="ru-RU" b="1" dirty="0" smtClean="0"/>
              <a:t>Петров Ю.А., </a:t>
            </a:r>
            <a:r>
              <a:rPr lang="ru-RU" dirty="0" smtClean="0"/>
              <a:t>директор  Института Российской истории</a:t>
            </a:r>
            <a:r>
              <a:rPr lang="ru-RU" b="1" dirty="0" smtClean="0"/>
              <a:t>, </a:t>
            </a:r>
            <a:r>
              <a:rPr lang="ru-RU" dirty="0" smtClean="0"/>
              <a:t>д.и.н., профессор; </a:t>
            </a:r>
            <a:r>
              <a:rPr lang="ru-RU" b="1" dirty="0" smtClean="0"/>
              <a:t>Шубин А.В.  </a:t>
            </a:r>
            <a:r>
              <a:rPr lang="ru-RU" dirty="0" smtClean="0"/>
              <a:t>д.и.н., профессор (Институт всеобщей истории РАН); </a:t>
            </a:r>
            <a:r>
              <a:rPr lang="ru-RU" b="1" dirty="0" smtClean="0"/>
              <a:t>Горский А. А., </a:t>
            </a:r>
            <a:r>
              <a:rPr lang="ru-RU" dirty="0" smtClean="0"/>
              <a:t>д.и.н., профессор (ИРИ РАН); </a:t>
            </a:r>
            <a:r>
              <a:rPr lang="ru-RU" b="1" dirty="0" smtClean="0"/>
              <a:t>Иоффе А.Н.</a:t>
            </a:r>
            <a:r>
              <a:rPr lang="ru-RU" dirty="0" smtClean="0"/>
              <a:t> д.п.н.,</a:t>
            </a:r>
            <a:r>
              <a:rPr lang="ru-RU" b="1" dirty="0" smtClean="0"/>
              <a:t> </a:t>
            </a:r>
            <a:r>
              <a:rPr lang="ru-RU" dirty="0" smtClean="0"/>
              <a:t>профессор, руководитель Центра дошкольного и общего образования ГБНУ «Московский институт развития образования»; </a:t>
            </a:r>
            <a:r>
              <a:rPr lang="ru-RU" b="1" dirty="0" err="1" smtClean="0"/>
              <a:t>Прутченков</a:t>
            </a:r>
            <a:r>
              <a:rPr lang="ru-RU" b="1" dirty="0" smtClean="0"/>
              <a:t> А.С.</a:t>
            </a:r>
            <a:r>
              <a:rPr lang="ru-RU" dirty="0" smtClean="0"/>
              <a:t> д.п.н.,</a:t>
            </a:r>
            <a:r>
              <a:rPr lang="ru-RU" b="1" dirty="0" smtClean="0"/>
              <a:t> </a:t>
            </a:r>
            <a:r>
              <a:rPr lang="ru-RU" dirty="0" smtClean="0"/>
              <a:t>профессор кафедры методики преподавания истории, социально-политического образования и права АПК и ППРО</a:t>
            </a:r>
            <a:r>
              <a:rPr lang="ru-RU" b="1" dirty="0" smtClean="0"/>
              <a:t> </a:t>
            </a:r>
            <a:r>
              <a:rPr lang="ru-RU" dirty="0" smtClean="0"/>
              <a:t>и др.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Видные ученые</a:t>
            </a:r>
            <a:endParaRPr lang="ru-RU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16832"/>
            <a:ext cx="7408333" cy="4104456"/>
          </a:xfrm>
        </p:spPr>
        <p:txBody>
          <a:bodyPr>
            <a:noAutofit/>
          </a:bodyPr>
          <a:lstStyle/>
          <a:p>
            <a:r>
              <a:rPr lang="ru-RU" i="1" dirty="0" smtClean="0">
                <a:latin typeface="Times New Roman"/>
                <a:ea typeface="Times New Roman"/>
              </a:rPr>
              <a:t>Одной </a:t>
            </a:r>
            <a:r>
              <a:rPr lang="ru-RU" i="1" dirty="0">
                <a:latin typeface="Times New Roman"/>
                <a:ea typeface="Times New Roman"/>
              </a:rPr>
              <a:t>из функций исторического образования является воспитательная - формирование личности, ответственной перед обществом и государством.</a:t>
            </a:r>
            <a:br>
              <a:rPr lang="ru-RU" i="1" dirty="0">
                <a:latin typeface="Times New Roman"/>
                <a:ea typeface="Times New Roman"/>
              </a:rPr>
            </a:br>
            <a:r>
              <a:rPr lang="ru-RU" i="1" dirty="0">
                <a:latin typeface="Times New Roman"/>
                <a:ea typeface="Times New Roman"/>
              </a:rPr>
              <a:t>а) В процессе обучения необходимо формировать историческое сознание, воспитывать чувство гордости и любви к своей Родине, уважения к Отечеству.</a:t>
            </a:r>
            <a:br>
              <a:rPr lang="ru-RU" i="1" dirty="0">
                <a:latin typeface="Times New Roman"/>
                <a:ea typeface="Times New Roman"/>
              </a:rPr>
            </a:br>
            <a:r>
              <a:rPr lang="ru-RU" i="1" dirty="0">
                <a:latin typeface="Times New Roman"/>
                <a:ea typeface="Times New Roman"/>
              </a:rPr>
              <a:t>б) Образование через всю жизнь - тенденция 21 века.</a:t>
            </a:r>
            <a:br>
              <a:rPr lang="ru-RU" i="1" dirty="0">
                <a:latin typeface="Times New Roman"/>
                <a:ea typeface="Times New Roman"/>
              </a:rPr>
            </a:br>
            <a:r>
              <a:rPr lang="ru-RU" i="1" dirty="0">
                <a:latin typeface="Times New Roman"/>
                <a:ea typeface="Times New Roman"/>
              </a:rPr>
              <a:t>в) Изучение в школе педагогической версии науки.</a:t>
            </a:r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Формирование личности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8155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- Современный подход в преподавании истории предполагает единство знаний, ценностных отношений и познавательной деятельности школьников.</a:t>
            </a:r>
          </a:p>
          <a:p>
            <a:r>
              <a:rPr lang="ru-RU" dirty="0"/>
              <a:t>а) формирование у молодого поколения ориентиров для гражданской самоидентификации - граждане страны, жители края, города, представители этноса.</a:t>
            </a:r>
          </a:p>
          <a:p>
            <a:r>
              <a:rPr lang="ru-RU" dirty="0"/>
              <a:t>б) Особое место и роль России во всемирно-историческом процессе.</a:t>
            </a:r>
          </a:p>
          <a:p>
            <a:r>
              <a:rPr lang="ru-RU" dirty="0"/>
              <a:t>в) Человек в истории.</a:t>
            </a:r>
          </a:p>
          <a:p>
            <a:r>
              <a:rPr lang="ru-RU" dirty="0"/>
              <a:t>г) Изучение источников, раскрывающих суть событий через яркие, запоминающиеся образы.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Современный подход в преподавании истории </a:t>
            </a:r>
          </a:p>
        </p:txBody>
      </p:sp>
    </p:spTree>
    <p:extLst>
      <p:ext uri="{BB962C8B-B14F-4D97-AF65-F5344CB8AC3E}">
        <p14:creationId xmlns:p14="http://schemas.microsoft.com/office/powerpoint/2010/main" xmlns="" val="32292154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516357" cy="439248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Получивший </a:t>
            </a:r>
            <a:r>
              <a:rPr lang="ru-RU" sz="1600" dirty="0"/>
              <a:t>развитие в современной науке историко-антропологический подход по существу является имманентным для преподавания истории в школе. Именно человеческое наполнение и измерение истории служит источником и инструментом формирования у молодого поколения личностного, эмоционально окрашенного восприятия прошлого. В этом отношении в отечественном образовании существуют традиции, которые следует продолжать и развивать.  Так, воспитанию патриотизма и гражданственности у школьников при изучении отечественной истории способствует обращение к ярким примерам трудовых и воинских подвигов многих поколений россиян. Величие побед и тяжесть поражений убедительно раскрываются через жизнь и судьбы людей. Поэтому особенно важно, чтобы в учебниках было отражено присутствие человека в конкретных событиях. Данью антропологическому подходу является характеристика интересов и устремлений, ценностей, мотивов поведения людей. При этом речь идет как о выдающихся личностях, лидерах, которым посвящаются отдельные биографические справки, так и об «обычных» людях. Наряду с событийной историей предполагается расширение материала о повседневной жизни людей в различные исторические эпохи</a:t>
            </a:r>
          </a:p>
          <a:p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ЧЕЛОВЕК В ИСТОРИИ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0676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148</TotalTime>
  <Words>998</Words>
  <Application>Microsoft Office PowerPoint</Application>
  <PresentationFormat>Экран (4:3)</PresentationFormat>
  <Paragraphs>55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Волна</vt:lpstr>
      <vt:lpstr>«Современные концептуальные подходы к формированию личности обучающихся в процессе изучения истории» </vt:lpstr>
      <vt:lpstr>Участие кафедры ГД в курсах повышения квалификации по теме: «Новые подходы  к преподаванию истории в условиях принятия Концепции нового учебно-методического комплекса по отечественной  истории</vt:lpstr>
      <vt:lpstr> </vt:lpstr>
      <vt:lpstr>Слайд 4</vt:lpstr>
      <vt:lpstr>Участники курсов</vt:lpstr>
      <vt:lpstr>Видные ученые</vt:lpstr>
      <vt:lpstr>Формирование личности</vt:lpstr>
      <vt:lpstr>Современный подход в преподавании истории </vt:lpstr>
      <vt:lpstr>ЧЕЛОВЕК В ИСТОРИИ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Историко-антропологический подход </vt:lpstr>
      <vt:lpstr> Но история и общество всегда больше, чем отдельный человек. </vt:lpstr>
      <vt:lpstr>Трудовые свершения российского народа</vt:lpstr>
      <vt:lpstr>Слайд 20</vt:lpstr>
      <vt:lpstr>Транссибирская магистраль</vt:lpstr>
      <vt:lpstr>Слайд 22</vt:lpstr>
      <vt:lpstr>Днепрогэс</vt:lpstr>
      <vt:lpstr>Строительство МГУ</vt:lpstr>
      <vt:lpstr>Слайд 25</vt:lpstr>
      <vt:lpstr>Традиционные праздники   22 школы</vt:lpstr>
      <vt:lpstr>Слайд 27</vt:lpstr>
      <vt:lpstr>Освобождение Ставрополя</vt:lpstr>
      <vt:lpstr>Слайд 29</vt:lpstr>
      <vt:lpstr>Слайд 30</vt:lpstr>
      <vt:lpstr>Летопись российской воинской славы</vt:lpstr>
      <vt:lpstr>Слайд 32</vt:lpstr>
      <vt:lpstr>Слайд 33</vt:lpstr>
      <vt:lpstr>День науки и творчества</vt:lpstr>
      <vt:lpstr>Конкурсы. Курская битва</vt:lpstr>
      <vt:lpstr>Слайд 36</vt:lpstr>
      <vt:lpstr>Слайд 37</vt:lpstr>
      <vt:lpstr>Формирование гражданской идентичности личности посредством реализации внеурочной деятельности</vt:lpstr>
      <vt:lpstr>Воспитательный потенциал исторического образования, его исключительная роль в формировании российской гражданской идентичности.</vt:lpstr>
      <vt:lpstr>Формирование личности, ответственной перед обществом и государством в процессе обучении истории.</vt:lpstr>
      <vt:lpstr>Воспитательный потенциал внеурочной деятельности в рамках реализации Концепции исторического образования.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«Современные концептуальные подходы к формированию личности обучающихся в процессе изучения истории»</dc:title>
  <dc:creator>admin</dc:creator>
  <cp:lastModifiedBy>Егор</cp:lastModifiedBy>
  <cp:revision>19</cp:revision>
  <dcterms:created xsi:type="dcterms:W3CDTF">2014-08-19T06:40:41Z</dcterms:created>
  <dcterms:modified xsi:type="dcterms:W3CDTF">2015-06-05T02:30:46Z</dcterms:modified>
</cp:coreProperties>
</file>