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03" r:id="rId3"/>
    <p:sldId id="304" r:id="rId4"/>
    <p:sldId id="305" r:id="rId5"/>
    <p:sldId id="292" r:id="rId6"/>
    <p:sldId id="266" r:id="rId7"/>
    <p:sldId id="285" r:id="rId8"/>
    <p:sldId id="265" r:id="rId9"/>
    <p:sldId id="293" r:id="rId10"/>
    <p:sldId id="294" r:id="rId11"/>
    <p:sldId id="286" r:id="rId12"/>
    <p:sldId id="287" r:id="rId13"/>
    <p:sldId id="288" r:id="rId14"/>
    <p:sldId id="295" r:id="rId15"/>
    <p:sldId id="296" r:id="rId16"/>
    <p:sldId id="289" r:id="rId17"/>
    <p:sldId id="302" r:id="rId18"/>
    <p:sldId id="307" r:id="rId19"/>
    <p:sldId id="284" r:id="rId20"/>
    <p:sldId id="258" r:id="rId21"/>
    <p:sldId id="280" r:id="rId22"/>
    <p:sldId id="259" r:id="rId23"/>
    <p:sldId id="262" r:id="rId24"/>
    <p:sldId id="263" r:id="rId25"/>
    <p:sldId id="267" r:id="rId26"/>
    <p:sldId id="299" r:id="rId27"/>
    <p:sldId id="268" r:id="rId28"/>
    <p:sldId id="257" r:id="rId29"/>
    <p:sldId id="282" r:id="rId30"/>
    <p:sldId id="269" r:id="rId31"/>
    <p:sldId id="270" r:id="rId32"/>
    <p:sldId id="271" r:id="rId33"/>
    <p:sldId id="300" r:id="rId34"/>
    <p:sldId id="301" r:id="rId35"/>
    <p:sldId id="308" r:id="rId36"/>
    <p:sldId id="272" r:id="rId37"/>
    <p:sldId id="275" r:id="rId38"/>
    <p:sldId id="276" r:id="rId39"/>
    <p:sldId id="274" r:id="rId40"/>
    <p:sldId id="290" r:id="rId41"/>
    <p:sldId id="277" r:id="rId42"/>
    <p:sldId id="278" r:id="rId43"/>
    <p:sldId id="306" r:id="rId44"/>
    <p:sldId id="309" r:id="rId4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956" autoAdjust="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9" d="100"/>
        <a:sy n="79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jpeg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26.jpeg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4" Type="http://schemas.openxmlformats.org/officeDocument/2006/relationships/image" Target="../media/image57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0.wmf"/><Relationship Id="rId1" Type="http://schemas.openxmlformats.org/officeDocument/2006/relationships/image" Target="../media/image26.jpeg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4" Type="http://schemas.openxmlformats.org/officeDocument/2006/relationships/image" Target="../media/image6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73.wmf"/><Relationship Id="rId1" Type="http://schemas.openxmlformats.org/officeDocument/2006/relationships/image" Target="../media/image26.jpe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10" Type="http://schemas.openxmlformats.org/officeDocument/2006/relationships/image" Target="../media/image23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jpeg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26.jpe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4C00660-123A-4C0C-916B-BF42D202F2BC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C0CBB9B-FD2A-47FB-BE87-4079F97164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00660-123A-4C0C-916B-BF42D202F2BC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BB9B-FD2A-47FB-BE87-4079F97164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00660-123A-4C0C-916B-BF42D202F2BC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BB9B-FD2A-47FB-BE87-4079F97164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4C00660-123A-4C0C-916B-BF42D202F2BC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C0CBB9B-FD2A-47FB-BE87-4079F97164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4C00660-123A-4C0C-916B-BF42D202F2BC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C0CBB9B-FD2A-47FB-BE87-4079F97164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00660-123A-4C0C-916B-BF42D202F2BC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BB9B-FD2A-47FB-BE87-4079F97164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00660-123A-4C0C-916B-BF42D202F2BC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BB9B-FD2A-47FB-BE87-4079F97164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4C00660-123A-4C0C-916B-BF42D202F2BC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C0CBB9B-FD2A-47FB-BE87-4079F97164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00660-123A-4C0C-916B-BF42D202F2BC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BB9B-FD2A-47FB-BE87-4079F97164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4C00660-123A-4C0C-916B-BF42D202F2BC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C0CBB9B-FD2A-47FB-BE87-4079F97164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4C00660-123A-4C0C-916B-BF42D202F2BC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C0CBB9B-FD2A-47FB-BE87-4079F97164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4C00660-123A-4C0C-916B-BF42D202F2BC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C0CBB9B-FD2A-47FB-BE87-4079F971642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../../MyTest/MyTest/MyTestStudent.exe" TargetMode="External"/><Relationship Id="rId2" Type="http://schemas.openxmlformats.org/officeDocument/2006/relationships/hyperlink" Target="MyTest/MyTest/MyTestStudent.ex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gif"/><Relationship Id="rId5" Type="http://schemas.openxmlformats.org/officeDocument/2006/relationships/slide" Target="slide17.xml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slide" Target="slide17.xml"/><Relationship Id="rId5" Type="http://schemas.openxmlformats.org/officeDocument/2006/relationships/image" Target="../media/image13.gif"/><Relationship Id="rId4" Type="http://schemas.openxmlformats.org/officeDocument/2006/relationships/oleObject" Target="../embeddings/oleObject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12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gi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" Target="slide4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4.gif"/><Relationship Id="rId4" Type="http://schemas.openxmlformats.org/officeDocument/2006/relationships/slide" Target="slide4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35.wmf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36.png"/><Relationship Id="rId5" Type="http://schemas.openxmlformats.org/officeDocument/2006/relationships/oleObject" Target="../embeddings/oleObject18.bin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17.bin"/><Relationship Id="rId9" Type="http://schemas.openxmlformats.org/officeDocument/2006/relationships/oleObject" Target="../embeddings/oleObject22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oleObject" Target="../embeddings/oleObject24.bin"/><Relationship Id="rId7" Type="http://schemas.openxmlformats.org/officeDocument/2006/relationships/image" Target="../media/image3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5.bin"/><Relationship Id="rId9" Type="http://schemas.openxmlformats.org/officeDocument/2006/relationships/oleObject" Target="../embeddings/oleObject29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../../present1.2.pps" TargetMode="External"/><Relationship Id="rId2" Type="http://schemas.openxmlformats.org/officeDocument/2006/relationships/hyperlink" Target="REVISOR.EX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gi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4.bin"/><Relationship Id="rId5" Type="http://schemas.openxmlformats.org/officeDocument/2006/relationships/oleObject" Target="../embeddings/oleObject33.bin"/><Relationship Id="rId4" Type="http://schemas.openxmlformats.org/officeDocument/2006/relationships/oleObject" Target="../embeddings/oleObject32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4.gif"/><Relationship Id="rId4" Type="http://schemas.openxmlformats.org/officeDocument/2006/relationships/slide" Target="slide4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4.gif"/><Relationship Id="rId4" Type="http://schemas.openxmlformats.org/officeDocument/2006/relationships/slide" Target="slide4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39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7" Type="http://schemas.openxmlformats.org/officeDocument/2006/relationships/image" Target="../media/image3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3.bin"/><Relationship Id="rId5" Type="http://schemas.openxmlformats.org/officeDocument/2006/relationships/oleObject" Target="../embeddings/oleObject42.bin"/><Relationship Id="rId4" Type="http://schemas.openxmlformats.org/officeDocument/2006/relationships/oleObject" Target="../embeddings/oleObject41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45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REVISOR.EXE" TargetMode="External"/><Relationship Id="rId2" Type="http://schemas.openxmlformats.org/officeDocument/2006/relationships/hyperlink" Target="../../present1.3.pp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gif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../../present1.6.pps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0.bin"/><Relationship Id="rId5" Type="http://schemas.openxmlformats.org/officeDocument/2006/relationships/oleObject" Target="../embeddings/oleObject49.bin"/><Relationship Id="rId4" Type="http://schemas.openxmlformats.org/officeDocument/2006/relationships/oleObject" Target="../embeddings/oleObject48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54.bin"/><Relationship Id="rId5" Type="http://schemas.openxmlformats.org/officeDocument/2006/relationships/oleObject" Target="../embeddings/oleObject53.bin"/><Relationship Id="rId4" Type="http://schemas.openxmlformats.org/officeDocument/2006/relationships/oleObject" Target="../embeddings/oleObject52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57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2.gif"/><Relationship Id="rId4" Type="http://schemas.openxmlformats.org/officeDocument/2006/relationships/slide" Target="slide29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gif"/><Relationship Id="rId2" Type="http://schemas.openxmlformats.org/officeDocument/2006/relationships/image" Target="../media/image7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720" y="1556792"/>
            <a:ext cx="6172200" cy="18943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>
                <a:solidFill>
                  <a:srgbClr val="00B050"/>
                </a:solidFill>
              </a:rPr>
              <a:t>Элективный курс «Решение задач с параметрами»</a:t>
            </a:r>
            <a:endParaRPr lang="ru-RU" sz="3600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Для </a:t>
            </a:r>
            <a:r>
              <a:rPr lang="ru-RU" sz="2400" dirty="0" err="1" smtClean="0">
                <a:solidFill>
                  <a:srgbClr val="002060"/>
                </a:solidFill>
              </a:rPr>
              <a:t>предпрофильной</a:t>
            </a:r>
            <a:r>
              <a:rPr lang="ru-RU" sz="2400" dirty="0" smtClean="0">
                <a:solidFill>
                  <a:srgbClr val="002060"/>
                </a:solidFill>
              </a:rPr>
              <a:t> подготовки учащихся 8-9 классов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B050"/>
                </a:solidFill>
              </a:rPr>
              <a:t>Тест-тренинг.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hlinkClick r:id="rId2" action="ppaction://hlinkfile"/>
              </a:rPr>
              <a:t> </a:t>
            </a:r>
            <a:endParaRPr lang="en-US" dirty="0" smtClean="0">
              <a:hlinkClick r:id="rId2" action="ppaction://hlinkfile"/>
            </a:endParaRPr>
          </a:p>
          <a:p>
            <a:pPr>
              <a:buNone/>
            </a:pPr>
            <a:endParaRPr lang="en-US" dirty="0" smtClean="0">
              <a:hlinkClick r:id="rId2" action="ppaction://hlinkfile"/>
            </a:endParaRPr>
          </a:p>
          <a:p>
            <a:pPr>
              <a:buNone/>
            </a:pPr>
            <a:r>
              <a:rPr lang="ru-RU" dirty="0" smtClean="0">
                <a:hlinkClick r:id="rId3" action="ppaction://hlinkfile"/>
              </a:rPr>
              <a:t> Тест 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008000"/>
                </a:solidFill>
              </a:rPr>
              <a:t>«Найти параметр»</a:t>
            </a:r>
            <a:endParaRPr lang="ru-RU" b="1" dirty="0">
              <a:solidFill>
                <a:srgbClr val="008000"/>
              </a:solidFill>
            </a:endParaRPr>
          </a:p>
        </p:txBody>
      </p:sp>
      <p:pic>
        <p:nvPicPr>
          <p:cNvPr id="46082" name="Picture 2" descr="C:\Users\1\Pictures\16538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6" y="1412776"/>
            <a:ext cx="1030268" cy="1728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467600" cy="85010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Урок 2-3.</a:t>
            </a:r>
            <a:r>
              <a:rPr lang="ru-RU" sz="2800" b="1" dirty="0" smtClean="0">
                <a:solidFill>
                  <a:srgbClr val="00B050"/>
                </a:solidFill>
              </a:rPr>
              <a:t/>
            </a:r>
            <a:br>
              <a:rPr lang="ru-RU" sz="2800" b="1" dirty="0" smtClean="0">
                <a:solidFill>
                  <a:srgbClr val="00B050"/>
                </a:solidFill>
              </a:rPr>
            </a:br>
            <a:r>
              <a:rPr lang="ru-RU" sz="2800" b="1" dirty="0" smtClean="0">
                <a:solidFill>
                  <a:srgbClr val="00B050"/>
                </a:solidFill>
              </a:rPr>
              <a:t>Равносильность уравнений</a:t>
            </a:r>
            <a:br>
              <a:rPr lang="ru-RU" sz="2800" b="1" dirty="0" smtClean="0">
                <a:solidFill>
                  <a:srgbClr val="00B050"/>
                </a:solidFill>
              </a:rPr>
            </a:b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908720"/>
            <a:ext cx="7467600" cy="5544616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Определение 1</a:t>
            </a:r>
            <a:r>
              <a:rPr lang="ru-RU" i="1" dirty="0" smtClean="0"/>
              <a:t>.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</a:rPr>
              <a:t>Пусть имеются два уравнения </a:t>
            </a:r>
            <a:r>
              <a:rPr lang="ru-RU" dirty="0" err="1" smtClean="0">
                <a:solidFill>
                  <a:srgbClr val="002060"/>
                </a:solidFill>
              </a:rPr>
              <a:t>f</a:t>
            </a:r>
            <a:r>
              <a:rPr lang="ru-RU" dirty="0" smtClean="0">
                <a:solidFill>
                  <a:srgbClr val="002060"/>
                </a:solidFill>
              </a:rPr>
              <a:t> (</a:t>
            </a:r>
            <a:r>
              <a:rPr lang="ru-RU" dirty="0" err="1" smtClean="0">
                <a:solidFill>
                  <a:srgbClr val="002060"/>
                </a:solidFill>
              </a:rPr>
              <a:t>х</a:t>
            </a:r>
            <a:r>
              <a:rPr lang="ru-RU" dirty="0" smtClean="0">
                <a:solidFill>
                  <a:srgbClr val="002060"/>
                </a:solidFill>
              </a:rPr>
              <a:t>)</a:t>
            </a:r>
            <a:r>
              <a:rPr lang="ru-RU" dirty="0" err="1" smtClean="0">
                <a:solidFill>
                  <a:srgbClr val="002060"/>
                </a:solidFill>
              </a:rPr>
              <a:t>=g</a:t>
            </a:r>
            <a:r>
              <a:rPr lang="ru-RU" dirty="0" smtClean="0">
                <a:solidFill>
                  <a:srgbClr val="002060"/>
                </a:solidFill>
              </a:rPr>
              <a:t> (</a:t>
            </a:r>
            <a:r>
              <a:rPr lang="ru-RU" dirty="0" err="1" smtClean="0">
                <a:solidFill>
                  <a:srgbClr val="002060"/>
                </a:solidFill>
              </a:rPr>
              <a:t>х</a:t>
            </a:r>
            <a:r>
              <a:rPr lang="ru-RU" dirty="0" smtClean="0">
                <a:solidFill>
                  <a:srgbClr val="002060"/>
                </a:solidFill>
              </a:rPr>
              <a:t>) и </a:t>
            </a:r>
            <a:r>
              <a:rPr lang="ru-RU" dirty="0" err="1" smtClean="0">
                <a:solidFill>
                  <a:srgbClr val="002060"/>
                </a:solidFill>
              </a:rPr>
              <a:t>f</a:t>
            </a:r>
            <a:r>
              <a:rPr lang="ru-RU" dirty="0" smtClean="0">
                <a:solidFill>
                  <a:srgbClr val="002060"/>
                </a:solidFill>
              </a:rPr>
              <a:t> (</a:t>
            </a:r>
            <a:r>
              <a:rPr lang="ru-RU" dirty="0" err="1" smtClean="0">
                <a:solidFill>
                  <a:srgbClr val="002060"/>
                </a:solidFill>
              </a:rPr>
              <a:t>х</a:t>
            </a:r>
            <a:r>
              <a:rPr lang="ru-RU" dirty="0" smtClean="0">
                <a:solidFill>
                  <a:srgbClr val="002060"/>
                </a:solidFill>
              </a:rPr>
              <a:t>)</a:t>
            </a:r>
            <a:r>
              <a:rPr lang="ru-RU" dirty="0" err="1" smtClean="0">
                <a:solidFill>
                  <a:srgbClr val="002060"/>
                </a:solidFill>
              </a:rPr>
              <a:t>=g</a:t>
            </a:r>
            <a:r>
              <a:rPr lang="ru-RU" dirty="0" smtClean="0">
                <a:solidFill>
                  <a:srgbClr val="002060"/>
                </a:solidFill>
              </a:rPr>
              <a:t> (</a:t>
            </a:r>
            <a:r>
              <a:rPr lang="ru-RU" dirty="0" err="1" smtClean="0">
                <a:solidFill>
                  <a:srgbClr val="002060"/>
                </a:solidFill>
              </a:rPr>
              <a:t>х</a:t>
            </a:r>
            <a:r>
              <a:rPr lang="ru-RU" dirty="0" smtClean="0">
                <a:solidFill>
                  <a:srgbClr val="002060"/>
                </a:solidFill>
              </a:rPr>
              <a:t>).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 Если каждый корень первого уравнения  является корнем второго уравнения, и каждый корень второго уравнения является корнем            первого, то эти уравнения называют равносильными.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Пример</a:t>
            </a:r>
            <a:r>
              <a:rPr lang="ru-RU" dirty="0" smtClean="0">
                <a:solidFill>
                  <a:srgbClr val="002060"/>
                </a:solidFill>
              </a:rPr>
              <a:t>. Уравнения 3х=9 и                           являются равносильными. Значение  х=3 -их корень.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Уравнения                     и 3х²+8=0 тоже равносильны, так как ни одно из них   не имеет корней.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Определение 2.</a:t>
            </a:r>
            <a:r>
              <a:rPr lang="ru-RU" dirty="0" smtClean="0">
                <a:solidFill>
                  <a:srgbClr val="002060"/>
                </a:solidFill>
              </a:rPr>
              <a:t> Если каждый корень одного уравнения является корнем другого, то второе уравнение является следствием первого. (Из определения  следует, что если два уравнения не являются следствием друг друга, то они равносильны).</a:t>
            </a:r>
          </a:p>
          <a:p>
            <a:r>
              <a:rPr lang="ru-RU" b="1" dirty="0" smtClean="0">
                <a:solidFill>
                  <a:srgbClr val="00B050"/>
                </a:solidFill>
              </a:rPr>
              <a:t>Пример</a:t>
            </a:r>
            <a:r>
              <a:rPr lang="ru-RU" dirty="0" smtClean="0">
                <a:solidFill>
                  <a:srgbClr val="002060"/>
                </a:solidFill>
              </a:rPr>
              <a:t>. Уравнение (х+2)(х-3)=0 является следствием уравнения 2х=6, так  как число 3 является корнем второго уравнения, но не является корнем первого.</a:t>
            </a:r>
          </a:p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427984" y="2708920"/>
          <a:ext cx="1224136" cy="361220"/>
        </p:xfrm>
        <a:graphic>
          <a:graphicData uri="http://schemas.openxmlformats.org/presentationml/2006/ole">
            <p:oleObj spid="_x0000_s41986" name="Формула" r:id="rId3" imgW="774360" imgH="22860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267744" y="3290523"/>
          <a:ext cx="1296144" cy="398814"/>
        </p:xfrm>
        <a:graphic>
          <a:graphicData uri="http://schemas.openxmlformats.org/presentationml/2006/ole">
            <p:oleObj spid="_x0000_s41987" name="Формула" r:id="rId4" imgW="660240" imgH="203040" progId="Equation.3">
              <p:embed/>
            </p:oleObj>
          </a:graphicData>
        </a:graphic>
      </p:graphicFrame>
      <p:pic>
        <p:nvPicPr>
          <p:cNvPr id="41988" name="Picture 4" descr="C:\Users\1\Pictures\433.gif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4288" y="5805264"/>
            <a:ext cx="952500" cy="714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7467600" cy="634082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B050"/>
                </a:solidFill>
              </a:rPr>
              <a:t>Преобразования, при которых данное уравнение переходит в равносильное:</a:t>
            </a:r>
            <a:r>
              <a:rPr lang="ru-RU" sz="2400" dirty="0" smtClean="0">
                <a:solidFill>
                  <a:srgbClr val="00B050"/>
                </a:solidFill>
              </a:rPr>
              <a:t/>
            </a:r>
            <a:br>
              <a:rPr lang="ru-RU" sz="2400" dirty="0" smtClean="0">
                <a:solidFill>
                  <a:srgbClr val="00B050"/>
                </a:solidFill>
              </a:rPr>
            </a:br>
            <a:endParaRPr lang="ru-RU" sz="2400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052736"/>
            <a:ext cx="7467600" cy="5544616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1. Слагаемое можно переносить из одной части уравнения в другую, изменяя знак на противоположный.</a:t>
            </a:r>
          </a:p>
          <a:p>
            <a:r>
              <a:rPr lang="ru-RU" dirty="0" smtClean="0">
                <a:solidFill>
                  <a:srgbClr val="00B050"/>
                </a:solidFill>
              </a:rPr>
              <a:t>Пример. Уравнение х²+7=3х равносильно уравнению</a:t>
            </a:r>
          </a:p>
          <a:p>
            <a:pPr>
              <a:buNone/>
            </a:pPr>
            <a:r>
              <a:rPr lang="ru-RU" dirty="0" smtClean="0">
                <a:solidFill>
                  <a:srgbClr val="00B050"/>
                </a:solidFill>
              </a:rPr>
              <a:t>  х²-3х+7=0.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2. Если к обеим частям уравнения прибавить одно и то же число, то получится уравнение, равносильное данному.</a:t>
            </a:r>
          </a:p>
          <a:p>
            <a:r>
              <a:rPr lang="ru-RU" dirty="0" smtClean="0">
                <a:solidFill>
                  <a:srgbClr val="00B050"/>
                </a:solidFill>
              </a:rPr>
              <a:t>Пример. Уравнение 9х-5=4 равносильно  9х-1=0</a:t>
            </a:r>
            <a:r>
              <a:rPr lang="ru-RU" dirty="0" smtClean="0"/>
              <a:t>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3. Если обе части уравнения умножить на одно и то же число, отличное от нуля, то получится уравнение, равносильное данному.</a:t>
            </a:r>
          </a:p>
          <a:p>
            <a:r>
              <a:rPr lang="ru-RU" dirty="0" smtClean="0">
                <a:solidFill>
                  <a:srgbClr val="00B050"/>
                </a:solidFill>
              </a:rPr>
              <a:t>Пример. Уравнение 2,5х+3,5=2 равносильно 5х+7=4.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4. Если обе части  уравнения </a:t>
            </a:r>
            <a:r>
              <a:rPr lang="ru-RU" b="1" dirty="0" err="1" smtClean="0">
                <a:solidFill>
                  <a:srgbClr val="002060"/>
                </a:solidFill>
              </a:rPr>
              <a:t>f</a:t>
            </a:r>
            <a:r>
              <a:rPr lang="ru-RU" b="1" dirty="0" smtClean="0">
                <a:solidFill>
                  <a:srgbClr val="002060"/>
                </a:solidFill>
              </a:rPr>
              <a:t>(</a:t>
            </a:r>
            <a:r>
              <a:rPr lang="ru-RU" b="1" dirty="0" err="1" smtClean="0">
                <a:solidFill>
                  <a:srgbClr val="002060"/>
                </a:solidFill>
              </a:rPr>
              <a:t>х</a:t>
            </a:r>
            <a:r>
              <a:rPr lang="ru-RU" b="1" dirty="0" smtClean="0">
                <a:solidFill>
                  <a:srgbClr val="002060"/>
                </a:solidFill>
              </a:rPr>
              <a:t>)</a:t>
            </a:r>
            <a:r>
              <a:rPr lang="ru-RU" b="1" dirty="0" err="1" smtClean="0">
                <a:solidFill>
                  <a:srgbClr val="002060"/>
                </a:solidFill>
              </a:rPr>
              <a:t>=g</a:t>
            </a:r>
            <a:r>
              <a:rPr lang="ru-RU" b="1" dirty="0" smtClean="0">
                <a:solidFill>
                  <a:srgbClr val="002060"/>
                </a:solidFill>
              </a:rPr>
              <a:t>(</a:t>
            </a:r>
            <a:r>
              <a:rPr lang="ru-RU" b="1" dirty="0" err="1" smtClean="0">
                <a:solidFill>
                  <a:srgbClr val="002060"/>
                </a:solidFill>
              </a:rPr>
              <a:t>х</a:t>
            </a:r>
            <a:r>
              <a:rPr lang="ru-RU" b="1" dirty="0" smtClean="0">
                <a:solidFill>
                  <a:srgbClr val="002060"/>
                </a:solidFill>
              </a:rPr>
              <a:t>) умножить или разделить на функцию     </a:t>
            </a:r>
            <a:r>
              <a:rPr lang="ru-RU" b="1" dirty="0" err="1" smtClean="0">
                <a:solidFill>
                  <a:srgbClr val="002060"/>
                </a:solidFill>
              </a:rPr>
              <a:t>у=k</a:t>
            </a:r>
            <a:r>
              <a:rPr lang="ru-RU" b="1" dirty="0" smtClean="0">
                <a:solidFill>
                  <a:srgbClr val="002060"/>
                </a:solidFill>
              </a:rPr>
              <a:t>(</a:t>
            </a:r>
            <a:r>
              <a:rPr lang="ru-RU" b="1" dirty="0" err="1" smtClean="0">
                <a:solidFill>
                  <a:srgbClr val="002060"/>
                </a:solidFill>
              </a:rPr>
              <a:t>х</a:t>
            </a:r>
            <a:r>
              <a:rPr lang="ru-RU" b="1" dirty="0" smtClean="0">
                <a:solidFill>
                  <a:srgbClr val="002060"/>
                </a:solidFill>
              </a:rPr>
              <a:t>) (для всех </a:t>
            </a:r>
            <a:r>
              <a:rPr lang="ru-RU" b="1" dirty="0" err="1" smtClean="0">
                <a:solidFill>
                  <a:srgbClr val="002060"/>
                </a:solidFill>
              </a:rPr>
              <a:t>х</a:t>
            </a:r>
            <a:r>
              <a:rPr lang="ru-RU" b="1" dirty="0" smtClean="0">
                <a:solidFill>
                  <a:srgbClr val="002060"/>
                </a:solidFill>
              </a:rPr>
              <a:t> выполняется </a:t>
            </a:r>
            <a:r>
              <a:rPr lang="ru-RU" b="1" dirty="0" err="1" smtClean="0">
                <a:solidFill>
                  <a:srgbClr val="002060"/>
                </a:solidFill>
              </a:rPr>
              <a:t>k</a:t>
            </a:r>
            <a:r>
              <a:rPr lang="ru-RU" b="1" dirty="0" smtClean="0">
                <a:solidFill>
                  <a:srgbClr val="002060"/>
                </a:solidFill>
              </a:rPr>
              <a:t>(</a:t>
            </a:r>
            <a:r>
              <a:rPr lang="ru-RU" b="1" dirty="0" err="1" smtClean="0">
                <a:solidFill>
                  <a:srgbClr val="002060"/>
                </a:solidFill>
              </a:rPr>
              <a:t>х</a:t>
            </a:r>
            <a:r>
              <a:rPr lang="ru-RU" b="1" dirty="0" smtClean="0">
                <a:solidFill>
                  <a:srgbClr val="002060"/>
                </a:solidFill>
              </a:rPr>
              <a:t>)≠0 ), то получится уравнение, равносильное данному.</a:t>
            </a:r>
          </a:p>
          <a:p>
            <a:r>
              <a:rPr lang="ru-RU" dirty="0" smtClean="0">
                <a:solidFill>
                  <a:srgbClr val="00B050"/>
                </a:solidFill>
              </a:rPr>
              <a:t>Пример. Уравнение 4(х²+1)²- (</a:t>
            </a:r>
            <a:r>
              <a:rPr lang="ru-RU" dirty="0" err="1" smtClean="0">
                <a:solidFill>
                  <a:srgbClr val="00B050"/>
                </a:solidFill>
              </a:rPr>
              <a:t>х²+1</a:t>
            </a:r>
            <a:r>
              <a:rPr lang="ru-RU" dirty="0" smtClean="0">
                <a:solidFill>
                  <a:srgbClr val="00B050"/>
                </a:solidFill>
              </a:rPr>
              <a:t>)=0 равносильно уравнению (х²+1)= .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  <p:pic>
        <p:nvPicPr>
          <p:cNvPr id="45057" name="Picture 1" descr="C:\Users\1\Pictures\44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404664"/>
            <a:ext cx="952500" cy="714375"/>
          </a:xfrm>
          <a:prstGeom prst="rect">
            <a:avLst/>
          </a:prstGeom>
          <a:noFill/>
        </p:spPr>
      </p:pic>
      <p:pic>
        <p:nvPicPr>
          <p:cNvPr id="4" name="Picture 1" descr="C:\Users\1\Pictures\433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312" y="5877272"/>
            <a:ext cx="952500" cy="714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7467600" cy="56207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B050"/>
                </a:solidFill>
              </a:rPr>
              <a:t>Преобразования, при которых появляются уравнения – следствия:</a:t>
            </a:r>
            <a:r>
              <a:rPr lang="ru-RU" sz="2400" dirty="0" smtClean="0">
                <a:solidFill>
                  <a:srgbClr val="00B050"/>
                </a:solidFill>
              </a:rPr>
              <a:t/>
            </a:r>
            <a:br>
              <a:rPr lang="ru-RU" sz="2400" dirty="0" smtClean="0">
                <a:solidFill>
                  <a:srgbClr val="00B050"/>
                </a:solidFill>
              </a:rPr>
            </a:br>
            <a:endParaRPr lang="ru-RU" sz="2400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052736"/>
            <a:ext cx="7467600" cy="5400600"/>
          </a:xfrm>
        </p:spPr>
        <p:txBody>
          <a:bodyPr>
            <a:normAutofit fontScale="92500" lnSpcReduction="20000"/>
          </a:bodyPr>
          <a:lstStyle/>
          <a:p>
            <a:r>
              <a:rPr lang="ru-RU" sz="2200" b="1" dirty="0" smtClean="0">
                <a:solidFill>
                  <a:srgbClr val="002060"/>
                </a:solidFill>
              </a:rPr>
              <a:t>1. Освобождение от знаменателя.</a:t>
            </a:r>
          </a:p>
          <a:p>
            <a:pPr>
              <a:buNone/>
            </a:pPr>
            <a:endParaRPr lang="ru-RU" sz="2200" b="1" dirty="0" smtClean="0">
              <a:solidFill>
                <a:srgbClr val="002060"/>
              </a:solidFill>
            </a:endParaRPr>
          </a:p>
          <a:p>
            <a:r>
              <a:rPr lang="ru-RU" sz="2200" dirty="0" smtClean="0">
                <a:solidFill>
                  <a:srgbClr val="00B050"/>
                </a:solidFill>
              </a:rPr>
              <a:t>Пример. Уравнение                     </a:t>
            </a:r>
          </a:p>
          <a:p>
            <a:pPr>
              <a:buNone/>
            </a:pPr>
            <a:r>
              <a:rPr lang="ru-RU" sz="2200" dirty="0" smtClean="0">
                <a:solidFill>
                  <a:srgbClr val="00B050"/>
                </a:solidFill>
              </a:rPr>
              <a:t>не равносильно уравнению </a:t>
            </a:r>
            <a:r>
              <a:rPr lang="ru-RU" sz="2200" dirty="0" smtClean="0"/>
              <a:t>х²+1=х(х-1)</a:t>
            </a:r>
            <a:r>
              <a:rPr lang="ru-RU" sz="2200" dirty="0" smtClean="0">
                <a:solidFill>
                  <a:srgbClr val="00B050"/>
                </a:solidFill>
              </a:rPr>
              <a:t>, так как первое уравнение имеет только один корень -1, а второе - два корня 1 и -1.</a:t>
            </a:r>
          </a:p>
          <a:p>
            <a:r>
              <a:rPr lang="ru-RU" sz="2200" b="1" dirty="0" smtClean="0">
                <a:solidFill>
                  <a:srgbClr val="002060"/>
                </a:solidFill>
              </a:rPr>
              <a:t>2. Возведение в одну и ту же чётную степень.</a:t>
            </a:r>
          </a:p>
          <a:p>
            <a:r>
              <a:rPr lang="ru-RU" sz="2200" dirty="0" smtClean="0">
                <a:solidFill>
                  <a:srgbClr val="00B050"/>
                </a:solidFill>
              </a:rPr>
              <a:t>Пример. Уравнения                  </a:t>
            </a:r>
          </a:p>
          <a:p>
            <a:r>
              <a:rPr lang="ru-RU" sz="2200" dirty="0" smtClean="0">
                <a:solidFill>
                  <a:srgbClr val="00B050"/>
                </a:solidFill>
              </a:rPr>
              <a:t>и </a:t>
            </a:r>
            <a:r>
              <a:rPr lang="ru-RU" sz="2200" dirty="0" smtClean="0"/>
              <a:t>х²=3-2х</a:t>
            </a:r>
            <a:r>
              <a:rPr lang="ru-RU" sz="2200" dirty="0" smtClean="0">
                <a:solidFill>
                  <a:srgbClr val="00B050"/>
                </a:solidFill>
              </a:rPr>
              <a:t> не равносильны, т.к. первое уравнение имеет только один корень 1, а второе - два корня 1 и -3.</a:t>
            </a:r>
          </a:p>
          <a:p>
            <a:r>
              <a:rPr lang="ru-RU" sz="2200" b="1" dirty="0" smtClean="0">
                <a:solidFill>
                  <a:srgbClr val="002060"/>
                </a:solidFill>
              </a:rPr>
              <a:t>Каждое второе уравнение называют  </a:t>
            </a:r>
            <a:r>
              <a:rPr lang="ru-RU" sz="2200" b="1" i="1" dirty="0" smtClean="0">
                <a:solidFill>
                  <a:srgbClr val="002060"/>
                </a:solidFill>
              </a:rPr>
              <a:t>следствием </a:t>
            </a:r>
            <a:r>
              <a:rPr lang="ru-RU" sz="2200" b="1" dirty="0" smtClean="0">
                <a:solidFill>
                  <a:srgbClr val="002060"/>
                </a:solidFill>
              </a:rPr>
              <a:t>первого.  Переходя от одного уравнения к его следствию, мы не потеряем корней уравнения, но, возможно, приобретём лишние. Поэтому необходима проверка полученных  его корней непосредственной подстановкой в исходное  или составлением смешанной системы, включающей ограничения на то действие, которое изменило равносильность.</a:t>
            </a:r>
          </a:p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3563888" y="1412776"/>
          <a:ext cx="1440160" cy="647028"/>
        </p:xfrm>
        <a:graphic>
          <a:graphicData uri="http://schemas.openxmlformats.org/presentationml/2006/ole">
            <p:oleObj spid="_x0000_s43010" name="Формула" r:id="rId3" imgW="876240" imgH="39348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463877" y="3068960"/>
          <a:ext cx="1396155" cy="411980"/>
        </p:xfrm>
        <a:graphic>
          <a:graphicData uri="http://schemas.openxmlformats.org/presentationml/2006/ole">
            <p:oleObj spid="_x0000_s43011" name="Формула" r:id="rId4" imgW="774360" imgH="228600" progId="Equation.3">
              <p:embed/>
            </p:oleObj>
          </a:graphicData>
        </a:graphic>
      </p:graphicFrame>
      <p:pic>
        <p:nvPicPr>
          <p:cNvPr id="43012" name="Picture 4" descr="C:\Users\1\Pictures\445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16216" y="332656"/>
            <a:ext cx="952500" cy="714375"/>
          </a:xfrm>
          <a:prstGeom prst="rect">
            <a:avLst/>
          </a:prstGeom>
          <a:noFill/>
        </p:spPr>
      </p:pic>
      <p:pic>
        <p:nvPicPr>
          <p:cNvPr id="6" name="Picture 4" descr="C:\Users\1\Pictures\433.gif">
            <a:hlinkClick r:id="rId6" action="ppaction://hlinksldjump"/>
          </p:cNvPr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164288" y="5805264"/>
            <a:ext cx="952500" cy="714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00B050"/>
                </a:solidFill>
              </a:rPr>
              <a:t>Практическая работа  </a:t>
            </a:r>
            <a:r>
              <a:rPr lang="ru-RU" sz="2000" b="1" dirty="0" smtClean="0">
                <a:solidFill>
                  <a:srgbClr val="C00000"/>
                </a:solidFill>
              </a:rPr>
              <a:t>(зад.1-1,3,5; зад.2-1,3-совместно с учителем, остальное- самостоятельно)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467600" cy="542121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Задание 1. Какие из пар уравнений являются равносильными? Какое уравнение в парах является следствием другого?</a:t>
            </a:r>
          </a:p>
          <a:p>
            <a:r>
              <a:rPr lang="ru-RU" dirty="0" smtClean="0"/>
              <a:t>1)                  и 5х+6=4-2х.</a:t>
            </a:r>
          </a:p>
          <a:p>
            <a:r>
              <a:rPr lang="ru-RU" dirty="0" smtClean="0"/>
              <a:t>2) (х+3)²=(4-х)² и </a:t>
            </a:r>
          </a:p>
          <a:p>
            <a:r>
              <a:rPr lang="ru-RU" dirty="0" smtClean="0"/>
              <a:t>3)          и 9-х²=0.</a:t>
            </a:r>
          </a:p>
          <a:p>
            <a:r>
              <a:rPr lang="ru-RU" dirty="0" smtClean="0"/>
              <a:t>4) 6х²-11х+5=0 и </a:t>
            </a:r>
            <a:r>
              <a:rPr lang="ru-RU" dirty="0" err="1" smtClean="0"/>
              <a:t>х</a:t>
            </a:r>
            <a:r>
              <a:rPr lang="ru-RU" dirty="0" smtClean="0"/>
              <a:t>- 5/6=0.</a:t>
            </a:r>
          </a:p>
          <a:p>
            <a:r>
              <a:rPr lang="ru-RU" dirty="0" smtClean="0"/>
              <a:t>5)                       </a:t>
            </a:r>
          </a:p>
          <a:p>
            <a:r>
              <a:rPr lang="ru-RU" dirty="0" smtClean="0"/>
              <a:t>6) 3х-2=х и (3х-2)           = </a:t>
            </a:r>
            <a:r>
              <a:rPr lang="ru-RU" dirty="0" err="1" smtClean="0"/>
              <a:t>х</a:t>
            </a:r>
            <a:r>
              <a:rPr lang="ru-RU" dirty="0" smtClean="0"/>
              <a:t>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Задание 2. При каких значениях параметра </a:t>
            </a:r>
            <a:r>
              <a:rPr lang="en-US" i="1" dirty="0" smtClean="0">
                <a:solidFill>
                  <a:srgbClr val="002060"/>
                </a:solidFill>
              </a:rPr>
              <a:t>a</a:t>
            </a:r>
            <a:r>
              <a:rPr lang="ru-RU" dirty="0" smtClean="0">
                <a:solidFill>
                  <a:srgbClr val="002060"/>
                </a:solidFill>
              </a:rPr>
              <a:t> уравнения равносильны?</a:t>
            </a:r>
          </a:p>
          <a:p>
            <a:r>
              <a:rPr lang="ru-RU" dirty="0" smtClean="0"/>
              <a:t>1)5х-101=0 и (5х-101)             =0.</a:t>
            </a:r>
          </a:p>
          <a:p>
            <a:r>
              <a:rPr lang="ru-RU" dirty="0" smtClean="0"/>
              <a:t>2) 2х-7+           =3х-а+               и 2х-7=3х-</a:t>
            </a:r>
            <a:r>
              <a:rPr lang="en-US" i="1" dirty="0" smtClean="0"/>
              <a:t>a</a:t>
            </a:r>
            <a:r>
              <a:rPr lang="ru-RU" dirty="0" smtClean="0"/>
              <a:t>.</a:t>
            </a:r>
          </a:p>
          <a:p>
            <a:r>
              <a:rPr lang="ru-RU" dirty="0" smtClean="0"/>
              <a:t>3)                   и 4х+3=0.</a:t>
            </a:r>
          </a:p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259632" y="1988840"/>
          <a:ext cx="1003300" cy="393700"/>
        </p:xfrm>
        <a:graphic>
          <a:graphicData uri="http://schemas.openxmlformats.org/presentationml/2006/ole">
            <p:oleObj spid="_x0000_s52226" name="Формула" r:id="rId3" imgW="1002960" imgH="39348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203848" y="2420888"/>
          <a:ext cx="1512168" cy="432048"/>
        </p:xfrm>
        <a:graphic>
          <a:graphicData uri="http://schemas.openxmlformats.org/presentationml/2006/ole">
            <p:oleObj spid="_x0000_s52227" name="Формула" r:id="rId4" imgW="888840" imgH="25380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115616" y="2780928"/>
          <a:ext cx="673100" cy="419100"/>
        </p:xfrm>
        <a:graphic>
          <a:graphicData uri="http://schemas.openxmlformats.org/presentationml/2006/ole">
            <p:oleObj spid="_x0000_s52228" name="Формула" r:id="rId5" imgW="672840" imgH="41904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187624" y="3501008"/>
          <a:ext cx="4363685" cy="432048"/>
        </p:xfrm>
        <a:graphic>
          <a:graphicData uri="http://schemas.openxmlformats.org/presentationml/2006/ole">
            <p:oleObj spid="_x0000_s52229" name="Формула" r:id="rId6" imgW="2565360" imgH="25380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3059832" y="3933056"/>
          <a:ext cx="720080" cy="360040"/>
        </p:xfrm>
        <a:graphic>
          <a:graphicData uri="http://schemas.openxmlformats.org/presentationml/2006/ole">
            <p:oleObj spid="_x0000_s52230" name="Формула" r:id="rId7" imgW="457200" imgH="228600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4355976" y="3933056"/>
          <a:ext cx="720080" cy="360040"/>
        </p:xfrm>
        <a:graphic>
          <a:graphicData uri="http://schemas.openxmlformats.org/presentationml/2006/ole">
            <p:oleObj spid="_x0000_s52231" name="Формула" r:id="rId8" imgW="457200" imgH="228600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3707904" y="4941168"/>
          <a:ext cx="1008112" cy="432048"/>
        </p:xfrm>
        <a:graphic>
          <a:graphicData uri="http://schemas.openxmlformats.org/presentationml/2006/ole">
            <p:oleObj spid="_x0000_s52232" name="Формула" r:id="rId9" imgW="533160" imgH="228600" progId="Equation.3">
              <p:embed/>
            </p:oleObj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907703" y="5301208"/>
          <a:ext cx="549879" cy="504056"/>
        </p:xfrm>
        <a:graphic>
          <a:graphicData uri="http://schemas.openxmlformats.org/presentationml/2006/ole">
            <p:oleObj spid="_x0000_s52233" name="Формула" r:id="rId10" imgW="457200" imgH="419040" progId="Equation.3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3707904" y="5229200"/>
          <a:ext cx="648072" cy="594066"/>
        </p:xfrm>
        <a:graphic>
          <a:graphicData uri="http://schemas.openxmlformats.org/presentationml/2006/ole">
            <p:oleObj spid="_x0000_s52235" name="Формула" r:id="rId11" imgW="457200" imgH="419040" progId="Equation.3">
              <p:embed/>
            </p:oleObj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187624" y="5642512"/>
          <a:ext cx="1153551" cy="594800"/>
        </p:xfrm>
        <a:graphic>
          <a:graphicData uri="http://schemas.openxmlformats.org/presentationml/2006/ole">
            <p:oleObj spid="_x0000_s52236" name="Формула" r:id="rId12" imgW="81252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ОТВЕТЫ: 1.  1) Равносильны.</a:t>
            </a:r>
          </a:p>
          <a:p>
            <a:r>
              <a:rPr lang="ru-RU" dirty="0" smtClean="0"/>
              <a:t>                       2) Равносильны.</a:t>
            </a:r>
          </a:p>
          <a:p>
            <a:r>
              <a:rPr lang="ru-RU" dirty="0" smtClean="0"/>
              <a:t>                       3) Второе является следствием первого.</a:t>
            </a:r>
          </a:p>
          <a:p>
            <a:r>
              <a:rPr lang="ru-RU" dirty="0" smtClean="0"/>
              <a:t>                       4) Первое является следствием второго. </a:t>
            </a:r>
          </a:p>
          <a:p>
            <a:r>
              <a:rPr lang="ru-RU" dirty="0" smtClean="0"/>
              <a:t>                       5) Первое является следствием второго. </a:t>
            </a:r>
          </a:p>
          <a:p>
            <a:r>
              <a:rPr lang="ru-RU" dirty="0" smtClean="0"/>
              <a:t>                       6) никакое из уравнений не является следствием другого.</a:t>
            </a:r>
          </a:p>
          <a:p>
            <a:r>
              <a:rPr lang="ru-RU" dirty="0" smtClean="0"/>
              <a:t>                  2.  1) при </a:t>
            </a:r>
            <a:r>
              <a:rPr lang="en-US" i="1" dirty="0" smtClean="0"/>
              <a:t>a</a:t>
            </a:r>
            <a:r>
              <a:rPr lang="ru-RU" dirty="0" smtClean="0"/>
              <a:t>&gt;0; </a:t>
            </a:r>
          </a:p>
          <a:p>
            <a:r>
              <a:rPr lang="ru-RU" dirty="0" smtClean="0"/>
              <a:t>                       2) при  </a:t>
            </a:r>
            <a:r>
              <a:rPr lang="en-US" i="1" dirty="0" smtClean="0"/>
              <a:t>a</a:t>
            </a:r>
            <a:r>
              <a:rPr lang="ru-RU" dirty="0" smtClean="0"/>
              <a:t>&gt;9;</a:t>
            </a:r>
          </a:p>
          <a:p>
            <a:r>
              <a:rPr lang="ru-RU" dirty="0" smtClean="0"/>
              <a:t>                       3) при </a:t>
            </a:r>
            <a:r>
              <a:rPr lang="en-US" i="1" dirty="0" smtClean="0"/>
              <a:t>a</a:t>
            </a:r>
            <a:r>
              <a:rPr lang="ru-RU" dirty="0" smtClean="0"/>
              <a:t>=3/4 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74676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 smtClean="0">
                <a:solidFill>
                  <a:srgbClr val="C00000"/>
                </a:solidFill>
              </a:rPr>
              <a:t>С.Р.№1     </a:t>
            </a:r>
            <a:r>
              <a:rPr lang="ru-RU" sz="2200" b="1" dirty="0" smtClean="0">
                <a:solidFill>
                  <a:srgbClr val="00B050"/>
                </a:solidFill>
              </a:rPr>
              <a:t>Таблица равносильных преобразований (заполнить самостоятельно, привести примеры)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539552" y="692695"/>
          <a:ext cx="7560840" cy="2767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  <a:gridCol w="2214792"/>
                <a:gridCol w="2825768"/>
              </a:tblGrid>
              <a:tr h="3290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Преобразование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Исходное уравнение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Равносильное уравнение</a:t>
                      </a:r>
                    </a:p>
                  </a:txBody>
                  <a:tcPr marL="68580" marR="68580" marT="0" marB="0"/>
                </a:tc>
              </a:tr>
              <a:tr h="4730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Перенос слагаемых из одной части уравнения в другую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30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Алгебраическое сложение с одним и тем же числом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30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Умножение на одно и то же не равное нулю число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99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Умножение (деление) на одну и ту же не равную нулю функцию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39552" y="3933056"/>
          <a:ext cx="7560840" cy="2228299"/>
        </p:xfrm>
        <a:graphic>
          <a:graphicData uri="http://schemas.openxmlformats.org/drawingml/2006/table">
            <a:tbl>
              <a:tblPr>
                <a:solidFill>
                  <a:schemeClr val="accent1">
                    <a:lumMod val="20000"/>
                    <a:lumOff val="80000"/>
                  </a:schemeClr>
                </a:solidFill>
                <a:tableStyleId>{3C2FFA5D-87B4-456A-9821-1D502468CF0F}</a:tableStyleId>
              </a:tblPr>
              <a:tblGrid>
                <a:gridCol w="3152154"/>
                <a:gridCol w="2080855"/>
                <a:gridCol w="2327831"/>
              </a:tblGrid>
              <a:tr h="4176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/>
                        <a:t>Преобразование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/>
                        <a:t>Исходное уравнение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/>
                        <a:t>Уравнение - следствие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76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/>
                        <a:t>Приведение подобных слагаемых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352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/>
                        <a:t>Возведение в одну и ту же натуральную степень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76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/>
                        <a:t>Освобождение от знаменателя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619672" y="3429000"/>
            <a:ext cx="63367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B050"/>
                </a:solidFill>
              </a:rPr>
              <a:t>Таблица неравносильных преобразований</a:t>
            </a:r>
            <a:endParaRPr lang="ru-RU" sz="2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7467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                Вопросы: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984248"/>
            <a:ext cx="7467600" cy="4873752"/>
          </a:xfrm>
        </p:spPr>
        <p:txBody>
          <a:bodyPr/>
          <a:lstStyle/>
          <a:p>
            <a:pPr lvl="0"/>
            <a:r>
              <a:rPr lang="ru-RU" dirty="0" smtClean="0">
                <a:solidFill>
                  <a:srgbClr val="0070C0"/>
                </a:solidFill>
                <a:hlinkClick r:id="rId2" action="ppaction://hlinksldjump"/>
              </a:rPr>
              <a:t>1)Что такое параметр?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B050"/>
                </a:solidFill>
                <a:hlinkClick r:id="rId3" action="ppaction://hlinksldjump"/>
              </a:rPr>
              <a:t>2) Какие уравнения называются равносильными?</a:t>
            </a:r>
            <a:endParaRPr lang="ru-RU" dirty="0" smtClean="0">
              <a:solidFill>
                <a:srgbClr val="00B05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  <a:hlinkClick r:id="rId3" action="ppaction://hlinksldjump"/>
              </a:rPr>
              <a:t>3) Какие уравнения называют уравнениями- следствиями?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B050"/>
                </a:solidFill>
                <a:hlinkClick r:id="" action="ppaction://noaction"/>
              </a:rPr>
              <a:t>4) Какие преобразования приводят к равносильным уравнениям?</a:t>
            </a:r>
            <a:endParaRPr lang="ru-RU" dirty="0" smtClean="0">
              <a:solidFill>
                <a:srgbClr val="00B05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  <a:hlinkClick r:id="" action="ppaction://noaction"/>
              </a:rPr>
              <a:t>5) Какие преобразования приводят к уравнениям - следствиям? </a:t>
            </a:r>
            <a:endParaRPr lang="ru-RU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  <p:pic>
        <p:nvPicPr>
          <p:cNvPr id="55297" name="Picture 1" descr="C:\Users\1\Pictures\__дев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188640"/>
            <a:ext cx="1080120" cy="1872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Работа в </a:t>
            </a:r>
            <a:r>
              <a:rPr lang="en-US" dirty="0" err="1" smtClean="0">
                <a:solidFill>
                  <a:srgbClr val="C00000"/>
                </a:solidFill>
              </a:rPr>
              <a:t>skype</a:t>
            </a:r>
            <a:endParaRPr lang="en-US" dirty="0" smtClean="0">
              <a:solidFill>
                <a:srgbClr val="C0000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чат-форум по вопросам к урокам1-3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68610" name="Picture 2" descr="C:\Users\1\Pictures\8a09e980cbb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2420888"/>
            <a:ext cx="4171499" cy="40324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Уравнения и неравенства с параметрами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916832"/>
            <a:ext cx="7467600" cy="3196952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1.Линейные уравнения и уравнения, сводящиеся к ним.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2.Линейные неравенства и неравенства, сводящиеся к ним.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3.Некоторые рациональные неравенства и неравенства, сводящиеся к ним.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548680"/>
            <a:ext cx="7467600" cy="57606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i="1" dirty="0" smtClean="0">
                <a:solidFill>
                  <a:srgbClr val="C00000"/>
                </a:solidFill>
              </a:rPr>
              <a:t>       </a:t>
            </a:r>
            <a:endParaRPr lang="ru-RU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ru-RU" b="1" i="1" dirty="0" smtClean="0">
                <a:solidFill>
                  <a:srgbClr val="C00000"/>
                </a:solidFill>
              </a:rPr>
              <a:t>Здравствуйте, дорогие ребята!</a:t>
            </a:r>
          </a:p>
          <a:p>
            <a:r>
              <a:rPr lang="ru-RU" sz="1800" b="1" i="1" dirty="0" smtClean="0">
                <a:solidFill>
                  <a:srgbClr val="002060"/>
                </a:solidFill>
              </a:rPr>
              <a:t>Я рада приветствовать на своем курсе вас, любящих математику, интересующихся решением логических задач, желающих в будущем связать себя с царицей наук.</a:t>
            </a:r>
          </a:p>
          <a:p>
            <a:r>
              <a:rPr lang="ru-RU" sz="1800" b="1" i="1" dirty="0" smtClean="0">
                <a:solidFill>
                  <a:srgbClr val="002060"/>
                </a:solidFill>
              </a:rPr>
              <a:t>Я рада приветствовать всех тех ребят, кто заглянул сюда из-за любопытства,  которые не определились с выбором профиля, может вам пригодятся полученные здесь знания при подготовке к ЕГЭ. </a:t>
            </a:r>
            <a:endParaRPr lang="ru-RU" sz="1800" b="1" i="1" dirty="0">
              <a:solidFill>
                <a:srgbClr val="002060"/>
              </a:solidFill>
            </a:endParaRPr>
          </a:p>
        </p:txBody>
      </p:sp>
      <p:pic>
        <p:nvPicPr>
          <p:cNvPr id="11266" name="Picture 2" descr="C:\Users\1\Pictures\knigi-12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0"/>
            <a:ext cx="1368152" cy="23942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Уроки 4-5</a:t>
            </a:r>
            <a:r>
              <a:rPr lang="ru-RU" sz="3200" b="1" dirty="0" smtClean="0">
                <a:solidFill>
                  <a:srgbClr val="00B050"/>
                </a:solidFill>
              </a:rPr>
              <a:t/>
            </a:r>
            <a:br>
              <a:rPr lang="ru-RU" sz="3200" b="1" dirty="0" smtClean="0">
                <a:solidFill>
                  <a:srgbClr val="00B050"/>
                </a:solidFill>
              </a:rPr>
            </a:br>
            <a:r>
              <a:rPr lang="ru-RU" sz="3200" b="1" dirty="0" smtClean="0">
                <a:solidFill>
                  <a:srgbClr val="00B050"/>
                </a:solidFill>
              </a:rPr>
              <a:t>Линейные уравнения</a:t>
            </a:r>
            <a:endParaRPr lang="ru-RU" sz="3200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002060"/>
                </a:solidFill>
              </a:rPr>
              <a:t>    Уравнение вида </a:t>
            </a:r>
          </a:p>
          <a:p>
            <a:pPr algn="ctr">
              <a:buNone/>
            </a:pPr>
            <a:r>
              <a:rPr lang="ru-RU" sz="4000" b="1" dirty="0" smtClean="0">
                <a:solidFill>
                  <a:srgbClr val="C00000"/>
                </a:solidFill>
              </a:rPr>
              <a:t>А </a:t>
            </a:r>
            <a:r>
              <a:rPr lang="ru-RU" sz="4000" b="1" dirty="0" err="1" smtClean="0">
                <a:solidFill>
                  <a:srgbClr val="C00000"/>
                </a:solidFill>
              </a:rPr>
              <a:t>х</a:t>
            </a:r>
            <a:r>
              <a:rPr lang="ru-RU" sz="4000" b="1" dirty="0" smtClean="0">
                <a:solidFill>
                  <a:srgbClr val="C00000"/>
                </a:solidFill>
              </a:rPr>
              <a:t> = В</a:t>
            </a:r>
            <a:r>
              <a:rPr lang="ru-RU" sz="4000" dirty="0" smtClean="0">
                <a:solidFill>
                  <a:srgbClr val="C00000"/>
                </a:solidFill>
              </a:rPr>
              <a:t>, </a:t>
            </a:r>
            <a:r>
              <a:rPr lang="ru-RU" dirty="0" smtClean="0">
                <a:solidFill>
                  <a:srgbClr val="002060"/>
                </a:solidFill>
              </a:rPr>
              <a:t>(1) </a:t>
            </a: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где А, В – выражения, зависящие от параметров, </a:t>
            </a: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          </a:t>
            </a:r>
            <a:r>
              <a:rPr lang="ru-RU" dirty="0" err="1" smtClean="0">
                <a:solidFill>
                  <a:srgbClr val="002060"/>
                </a:solidFill>
              </a:rPr>
              <a:t>х</a:t>
            </a:r>
            <a:r>
              <a:rPr lang="ru-RU" dirty="0" smtClean="0">
                <a:solidFill>
                  <a:srgbClr val="002060"/>
                </a:solidFill>
              </a:rPr>
              <a:t> – неизвестное, называется </a:t>
            </a:r>
            <a:r>
              <a:rPr lang="ru-RU" b="1" dirty="0" smtClean="0">
                <a:solidFill>
                  <a:srgbClr val="C00000"/>
                </a:solidFill>
              </a:rPr>
              <a:t>линейным уравнением с параметрами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C00000"/>
                </a:solidFill>
              </a:rPr>
              <a:t>Решить уравнение с параметрами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– значит для всех значений параметров найти множество корней заданного уравнения.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3249" name="Picture 1" descr="C:\Users\1\Pictures\433.gif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5733256"/>
            <a:ext cx="952500" cy="714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ChangeAspect="1"/>
          </p:cNvGraphicFramePr>
          <p:nvPr>
            <p:ph sz="quarter" idx="1"/>
          </p:nvPr>
        </p:nvGraphicFramePr>
        <p:xfrm>
          <a:off x="971550" y="620713"/>
          <a:ext cx="7424738" cy="5545137"/>
        </p:xfrm>
        <a:graphic>
          <a:graphicData uri="http://schemas.openxmlformats.org/presentationml/2006/ole">
            <p:oleObj spid="_x0000_s35842" name="Формула" r:id="rId3" imgW="2958840" imgH="2209680" progId="Equation.3">
              <p:embed/>
            </p:oleObj>
          </a:graphicData>
        </a:graphic>
      </p:graphicFrame>
      <p:pic>
        <p:nvPicPr>
          <p:cNvPr id="35844" name="Picture 4" descr="C:\Users\1\Pictures\433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92280" y="6143625"/>
            <a:ext cx="952500" cy="714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467600" cy="58092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B050"/>
                </a:solidFill>
              </a:rPr>
              <a:t>Замечания: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</a:rPr>
              <a:t>Если линейное уравнение или уравнение, сводящееся к линейному, не представлено в виде (1), то сначала его нужно привести к виду (1) (стандартному виду) и только после этого проводить исследование.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Если для каких-нибудь значений параметров уравнение не имеет смысла, то для этих значений параметров множество решений уравнения пусто. Кроме этого, уравнение может иметь пустое множество решений и при других значениях параметров.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</a:rPr>
              <a:t>Решение задач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052736"/>
            <a:ext cx="4038600" cy="525780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B050"/>
                </a:solidFill>
              </a:rPr>
              <a:t>Задача1</a:t>
            </a:r>
            <a:r>
              <a:rPr lang="ru-RU" sz="2000" dirty="0" smtClean="0"/>
              <a:t>. </a:t>
            </a:r>
            <a:r>
              <a:rPr lang="ru-RU" sz="2000" dirty="0" smtClean="0">
                <a:solidFill>
                  <a:srgbClr val="002060"/>
                </a:solidFill>
              </a:rPr>
              <a:t>Для всех значений параметра </a:t>
            </a:r>
            <a:r>
              <a:rPr lang="en-US" sz="2000" dirty="0" smtClean="0">
                <a:solidFill>
                  <a:srgbClr val="002060"/>
                </a:solidFill>
              </a:rPr>
              <a:t>k </a:t>
            </a:r>
            <a:r>
              <a:rPr lang="ru-RU" sz="2000" dirty="0" smtClean="0">
                <a:solidFill>
                  <a:srgbClr val="002060"/>
                </a:solidFill>
              </a:rPr>
              <a:t>решить уравнение: </a:t>
            </a:r>
            <a:r>
              <a:rPr lang="en-US" sz="2000" dirty="0" smtClean="0">
                <a:solidFill>
                  <a:srgbClr val="002060"/>
                </a:solidFill>
              </a:rPr>
              <a:t>(k+4)x=2k+1</a:t>
            </a:r>
          </a:p>
          <a:p>
            <a:pPr>
              <a:buNone/>
            </a:pPr>
            <a:r>
              <a:rPr lang="ru-RU" sz="2000" dirty="0" smtClean="0">
                <a:solidFill>
                  <a:srgbClr val="008000"/>
                </a:solidFill>
              </a:rPr>
              <a:t>Решение:</a:t>
            </a:r>
            <a:r>
              <a:rPr lang="ru-RU" sz="2000" dirty="0" smtClean="0"/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Уравнение уже записано в стандартном виде(1), поэтому проведем исследование по указанной выше схеме: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1) Если</a:t>
            </a:r>
            <a:r>
              <a:rPr lang="en-US" sz="2000" dirty="0" smtClean="0">
                <a:solidFill>
                  <a:srgbClr val="002060"/>
                </a:solidFill>
              </a:rPr>
              <a:t>k+4</a:t>
            </a:r>
            <a:r>
              <a:rPr lang="ru-RU" sz="2000" dirty="0" smtClean="0">
                <a:solidFill>
                  <a:srgbClr val="002060"/>
                </a:solidFill>
              </a:rPr>
              <a:t>=0, т.е. </a:t>
            </a:r>
            <a:r>
              <a:rPr lang="en-US" sz="2000" dirty="0" smtClean="0">
                <a:solidFill>
                  <a:srgbClr val="002060"/>
                </a:solidFill>
              </a:rPr>
              <a:t>k=-4</a:t>
            </a:r>
            <a:r>
              <a:rPr lang="ru-RU" sz="2000" dirty="0" smtClean="0">
                <a:solidFill>
                  <a:srgbClr val="002060"/>
                </a:solidFill>
              </a:rPr>
              <a:t>,</a:t>
            </a:r>
            <a:r>
              <a:rPr lang="en-US" sz="2000" dirty="0" smtClean="0">
                <a:solidFill>
                  <a:srgbClr val="002060"/>
                </a:solidFill>
              </a:rPr>
              <a:t>  </a:t>
            </a:r>
            <a:r>
              <a:rPr lang="ru-RU" sz="2000" dirty="0" smtClean="0">
                <a:solidFill>
                  <a:srgbClr val="002060"/>
                </a:solidFill>
              </a:rPr>
              <a:t>имеем 0*х=-7, то уравнение не имеет решений.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2) Если </a:t>
            </a:r>
            <a:r>
              <a:rPr lang="en-US" sz="2000" dirty="0" smtClean="0">
                <a:solidFill>
                  <a:srgbClr val="002060"/>
                </a:solidFill>
              </a:rPr>
              <a:t>k+4 </a:t>
            </a:r>
            <a:r>
              <a:rPr lang="ru-RU" sz="2000" dirty="0" smtClean="0">
                <a:solidFill>
                  <a:srgbClr val="002060"/>
                </a:solidFill>
              </a:rPr>
              <a:t>≠</a:t>
            </a:r>
            <a:r>
              <a:rPr lang="en-US" sz="2000" dirty="0" smtClean="0">
                <a:solidFill>
                  <a:srgbClr val="002060"/>
                </a:solidFill>
              </a:rPr>
              <a:t>  0</a:t>
            </a:r>
            <a:r>
              <a:rPr lang="ru-RU" sz="2000" dirty="0" smtClean="0">
                <a:solidFill>
                  <a:srgbClr val="002060"/>
                </a:solidFill>
              </a:rPr>
              <a:t>,т.е. </a:t>
            </a:r>
            <a:r>
              <a:rPr lang="en-US" sz="2000" dirty="0" smtClean="0">
                <a:solidFill>
                  <a:srgbClr val="002060"/>
                </a:solidFill>
              </a:rPr>
              <a:t>k=-4. </a:t>
            </a:r>
            <a:r>
              <a:rPr lang="ru-RU" sz="2000" dirty="0" smtClean="0">
                <a:solidFill>
                  <a:srgbClr val="002060"/>
                </a:solidFill>
              </a:rPr>
              <a:t>то </a:t>
            </a:r>
            <a:r>
              <a:rPr lang="ru-RU" sz="2000" dirty="0" err="1" smtClean="0">
                <a:solidFill>
                  <a:srgbClr val="002060"/>
                </a:solidFill>
              </a:rPr>
              <a:t>х=</a:t>
            </a:r>
            <a:r>
              <a:rPr lang="ru-RU" sz="2000" dirty="0" smtClean="0">
                <a:solidFill>
                  <a:srgbClr val="002060"/>
                </a:solidFill>
              </a:rPr>
              <a:t>(2</a:t>
            </a:r>
            <a:r>
              <a:rPr lang="en-US" sz="2000" dirty="0" smtClean="0">
                <a:solidFill>
                  <a:srgbClr val="002060"/>
                </a:solidFill>
              </a:rPr>
              <a:t>k+1)/</a:t>
            </a:r>
            <a:r>
              <a:rPr lang="ru-RU" sz="2000" dirty="0" smtClean="0">
                <a:solidFill>
                  <a:srgbClr val="002060"/>
                </a:solidFill>
              </a:rPr>
              <a:t>(</a:t>
            </a:r>
            <a:r>
              <a:rPr lang="en-US" sz="2000" dirty="0" smtClean="0">
                <a:solidFill>
                  <a:srgbClr val="002060"/>
                </a:solidFill>
              </a:rPr>
              <a:t>k+4</a:t>
            </a:r>
            <a:r>
              <a:rPr lang="ru-RU" sz="2000" dirty="0" smtClean="0">
                <a:solidFill>
                  <a:srgbClr val="002060"/>
                </a:solidFill>
              </a:rPr>
              <a:t>)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Ответ: если </a:t>
            </a:r>
            <a:r>
              <a:rPr lang="en-US" sz="2000" dirty="0" smtClean="0">
                <a:solidFill>
                  <a:srgbClr val="002060"/>
                </a:solidFill>
              </a:rPr>
              <a:t>k=-</a:t>
            </a:r>
            <a:r>
              <a:rPr lang="ru-RU" sz="2000" dirty="0" smtClean="0">
                <a:solidFill>
                  <a:srgbClr val="002060"/>
                </a:solidFill>
              </a:rPr>
              <a:t>4, то </a:t>
            </a:r>
            <a:r>
              <a:rPr lang="ru-RU" sz="2000" dirty="0" err="1" smtClean="0">
                <a:solidFill>
                  <a:srgbClr val="002060"/>
                </a:solidFill>
              </a:rPr>
              <a:t>х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el-GR" sz="2000" dirty="0" smtClean="0">
                <a:solidFill>
                  <a:srgbClr val="002060"/>
                </a:solidFill>
              </a:rPr>
              <a:t>ϵ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en-US" sz="2000" dirty="0" smtClean="0">
                <a:solidFill>
                  <a:srgbClr val="002060"/>
                </a:solidFill>
              </a:rPr>
              <a:t>Ǿ</a:t>
            </a:r>
            <a:endParaRPr lang="ru-RU" sz="20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              если </a:t>
            </a:r>
            <a:r>
              <a:rPr lang="en-US" sz="2000" dirty="0" smtClean="0">
                <a:solidFill>
                  <a:srgbClr val="002060"/>
                </a:solidFill>
              </a:rPr>
              <a:t>k</a:t>
            </a:r>
            <a:r>
              <a:rPr lang="ru-RU" sz="2000" dirty="0" smtClean="0">
                <a:solidFill>
                  <a:srgbClr val="002060"/>
                </a:solidFill>
              </a:rPr>
              <a:t> ≠ </a:t>
            </a:r>
            <a:r>
              <a:rPr lang="en-US" sz="2000" dirty="0" smtClean="0">
                <a:solidFill>
                  <a:srgbClr val="002060"/>
                </a:solidFill>
              </a:rPr>
              <a:t>-4</a:t>
            </a:r>
            <a:r>
              <a:rPr lang="ru-RU" sz="2000" dirty="0" smtClean="0">
                <a:solidFill>
                  <a:srgbClr val="002060"/>
                </a:solidFill>
              </a:rPr>
              <a:t>, то </a:t>
            </a:r>
            <a:r>
              <a:rPr lang="ru-RU" sz="2000" dirty="0" err="1" smtClean="0">
                <a:solidFill>
                  <a:srgbClr val="002060"/>
                </a:solidFill>
              </a:rPr>
              <a:t>х</a:t>
            </a:r>
            <a:r>
              <a:rPr lang="ru-RU" sz="2000" dirty="0" smtClean="0">
                <a:solidFill>
                  <a:srgbClr val="002060"/>
                </a:solidFill>
              </a:rPr>
              <a:t> =(2</a:t>
            </a:r>
            <a:r>
              <a:rPr lang="en-US" sz="2000" dirty="0" smtClean="0">
                <a:solidFill>
                  <a:srgbClr val="002060"/>
                </a:solidFill>
              </a:rPr>
              <a:t>k+1)/</a:t>
            </a:r>
            <a:r>
              <a:rPr lang="ru-RU" sz="2000" dirty="0" smtClean="0">
                <a:solidFill>
                  <a:srgbClr val="002060"/>
                </a:solidFill>
              </a:rPr>
              <a:t>(</a:t>
            </a:r>
            <a:r>
              <a:rPr lang="en-US" sz="2000" dirty="0" smtClean="0">
                <a:solidFill>
                  <a:srgbClr val="002060"/>
                </a:solidFill>
              </a:rPr>
              <a:t>k+4</a:t>
            </a:r>
            <a:r>
              <a:rPr lang="ru-RU" sz="2000" dirty="0" smtClean="0">
                <a:solidFill>
                  <a:srgbClr val="002060"/>
                </a:solidFill>
              </a:rPr>
              <a:t>)</a:t>
            </a:r>
          </a:p>
          <a:p>
            <a:endParaRPr lang="ru-RU" sz="2000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499992" y="188640"/>
            <a:ext cx="4038600" cy="648072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B050"/>
                </a:solidFill>
              </a:rPr>
              <a:t>Задача 2</a:t>
            </a:r>
            <a:r>
              <a:rPr lang="ru-RU" sz="2000" dirty="0" smtClean="0"/>
              <a:t>. </a:t>
            </a:r>
            <a:r>
              <a:rPr lang="ru-RU" sz="2000" dirty="0" smtClean="0">
                <a:solidFill>
                  <a:srgbClr val="002060"/>
                </a:solidFill>
              </a:rPr>
              <a:t>Для всех значений параметра а решить уравнение (3/4</a:t>
            </a:r>
            <a:r>
              <a:rPr lang="en-US" sz="2000" dirty="0" smtClean="0">
                <a:solidFill>
                  <a:srgbClr val="002060"/>
                </a:solidFill>
              </a:rPr>
              <a:t>a</a:t>
            </a:r>
            <a:r>
              <a:rPr lang="ru-RU" sz="2000" dirty="0" smtClean="0">
                <a:solidFill>
                  <a:srgbClr val="002060"/>
                </a:solidFill>
              </a:rPr>
              <a:t>-1) </a:t>
            </a:r>
            <a:r>
              <a:rPr lang="ru-RU" sz="2000" dirty="0" err="1" smtClean="0">
                <a:solidFill>
                  <a:srgbClr val="002060"/>
                </a:solidFill>
              </a:rPr>
              <a:t>х</a:t>
            </a:r>
            <a:r>
              <a:rPr lang="ru-RU" sz="2000" dirty="0" smtClean="0">
                <a:solidFill>
                  <a:srgbClr val="002060"/>
                </a:solidFill>
              </a:rPr>
              <a:t>- 3а+4 =0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Запишем уравнение в стандартном виде (3/4</a:t>
            </a:r>
            <a:r>
              <a:rPr lang="en-US" sz="2000" dirty="0" smtClean="0">
                <a:solidFill>
                  <a:srgbClr val="002060"/>
                </a:solidFill>
              </a:rPr>
              <a:t>a</a:t>
            </a:r>
            <a:r>
              <a:rPr lang="ru-RU" sz="2000" dirty="0" smtClean="0">
                <a:solidFill>
                  <a:srgbClr val="002060"/>
                </a:solidFill>
              </a:rPr>
              <a:t>-1) </a:t>
            </a:r>
            <a:r>
              <a:rPr lang="ru-RU" sz="2000" dirty="0" err="1" smtClean="0">
                <a:solidFill>
                  <a:srgbClr val="002060"/>
                </a:solidFill>
              </a:rPr>
              <a:t>х=</a:t>
            </a:r>
            <a:r>
              <a:rPr lang="ru-RU" sz="2000" dirty="0" smtClean="0">
                <a:solidFill>
                  <a:srgbClr val="002060"/>
                </a:solidFill>
              </a:rPr>
              <a:t> 3а-4 </a:t>
            </a:r>
          </a:p>
          <a:p>
            <a:pPr marL="514350" indent="-514350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1)3/4а-1=0, то а=4/3. Тогда уравнение имеет вид 0*х=0 Это равенство верно при любом х. Значит решением уравнения будет все множество действительных чисел, т.е. </a:t>
            </a:r>
            <a:r>
              <a:rPr lang="ru-RU" sz="2000" dirty="0" err="1" smtClean="0">
                <a:solidFill>
                  <a:srgbClr val="002060"/>
                </a:solidFill>
              </a:rPr>
              <a:t>х</a:t>
            </a:r>
            <a:r>
              <a:rPr lang="el-GR" sz="2000" dirty="0" smtClean="0">
                <a:solidFill>
                  <a:srgbClr val="002060"/>
                </a:solidFill>
              </a:rPr>
              <a:t> ϵ</a:t>
            </a:r>
            <a:r>
              <a:rPr lang="en-US" sz="2000" dirty="0" smtClean="0">
                <a:solidFill>
                  <a:srgbClr val="002060"/>
                </a:solidFill>
              </a:rPr>
              <a:t>R</a:t>
            </a:r>
            <a:r>
              <a:rPr lang="ru-RU" sz="2000" dirty="0" smtClean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2)3/4а -1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≠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0, то а 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≠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4/3. Тогда </a:t>
            </a:r>
            <a:r>
              <a:rPr lang="ru-RU" sz="2000" dirty="0" err="1" smtClean="0">
                <a:solidFill>
                  <a:srgbClr val="002060"/>
                </a:solidFill>
              </a:rPr>
              <a:t>х=</a:t>
            </a:r>
            <a:r>
              <a:rPr lang="ru-RU" sz="2000" dirty="0" smtClean="0">
                <a:solidFill>
                  <a:srgbClr val="002060"/>
                </a:solidFill>
              </a:rPr>
              <a:t>(4-3а)/(3/4а-1) =-4</a:t>
            </a:r>
          </a:p>
          <a:p>
            <a:pPr marL="514350" indent="-514350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Ответ: если  а=4/3,то </a:t>
            </a:r>
            <a:r>
              <a:rPr lang="ru-RU" sz="2000" dirty="0" err="1" smtClean="0">
                <a:solidFill>
                  <a:srgbClr val="002060"/>
                </a:solidFill>
              </a:rPr>
              <a:t>х</a:t>
            </a:r>
            <a:r>
              <a:rPr lang="el-GR" sz="2000" dirty="0" smtClean="0">
                <a:solidFill>
                  <a:srgbClr val="002060"/>
                </a:solidFill>
              </a:rPr>
              <a:t> ϵ</a:t>
            </a:r>
            <a:r>
              <a:rPr lang="en-US" sz="2000" dirty="0" smtClean="0">
                <a:solidFill>
                  <a:srgbClr val="002060"/>
                </a:solidFill>
              </a:rPr>
              <a:t>R</a:t>
            </a:r>
            <a:r>
              <a:rPr lang="ru-RU" sz="2000" dirty="0" smtClean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              если а 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≠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4/3, то х=-4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467600" cy="58092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B050"/>
                </a:solidFill>
              </a:rPr>
              <a:t>Задача 3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980728"/>
            <a:ext cx="8147248" cy="5662982"/>
          </a:xfrm>
        </p:spPr>
        <p:txBody>
          <a:bodyPr/>
          <a:lstStyle/>
          <a:p>
            <a:r>
              <a:rPr lang="ru-RU" dirty="0" smtClean="0"/>
              <a:t>Для всех значений параметра </a:t>
            </a:r>
            <a:r>
              <a:rPr lang="ru-RU" dirty="0" err="1" smtClean="0"/>
              <a:t>р</a:t>
            </a:r>
            <a:r>
              <a:rPr lang="ru-RU" dirty="0" smtClean="0"/>
              <a:t> решить уравнение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Решение:1)</a:t>
            </a:r>
          </a:p>
          <a:p>
            <a:pPr>
              <a:buNone/>
            </a:pPr>
            <a:r>
              <a:rPr lang="ru-RU" dirty="0" smtClean="0"/>
              <a:t>1)при р=1 уравнение имеет вид 0*х=2 </a:t>
            </a:r>
          </a:p>
          <a:p>
            <a:pPr>
              <a:buNone/>
            </a:pPr>
            <a:r>
              <a:rPr lang="ru-RU" dirty="0" smtClean="0"/>
              <a:t>при р=-1 уравнение имеет вид 0*х=0</a:t>
            </a:r>
            <a:r>
              <a:rPr lang="en-US" dirty="0" smtClean="0"/>
              <a:t>           </a:t>
            </a:r>
            <a:r>
              <a:rPr lang="ru-RU" dirty="0" smtClean="0"/>
              <a:t> </a:t>
            </a:r>
            <a:r>
              <a:rPr lang="en-US" dirty="0" smtClean="0"/>
              <a:t>R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2)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Ответ: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            </a:t>
            </a:r>
            <a:r>
              <a:rPr lang="ru-RU" dirty="0" smtClean="0"/>
              <a:t> </a:t>
            </a:r>
            <a:r>
              <a:rPr lang="en-US" dirty="0" smtClean="0"/>
              <a:t>R</a:t>
            </a:r>
            <a:endParaRPr lang="ru-RU" dirty="0"/>
          </a:p>
        </p:txBody>
      </p:sp>
      <p:pic>
        <p:nvPicPr>
          <p:cNvPr id="2050" name="Содержимое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1412776"/>
            <a:ext cx="2305050" cy="500062"/>
          </a:xfrm>
          <a:prstGeom prst="rect">
            <a:avLst/>
          </a:prstGeom>
          <a:noFill/>
        </p:spPr>
      </p:pic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2411760" y="1916832"/>
          <a:ext cx="2448272" cy="432048"/>
        </p:xfrm>
        <a:graphic>
          <a:graphicData uri="http://schemas.openxmlformats.org/presentationml/2006/ole">
            <p:oleObj spid="_x0000_s2054" name="Формула" r:id="rId4" imgW="1295280" imgH="228600" progId="Equation.3">
              <p:embed/>
            </p:oleObj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6372200" y="2348880"/>
          <a:ext cx="891099" cy="432048"/>
        </p:xfrm>
        <a:graphic>
          <a:graphicData uri="http://schemas.openxmlformats.org/presentationml/2006/ole">
            <p:oleObj spid="_x0000_s2056" name="Формула" r:id="rId5" imgW="419040" imgH="152280" progId="Equation.3">
              <p:embed/>
            </p:oleObj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6084168" y="2780928"/>
          <a:ext cx="891099" cy="432048"/>
        </p:xfrm>
        <a:graphic>
          <a:graphicData uri="http://schemas.openxmlformats.org/presentationml/2006/ole">
            <p:oleObj spid="_x0000_s2057" name="Формула" r:id="rId6" imgW="419040" imgH="152280" progId="Equation.3">
              <p:embed/>
            </p:oleObj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827584" y="3429000"/>
          <a:ext cx="7807725" cy="792088"/>
        </p:xfrm>
        <a:graphic>
          <a:graphicData uri="http://schemas.openxmlformats.org/presentationml/2006/ole">
            <p:oleObj spid="_x0000_s2059" name="Формула" r:id="rId7" imgW="4381200" imgH="444240" progId="Equation.3">
              <p:embed/>
            </p:oleObj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1835696" y="4869160"/>
          <a:ext cx="2403267" cy="432048"/>
        </p:xfrm>
        <a:graphic>
          <a:graphicData uri="http://schemas.openxmlformats.org/presentationml/2006/ole">
            <p:oleObj spid="_x0000_s2060" name="Формула" r:id="rId8" imgW="1130040" imgH="203040" progId="Equation.3">
              <p:embed/>
            </p:oleObj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1857356" y="5429264"/>
          <a:ext cx="2619291" cy="432048"/>
        </p:xfrm>
        <a:graphic>
          <a:graphicData uri="http://schemas.openxmlformats.org/presentationml/2006/ole">
            <p:oleObj spid="_x0000_s2061" name="Формула" r:id="rId9" imgW="1231560" imgH="203040" progId="Equation.3">
              <p:embed/>
            </p:oleObj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1691680" y="5805264"/>
          <a:ext cx="3870758" cy="864096"/>
        </p:xfrm>
        <a:graphic>
          <a:graphicData uri="http://schemas.openxmlformats.org/presentationml/2006/ole">
            <p:oleObj spid="_x0000_s2062" name="Формула" r:id="rId10" imgW="1879560" imgH="444240" progId="Equation.3">
              <p:embed/>
            </p:oleObj>
          </a:graphicData>
        </a:graphic>
      </p:graphicFrame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3968" y="4797152"/>
            <a:ext cx="288032" cy="640071"/>
          </a:xfrm>
          <a:prstGeom prst="rect">
            <a:avLst/>
          </a:prstGeom>
          <a:noFill/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80312" y="2276872"/>
            <a:ext cx="288032" cy="6400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64807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B050"/>
                </a:solidFill>
              </a:rPr>
              <a:t>Задача 4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124744"/>
            <a:ext cx="8604448" cy="5733256"/>
          </a:xfrm>
        </p:spPr>
        <p:txBody>
          <a:bodyPr/>
          <a:lstStyle/>
          <a:p>
            <a:r>
              <a:rPr lang="ru-RU" sz="2400" dirty="0" smtClean="0"/>
              <a:t>Для всех значений параметров а и в решить уравнение </a:t>
            </a:r>
          </a:p>
          <a:p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Решение: 1) </a:t>
            </a:r>
          </a:p>
          <a:p>
            <a:pPr>
              <a:buNone/>
            </a:pPr>
            <a:r>
              <a:rPr lang="ru-RU" sz="2400" dirty="0" smtClean="0"/>
              <a:t>Если                                          ,    то это равенство ни при каком </a:t>
            </a:r>
            <a:r>
              <a:rPr lang="ru-RU" sz="2400" dirty="0" err="1" smtClean="0"/>
              <a:t>х</a:t>
            </a:r>
            <a:r>
              <a:rPr lang="ru-RU" sz="2400" dirty="0" smtClean="0"/>
              <a:t> не выполняется, поэтому </a:t>
            </a:r>
          </a:p>
          <a:p>
            <a:pPr>
              <a:buNone/>
            </a:pPr>
            <a:r>
              <a:rPr lang="ru-RU" sz="2400" dirty="0" smtClean="0"/>
              <a:t>Если 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2)</a:t>
            </a:r>
          </a:p>
          <a:p>
            <a:pPr>
              <a:buNone/>
            </a:pPr>
            <a:r>
              <a:rPr lang="ru-RU" sz="2400" dirty="0" smtClean="0"/>
              <a:t>Ответ: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131840" y="1556792"/>
          <a:ext cx="2448272" cy="483609"/>
        </p:xfrm>
        <a:graphic>
          <a:graphicData uri="http://schemas.openxmlformats.org/presentationml/2006/ole">
            <p:oleObj spid="_x0000_s24580" name="Формула" r:id="rId3" imgW="1028520" imgH="20304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2483768" y="2348880"/>
          <a:ext cx="5427603" cy="432048"/>
        </p:xfrm>
        <a:graphic>
          <a:graphicData uri="http://schemas.openxmlformats.org/presentationml/2006/ole">
            <p:oleObj spid="_x0000_s24581" name="Формула" r:id="rId4" imgW="2552400" imgH="20304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2051720" y="2636912"/>
          <a:ext cx="2657327" cy="792088"/>
        </p:xfrm>
        <a:graphic>
          <a:graphicData uri="http://schemas.openxmlformats.org/presentationml/2006/ole">
            <p:oleObj spid="_x0000_s24582" name="Формула" r:id="rId5" imgW="1320480" imgH="393480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6084168" y="3284984"/>
          <a:ext cx="720080" cy="325967"/>
        </p:xfrm>
        <a:graphic>
          <a:graphicData uri="http://schemas.openxmlformats.org/presentationml/2006/ole">
            <p:oleObj spid="_x0000_s24583" name="Формула" r:id="rId6" imgW="241200" imgH="139680" progId="Equation.3">
              <p:embed/>
            </p:oleObj>
          </a:graphicData>
        </a:graphic>
      </p:graphicFrame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088" y="5013176"/>
            <a:ext cx="288032" cy="640071"/>
          </a:xfrm>
          <a:prstGeom prst="rect">
            <a:avLst/>
          </a:prstGeom>
          <a:noFill/>
        </p:spPr>
      </p:pic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187624" y="4293096"/>
          <a:ext cx="5040560" cy="853865"/>
        </p:xfrm>
        <a:graphic>
          <a:graphicData uri="http://schemas.openxmlformats.org/presentationml/2006/ole">
            <p:oleObj spid="_x0000_s24584" name="Формула" r:id="rId8" imgW="2323800" imgH="393480" progId="Equation.3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763688" y="3573016"/>
          <a:ext cx="3985986" cy="864096"/>
        </p:xfrm>
        <a:graphic>
          <a:graphicData uri="http://schemas.openxmlformats.org/presentationml/2006/ole">
            <p:oleObj spid="_x0000_s24585" name="Формула" r:id="rId9" imgW="1815840" imgH="393480" progId="Equation.3">
              <p:embed/>
            </p:oleObj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763688" y="4985792"/>
          <a:ext cx="6057861" cy="1872208"/>
        </p:xfrm>
        <a:graphic>
          <a:graphicData uri="http://schemas.openxmlformats.org/presentationml/2006/ole">
            <p:oleObj spid="_x0000_s24586" name="Формула" r:id="rId10" imgW="2666880" imgH="1218960" progId="Equation.3">
              <p:embed/>
            </p:oleObj>
          </a:graphicData>
        </a:graphic>
      </p:graphicFrame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32240" y="3140968"/>
            <a:ext cx="288032" cy="6400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Повторение- мать учения!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>
              <a:hlinkClick r:id="rId2" action="ppaction://hlinkfile"/>
            </a:endParaRPr>
          </a:p>
          <a:p>
            <a:r>
              <a:rPr lang="ru-RU" dirty="0" smtClean="0">
                <a:hlinkClick r:id="rId3" action="ppaction://hlinkpres?slideindex=1&amp;slidetitle="/>
              </a:rPr>
              <a:t>«Линейные уравнения с параметром»</a:t>
            </a:r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Тест-тренинг:</a:t>
            </a:r>
          </a:p>
          <a:p>
            <a:r>
              <a:rPr lang="en-US" dirty="0" smtClean="0">
                <a:hlinkClick r:id="rId2" action="ppaction://hlinkfile"/>
              </a:rPr>
              <a:t> </a:t>
            </a:r>
            <a:r>
              <a:rPr lang="ru-RU" dirty="0" smtClean="0">
                <a:hlinkClick r:id="rId2" action="ppaction://hlinkfile"/>
              </a:rPr>
              <a:t>«Линейные уравнения с параметром</a:t>
            </a:r>
            <a:r>
              <a:rPr lang="ru-RU" dirty="0" smtClean="0"/>
              <a:t>»</a:t>
            </a:r>
          </a:p>
        </p:txBody>
      </p:sp>
      <p:pic>
        <p:nvPicPr>
          <p:cNvPr id="61442" name="Picture 2" descr="C:\Users\1\Pictures\knigi-14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248" y="1340767"/>
            <a:ext cx="1512168" cy="17412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С.Р.№2.   </a:t>
            </a:r>
            <a:r>
              <a:rPr lang="ru-RU" sz="2800" b="1" dirty="0" smtClean="0">
                <a:solidFill>
                  <a:srgbClr val="00B050"/>
                </a:solidFill>
              </a:rPr>
              <a:t>Решить самостоятельно</a:t>
            </a:r>
            <a:endParaRPr lang="ru-RU" sz="2800" b="1" dirty="0">
              <a:solidFill>
                <a:srgbClr val="00B050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ChangeAspect="1"/>
          </p:cNvGraphicFramePr>
          <p:nvPr>
            <p:ph sz="quarter" idx="1"/>
          </p:nvPr>
        </p:nvGraphicFramePr>
        <p:xfrm>
          <a:off x="3781425" y="1628775"/>
          <a:ext cx="2878138" cy="863600"/>
        </p:xfrm>
        <a:graphic>
          <a:graphicData uri="http://schemas.openxmlformats.org/presentationml/2006/ole">
            <p:oleObj spid="_x0000_s25604" name="Формула" r:id="rId3" imgW="1523880" imgH="457200" progId="Equation.3">
              <p:embed/>
            </p:oleObj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67544" y="980728"/>
          <a:ext cx="7850702" cy="936575"/>
        </p:xfrm>
        <a:graphic>
          <a:graphicData uri="http://schemas.openxmlformats.org/presentationml/2006/ole">
            <p:oleObj spid="_x0000_s25602" name="Формула" r:id="rId4" imgW="3619440" imgH="43164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39552" y="2708920"/>
          <a:ext cx="5927725" cy="1819275"/>
        </p:xfrm>
        <a:graphic>
          <a:graphicData uri="http://schemas.openxmlformats.org/presentationml/2006/ole">
            <p:oleObj spid="_x0000_s25603" name="Формула" r:id="rId5" imgW="2895480" imgH="88884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39552" y="1844824"/>
          <a:ext cx="2160240" cy="744083"/>
        </p:xfrm>
        <a:graphic>
          <a:graphicData uri="http://schemas.openxmlformats.org/presentationml/2006/ole">
            <p:oleObj spid="_x0000_s25605" name="Формула" r:id="rId6" imgW="1143000" imgH="39348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39552" y="4509120"/>
          <a:ext cx="5308600" cy="1806575"/>
        </p:xfrm>
        <a:graphic>
          <a:graphicData uri="http://schemas.openxmlformats.org/presentationml/2006/ole">
            <p:oleObj spid="_x0000_s25606" name="Формула" r:id="rId7" imgW="2463480" imgH="8380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Уроки 6-7</a:t>
            </a:r>
            <a:r>
              <a:rPr lang="ru-RU" sz="2800" b="1" dirty="0" smtClean="0">
                <a:solidFill>
                  <a:srgbClr val="008000"/>
                </a:solidFill>
              </a:rPr>
              <a:t/>
            </a:r>
            <a:br>
              <a:rPr lang="ru-RU" sz="2800" b="1" dirty="0" smtClean="0">
                <a:solidFill>
                  <a:srgbClr val="008000"/>
                </a:solidFill>
              </a:rPr>
            </a:br>
            <a:r>
              <a:rPr lang="ru-RU" sz="2800" b="1" dirty="0" smtClean="0">
                <a:solidFill>
                  <a:srgbClr val="008000"/>
                </a:solidFill>
              </a:rPr>
              <a:t>Линейные неравенства с параметром</a:t>
            </a:r>
            <a:endParaRPr lang="ru-RU" sz="2800" b="1" dirty="0">
              <a:solidFill>
                <a:srgbClr val="008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Неравенства вида                                                         </a:t>
            </a:r>
            <a:r>
              <a:rPr lang="ru-RU" dirty="0" smtClean="0"/>
              <a:t>, где </a:t>
            </a:r>
            <a:r>
              <a:rPr lang="ru-RU" b="1" dirty="0" smtClean="0">
                <a:solidFill>
                  <a:srgbClr val="002060"/>
                </a:solidFill>
              </a:rPr>
              <a:t>А</a:t>
            </a:r>
            <a:r>
              <a:rPr lang="ru-RU" dirty="0" smtClean="0"/>
              <a:t> и </a:t>
            </a:r>
            <a:r>
              <a:rPr lang="ru-RU" b="1" dirty="0" smtClean="0">
                <a:solidFill>
                  <a:srgbClr val="002060"/>
                </a:solidFill>
              </a:rPr>
              <a:t>В</a:t>
            </a:r>
            <a:r>
              <a:rPr lang="ru-RU" dirty="0" smtClean="0"/>
              <a:t> - действительные числа или выражения, зависящие от параметров, а </a:t>
            </a:r>
            <a:r>
              <a:rPr lang="ru-RU" b="1" dirty="0" err="1" smtClean="0">
                <a:solidFill>
                  <a:srgbClr val="002060"/>
                </a:solidFill>
              </a:rPr>
              <a:t>х</a:t>
            </a:r>
            <a:r>
              <a:rPr lang="ru-RU" dirty="0" smtClean="0"/>
              <a:t> - неизвестное, называются </a:t>
            </a:r>
            <a:r>
              <a:rPr lang="ru-RU" b="1" dirty="0" smtClean="0">
                <a:solidFill>
                  <a:srgbClr val="002060"/>
                </a:solidFill>
              </a:rPr>
              <a:t>линейными неравенствами.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Решить неравенство с параметрами- </a:t>
            </a:r>
            <a:r>
              <a:rPr lang="ru-RU" dirty="0" smtClean="0"/>
              <a:t>значит для всех значений параметров найти множество решений заданного неравенства</a:t>
            </a:r>
            <a:r>
              <a:rPr lang="ru-RU" b="1" dirty="0" smtClean="0"/>
              <a:t>.</a:t>
            </a: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851920" y="1628800"/>
          <a:ext cx="4464496" cy="415302"/>
        </p:xfrm>
        <a:graphic>
          <a:graphicData uri="http://schemas.openxmlformats.org/presentationml/2006/ole">
            <p:oleObj spid="_x0000_s9218" name="Формула" r:id="rId3" imgW="2184120" imgH="203040" progId="Equation.3">
              <p:embed/>
            </p:oleObj>
          </a:graphicData>
        </a:graphic>
      </p:graphicFrame>
      <p:pic>
        <p:nvPicPr>
          <p:cNvPr id="9219" name="Picture 3" descr="C:\Users\1\Pictures\433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4288" y="5877272"/>
            <a:ext cx="952500" cy="714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ChangeAspect="1"/>
          </p:cNvGraphicFramePr>
          <p:nvPr>
            <p:ph sz="quarter" idx="1"/>
          </p:nvPr>
        </p:nvGraphicFramePr>
        <p:xfrm>
          <a:off x="755650" y="722313"/>
          <a:ext cx="7412038" cy="4979987"/>
        </p:xfrm>
        <a:graphic>
          <a:graphicData uri="http://schemas.openxmlformats.org/presentationml/2006/ole">
            <p:oleObj spid="_x0000_s36866" name="Формула" r:id="rId3" imgW="3213000" imgH="2158920" progId="Equation.3">
              <p:embed/>
            </p:oleObj>
          </a:graphicData>
        </a:graphic>
      </p:graphicFrame>
      <p:pic>
        <p:nvPicPr>
          <p:cNvPr id="36867" name="Picture 3" descr="C:\Users\1\Pictures\433.gif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92280" y="5805264"/>
            <a:ext cx="952500" cy="714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404664"/>
            <a:ext cx="7467600" cy="5616624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В своем курсе ДО я используем такие элементы обучения, как лекция, тест-тренинг, практические и самостоятельные работы, чаты и итоговую контрольную работу.  </a:t>
            </a:r>
          </a:p>
          <a:p>
            <a:endParaRPr lang="ru-RU" b="1" dirty="0" smtClean="0">
              <a:solidFill>
                <a:srgbClr val="00B05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Лекции ( </a:t>
            </a:r>
            <a:r>
              <a:rPr lang="ru-RU" b="1" dirty="0" smtClean="0">
                <a:solidFill>
                  <a:srgbClr val="C00000"/>
                </a:solidFill>
              </a:rPr>
              <a:t>У-1</a:t>
            </a:r>
            <a:r>
              <a:rPr lang="ru-RU" b="1" dirty="0" smtClean="0">
                <a:solidFill>
                  <a:srgbClr val="002060"/>
                </a:solidFill>
              </a:rPr>
              <a:t>)строятся по типу чередования страниц с теоретическим материалом и страниц с вопросами. Материал лекции строится таким образом, чтобы в основе обучения лежал </a:t>
            </a:r>
            <a:r>
              <a:rPr lang="ru-RU" b="1" dirty="0" err="1" smtClean="0">
                <a:solidFill>
                  <a:srgbClr val="002060"/>
                </a:solidFill>
              </a:rPr>
              <a:t>деятельностный</a:t>
            </a:r>
            <a:r>
              <a:rPr lang="ru-RU" b="1" dirty="0" smtClean="0">
                <a:solidFill>
                  <a:srgbClr val="002060"/>
                </a:solidFill>
              </a:rPr>
              <a:t> подход. То есть практически в каждом параграфе содержится какое-либо задание, которое выполняется совместно с учителем, либо самостоятельно.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B050"/>
                </a:solidFill>
              </a:rPr>
              <a:t> По завершении лекции учащиеся проходят тест-тренинг(</a:t>
            </a:r>
            <a:r>
              <a:rPr lang="ru-RU" b="1" dirty="0" smtClean="0">
                <a:solidFill>
                  <a:srgbClr val="C00000"/>
                </a:solidFill>
              </a:rPr>
              <a:t>Тест «Найти параметр» </a:t>
            </a:r>
            <a:r>
              <a:rPr lang="ru-RU" b="1" dirty="0" smtClean="0">
                <a:solidFill>
                  <a:srgbClr val="00B050"/>
                </a:solidFill>
              </a:rPr>
              <a:t>и т.д.), который помогает вам самим проверить, насколько вы усвоили пройденный материал, и повторить его. На выполнение таких тестов отводится неограниченное количество попыток с начислением или нет штрафных баллов за неправильные ответы. </a:t>
            </a:r>
          </a:p>
          <a:p>
            <a:endParaRPr lang="ru-RU" b="1" dirty="0" smtClean="0">
              <a:solidFill>
                <a:srgbClr val="00B05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После прохождения лекционного тематического блока учащемуся предлагается выполнить самостоятельную работу,( которая не ограничена по времени) и отправить преподавателю на проверку(</a:t>
            </a:r>
            <a:r>
              <a:rPr lang="ru-RU" b="1" dirty="0" smtClean="0">
                <a:solidFill>
                  <a:srgbClr val="C00000"/>
                </a:solidFill>
              </a:rPr>
              <a:t>СР№ 1и </a:t>
            </a:r>
            <a:r>
              <a:rPr lang="ru-RU" b="1" dirty="0" smtClean="0">
                <a:solidFill>
                  <a:srgbClr val="002060"/>
                </a:solidFill>
              </a:rPr>
              <a:t>т.д.)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B050"/>
                </a:solidFill>
              </a:rPr>
              <a:t>Задача 1</a:t>
            </a:r>
            <a:endParaRPr lang="ru-RU" sz="2800" b="1" dirty="0">
              <a:solidFill>
                <a:srgbClr val="00B05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ChangeAspect="1"/>
          </p:cNvGraphicFramePr>
          <p:nvPr>
            <p:ph sz="quarter" idx="1"/>
          </p:nvPr>
        </p:nvGraphicFramePr>
        <p:xfrm>
          <a:off x="475493" y="764704"/>
          <a:ext cx="8371977" cy="3384375"/>
        </p:xfrm>
        <a:graphic>
          <a:graphicData uri="http://schemas.openxmlformats.org/presentationml/2006/ole">
            <p:oleObj spid="_x0000_s26626" name="Формула" r:id="rId3" imgW="4775040" imgH="193032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187624" y="4149080"/>
          <a:ext cx="3528392" cy="2581750"/>
        </p:xfrm>
        <a:graphic>
          <a:graphicData uri="http://schemas.openxmlformats.org/presentationml/2006/ole">
            <p:oleObj spid="_x0000_s26627" name="Формула" r:id="rId4" imgW="1701720" imgH="12445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B050"/>
                </a:solidFill>
              </a:rPr>
              <a:t>Задача 2</a:t>
            </a:r>
            <a:endParaRPr lang="ru-RU" sz="2800" b="1" dirty="0">
              <a:solidFill>
                <a:srgbClr val="00B05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ChangeAspect="1"/>
          </p:cNvGraphicFramePr>
          <p:nvPr>
            <p:ph sz="quarter" idx="1"/>
          </p:nvPr>
        </p:nvGraphicFramePr>
        <p:xfrm>
          <a:off x="608013" y="692150"/>
          <a:ext cx="7640637" cy="2182813"/>
        </p:xfrm>
        <a:graphic>
          <a:graphicData uri="http://schemas.openxmlformats.org/presentationml/2006/ole">
            <p:oleObj spid="_x0000_s27650" name="Формула" r:id="rId3" imgW="4889160" imgH="139680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51520" y="3212976"/>
          <a:ext cx="6480720" cy="729618"/>
        </p:xfrm>
        <a:graphic>
          <a:graphicData uri="http://schemas.openxmlformats.org/presentationml/2006/ole">
            <p:oleObj spid="_x0000_s27651" name="Формула" r:id="rId4" imgW="3835080" imgH="43164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23528" y="4293096"/>
          <a:ext cx="8480001" cy="792088"/>
        </p:xfrm>
        <a:graphic>
          <a:graphicData uri="http://schemas.openxmlformats.org/presentationml/2006/ole">
            <p:oleObj spid="_x0000_s27652" name="Формула" r:id="rId5" imgW="4622760" imgH="43164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395536" y="5301207"/>
          <a:ext cx="3744416" cy="1326463"/>
        </p:xfrm>
        <a:graphic>
          <a:graphicData uri="http://schemas.openxmlformats.org/presentationml/2006/ole">
            <p:oleObj spid="_x0000_s27653" name="Формула" r:id="rId6" imgW="2171520" imgH="888840" progId="Equation.3">
              <p:embed/>
            </p:oleObj>
          </a:graphicData>
        </a:graphic>
      </p:graphicFrame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6" y="2492896"/>
            <a:ext cx="216024" cy="480053"/>
          </a:xfrm>
          <a:prstGeom prst="rect">
            <a:avLst/>
          </a:prstGeom>
          <a:noFill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7824" y="5517233"/>
            <a:ext cx="259229" cy="576064"/>
          </a:xfrm>
          <a:prstGeom prst="rect">
            <a:avLst/>
          </a:prstGeom>
          <a:noFill/>
        </p:spPr>
      </p:pic>
      <p:grpSp>
        <p:nvGrpSpPr>
          <p:cNvPr id="11" name="Группа 10"/>
          <p:cNvGrpSpPr/>
          <p:nvPr/>
        </p:nvGrpSpPr>
        <p:grpSpPr>
          <a:xfrm>
            <a:off x="2195736" y="2636912"/>
            <a:ext cx="2331940" cy="516817"/>
            <a:chOff x="2000232" y="1000108"/>
            <a:chExt cx="2331940" cy="516817"/>
          </a:xfrm>
        </p:grpSpPr>
        <p:grpSp>
          <p:nvGrpSpPr>
            <p:cNvPr id="12" name="Группа 28"/>
            <p:cNvGrpSpPr/>
            <p:nvPr/>
          </p:nvGrpSpPr>
          <p:grpSpPr>
            <a:xfrm>
              <a:off x="2000232" y="999282"/>
              <a:ext cx="2331940" cy="155876"/>
              <a:chOff x="1882870" y="2840745"/>
              <a:chExt cx="5072098" cy="299152"/>
            </a:xfrm>
          </p:grpSpPr>
          <p:cxnSp>
            <p:nvCxnSpPr>
              <p:cNvPr id="15" name="Прямая со стрелкой 14"/>
              <p:cNvCxnSpPr/>
              <p:nvPr/>
            </p:nvCxnSpPr>
            <p:spPr>
              <a:xfrm>
                <a:off x="1882870" y="3065109"/>
                <a:ext cx="5072098" cy="1662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Овал 15"/>
              <p:cNvSpPr/>
              <p:nvPr/>
            </p:nvSpPr>
            <p:spPr>
              <a:xfrm>
                <a:off x="3114665" y="2990321"/>
                <a:ext cx="144917" cy="14957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7" name="Овал 16"/>
              <p:cNvSpPr/>
              <p:nvPr/>
            </p:nvSpPr>
            <p:spPr>
              <a:xfrm>
                <a:off x="5433339" y="2990321"/>
                <a:ext cx="144917" cy="14957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8" name="Прямая соединительная линия 17"/>
              <p:cNvCxnSpPr/>
              <p:nvPr/>
            </p:nvCxnSpPr>
            <p:spPr>
              <a:xfrm rot="16200000" flipH="1">
                <a:off x="2024293" y="2844239"/>
                <a:ext cx="224364" cy="21737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 rot="16200000" flipH="1">
                <a:off x="2241668" y="2844239"/>
                <a:ext cx="224364" cy="21737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единительная линия 19"/>
              <p:cNvCxnSpPr/>
              <p:nvPr/>
            </p:nvCxnSpPr>
            <p:spPr>
              <a:xfrm rot="16200000" flipH="1">
                <a:off x="2459044" y="2844239"/>
                <a:ext cx="224364" cy="21737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 rot="16200000" flipH="1">
                <a:off x="2676420" y="2844239"/>
                <a:ext cx="224364" cy="21737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 rot="16200000" flipH="1">
                <a:off x="2893795" y="2844239"/>
                <a:ext cx="224364" cy="21737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 rot="5400000">
                <a:off x="6408035" y="2880469"/>
                <a:ext cx="224364" cy="144917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 rot="5400000">
                <a:off x="6190659" y="2880469"/>
                <a:ext cx="224364" cy="144917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/>
              <p:nvPr/>
            </p:nvCxnSpPr>
            <p:spPr>
              <a:xfrm rot="5400000">
                <a:off x="5973283" y="2880469"/>
                <a:ext cx="224364" cy="144917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единительная линия 25"/>
              <p:cNvCxnSpPr/>
              <p:nvPr/>
            </p:nvCxnSpPr>
            <p:spPr>
              <a:xfrm rot="5400000">
                <a:off x="5755908" y="2880469"/>
                <a:ext cx="224364" cy="144917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Прямая соединительная линия 26"/>
              <p:cNvCxnSpPr/>
              <p:nvPr/>
            </p:nvCxnSpPr>
            <p:spPr>
              <a:xfrm rot="5400000">
                <a:off x="5538532" y="2880469"/>
                <a:ext cx="224364" cy="144917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xtBox 12"/>
            <p:cNvSpPr txBox="1"/>
            <p:nvPr/>
          </p:nvSpPr>
          <p:spPr>
            <a:xfrm>
              <a:off x="2189032" y="1156071"/>
              <a:ext cx="644728" cy="3608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2a+5</a:t>
              </a:r>
              <a:endParaRPr lang="ru-RU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474916" y="1156071"/>
              <a:ext cx="372218" cy="3608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-1</a:t>
              </a:r>
              <a:endParaRPr lang="ru-RU" dirty="0"/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2123728" y="3356992"/>
            <a:ext cx="2643206" cy="940836"/>
            <a:chOff x="1000100" y="3500438"/>
            <a:chExt cx="2643206" cy="940836"/>
          </a:xfrm>
        </p:grpSpPr>
        <p:grpSp>
          <p:nvGrpSpPr>
            <p:cNvPr id="29" name="Группа 74"/>
            <p:cNvGrpSpPr/>
            <p:nvPr/>
          </p:nvGrpSpPr>
          <p:grpSpPr>
            <a:xfrm>
              <a:off x="1000100" y="3857637"/>
              <a:ext cx="2643206" cy="214315"/>
              <a:chOff x="1000100" y="3857628"/>
              <a:chExt cx="5975278" cy="428628"/>
            </a:xfrm>
          </p:grpSpPr>
          <p:cxnSp>
            <p:nvCxnSpPr>
              <p:cNvPr id="32" name="Прямая со стрелкой 31"/>
              <p:cNvCxnSpPr/>
              <p:nvPr/>
            </p:nvCxnSpPr>
            <p:spPr>
              <a:xfrm>
                <a:off x="1000100" y="4179096"/>
                <a:ext cx="5975278" cy="238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Овал 32"/>
              <p:cNvSpPr/>
              <p:nvPr/>
            </p:nvSpPr>
            <p:spPr>
              <a:xfrm>
                <a:off x="3571868" y="4071942"/>
                <a:ext cx="170723" cy="214314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34" name="Прямая соединительная линия 33"/>
              <p:cNvCxnSpPr/>
              <p:nvPr/>
            </p:nvCxnSpPr>
            <p:spPr>
              <a:xfrm rot="16200000" flipH="1">
                <a:off x="1138130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единительная линия 34"/>
              <p:cNvCxnSpPr/>
              <p:nvPr/>
            </p:nvCxnSpPr>
            <p:spPr>
              <a:xfrm rot="16200000" flipH="1">
                <a:off x="1394212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/>
              <p:nvPr/>
            </p:nvCxnSpPr>
            <p:spPr>
              <a:xfrm rot="16200000" flipH="1">
                <a:off x="1650295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единительная линия 36"/>
              <p:cNvCxnSpPr/>
              <p:nvPr/>
            </p:nvCxnSpPr>
            <p:spPr>
              <a:xfrm rot="16200000" flipH="1">
                <a:off x="1906380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Прямая соединительная линия 37"/>
              <p:cNvCxnSpPr/>
              <p:nvPr/>
            </p:nvCxnSpPr>
            <p:spPr>
              <a:xfrm rot="16200000" flipH="1">
                <a:off x="2162463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Прямая соединительная линия 38"/>
              <p:cNvCxnSpPr/>
              <p:nvPr/>
            </p:nvCxnSpPr>
            <p:spPr>
              <a:xfrm rot="16200000" flipH="1">
                <a:off x="2467606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Прямая соединительная линия 39"/>
              <p:cNvCxnSpPr/>
              <p:nvPr/>
            </p:nvCxnSpPr>
            <p:spPr>
              <a:xfrm rot="16200000" flipH="1">
                <a:off x="2753358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единительная линия 40"/>
              <p:cNvCxnSpPr/>
              <p:nvPr/>
            </p:nvCxnSpPr>
            <p:spPr>
              <a:xfrm rot="16200000" flipH="1">
                <a:off x="3110548" y="3890320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Прямая соединительная линия 41"/>
              <p:cNvCxnSpPr/>
              <p:nvPr/>
            </p:nvCxnSpPr>
            <p:spPr>
              <a:xfrm rot="16200000" flipH="1">
                <a:off x="3467738" y="3890320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Прямая соединительная линия 42"/>
              <p:cNvCxnSpPr/>
              <p:nvPr/>
            </p:nvCxnSpPr>
            <p:spPr>
              <a:xfrm rot="16200000" flipH="1">
                <a:off x="3753490" y="3890320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Прямая соединительная линия 43"/>
              <p:cNvCxnSpPr/>
              <p:nvPr/>
            </p:nvCxnSpPr>
            <p:spPr>
              <a:xfrm rot="16200000" flipH="1">
                <a:off x="4039242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Прямая соединительная линия 44"/>
              <p:cNvCxnSpPr/>
              <p:nvPr/>
            </p:nvCxnSpPr>
            <p:spPr>
              <a:xfrm rot="16200000" flipH="1">
                <a:off x="4324994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Прямая соединительная линия 45"/>
              <p:cNvCxnSpPr/>
              <p:nvPr/>
            </p:nvCxnSpPr>
            <p:spPr>
              <a:xfrm rot="16200000" flipH="1">
                <a:off x="5610878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Прямая соединительная линия 46"/>
              <p:cNvCxnSpPr/>
              <p:nvPr/>
            </p:nvCxnSpPr>
            <p:spPr>
              <a:xfrm rot="16200000" flipH="1">
                <a:off x="5325126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Прямая соединительная линия 47"/>
              <p:cNvCxnSpPr/>
              <p:nvPr/>
            </p:nvCxnSpPr>
            <p:spPr>
              <a:xfrm rot="16200000" flipH="1">
                <a:off x="5110812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Прямая соединительная линия 48"/>
              <p:cNvCxnSpPr/>
              <p:nvPr/>
            </p:nvCxnSpPr>
            <p:spPr>
              <a:xfrm rot="16200000" flipH="1">
                <a:off x="4825060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>
              <a:xfrm rot="16200000" flipH="1">
                <a:off x="4610746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TextBox 29"/>
            <p:cNvSpPr txBox="1"/>
            <p:nvPr/>
          </p:nvSpPr>
          <p:spPr>
            <a:xfrm>
              <a:off x="1857356" y="4071942"/>
              <a:ext cx="6447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2a+5</a:t>
              </a:r>
              <a:endParaRPr lang="ru-RU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000232" y="3500438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-1</a:t>
              </a:r>
              <a:endParaRPr lang="ru-RU" dirty="0"/>
            </a:p>
          </p:txBody>
        </p:sp>
      </p:grpSp>
      <p:grpSp>
        <p:nvGrpSpPr>
          <p:cNvPr id="51" name="Группа 50"/>
          <p:cNvGrpSpPr/>
          <p:nvPr/>
        </p:nvGrpSpPr>
        <p:grpSpPr>
          <a:xfrm>
            <a:off x="3707904" y="4725144"/>
            <a:ext cx="2928958" cy="571504"/>
            <a:chOff x="1285852" y="3857628"/>
            <a:chExt cx="2857520" cy="583646"/>
          </a:xfrm>
        </p:grpSpPr>
        <p:grpSp>
          <p:nvGrpSpPr>
            <p:cNvPr id="52" name="Группа 102"/>
            <p:cNvGrpSpPr/>
            <p:nvPr/>
          </p:nvGrpSpPr>
          <p:grpSpPr>
            <a:xfrm>
              <a:off x="1285852" y="3857637"/>
              <a:ext cx="2857520" cy="214315"/>
              <a:chOff x="1285852" y="3857628"/>
              <a:chExt cx="5975278" cy="428628"/>
            </a:xfrm>
          </p:grpSpPr>
          <p:cxnSp>
            <p:nvCxnSpPr>
              <p:cNvPr id="55" name="Прямая со стрелкой 54"/>
              <p:cNvCxnSpPr/>
              <p:nvPr/>
            </p:nvCxnSpPr>
            <p:spPr>
              <a:xfrm>
                <a:off x="1285852" y="4179096"/>
                <a:ext cx="5975278" cy="238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Овал 55"/>
              <p:cNvSpPr/>
              <p:nvPr/>
            </p:nvSpPr>
            <p:spPr>
              <a:xfrm>
                <a:off x="2736990" y="4071942"/>
                <a:ext cx="170723" cy="214314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7" name="Овал 56"/>
              <p:cNvSpPr/>
              <p:nvPr/>
            </p:nvSpPr>
            <p:spPr>
              <a:xfrm>
                <a:off x="5468547" y="4071942"/>
                <a:ext cx="170723" cy="214314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58" name="Прямая соединительная линия 57"/>
              <p:cNvCxnSpPr/>
              <p:nvPr/>
            </p:nvCxnSpPr>
            <p:spPr>
              <a:xfrm rot="16200000" flipH="1">
                <a:off x="1423882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Прямая соединительная линия 58"/>
              <p:cNvCxnSpPr/>
              <p:nvPr/>
            </p:nvCxnSpPr>
            <p:spPr>
              <a:xfrm rot="16200000" flipH="1">
                <a:off x="1679964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единительная линия 59"/>
              <p:cNvCxnSpPr/>
              <p:nvPr/>
            </p:nvCxnSpPr>
            <p:spPr>
              <a:xfrm rot="16200000" flipH="1">
                <a:off x="1936047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>
              <a:xfrm rot="16200000" flipH="1">
                <a:off x="2192132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Прямая соединительная линия 61"/>
              <p:cNvCxnSpPr/>
              <p:nvPr/>
            </p:nvCxnSpPr>
            <p:spPr>
              <a:xfrm rot="16200000" flipH="1">
                <a:off x="2448215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/>
              <p:cNvCxnSpPr/>
              <p:nvPr/>
            </p:nvCxnSpPr>
            <p:spPr>
              <a:xfrm rot="5400000">
                <a:off x="6588228" y="3933002"/>
                <a:ext cx="321468" cy="17072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/>
              <p:cNvCxnSpPr/>
              <p:nvPr/>
            </p:nvCxnSpPr>
            <p:spPr>
              <a:xfrm rot="5400000">
                <a:off x="6332145" y="3933002"/>
                <a:ext cx="321468" cy="17072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Прямая соединительная линия 64"/>
              <p:cNvCxnSpPr/>
              <p:nvPr/>
            </p:nvCxnSpPr>
            <p:spPr>
              <a:xfrm rot="5400000">
                <a:off x="6076063" y="3933002"/>
                <a:ext cx="321468" cy="17072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Прямая соединительная линия 65"/>
              <p:cNvCxnSpPr/>
              <p:nvPr/>
            </p:nvCxnSpPr>
            <p:spPr>
              <a:xfrm rot="5400000">
                <a:off x="5819980" y="3933002"/>
                <a:ext cx="321468" cy="17072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Прямая соединительная линия 66"/>
              <p:cNvCxnSpPr/>
              <p:nvPr/>
            </p:nvCxnSpPr>
            <p:spPr>
              <a:xfrm rot="5400000">
                <a:off x="5563895" y="3933002"/>
                <a:ext cx="321468" cy="17072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Прямая соединительная линия 67"/>
              <p:cNvCxnSpPr/>
              <p:nvPr/>
            </p:nvCxnSpPr>
            <p:spPr>
              <a:xfrm rot="16200000" flipH="1">
                <a:off x="4253556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Прямая соединительная линия 68"/>
              <p:cNvCxnSpPr/>
              <p:nvPr/>
            </p:nvCxnSpPr>
            <p:spPr>
              <a:xfrm rot="16200000" flipH="1">
                <a:off x="4467870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Прямая соединительная линия 69"/>
              <p:cNvCxnSpPr/>
              <p:nvPr/>
            </p:nvCxnSpPr>
            <p:spPr>
              <a:xfrm rot="16200000" flipH="1">
                <a:off x="4753622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Прямая соединительная линия 70"/>
              <p:cNvCxnSpPr/>
              <p:nvPr/>
            </p:nvCxnSpPr>
            <p:spPr>
              <a:xfrm rot="16200000" flipH="1">
                <a:off x="4967936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Прямая соединительная линия 71"/>
              <p:cNvCxnSpPr/>
              <p:nvPr/>
            </p:nvCxnSpPr>
            <p:spPr>
              <a:xfrm rot="16200000" flipH="1">
                <a:off x="5182250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Прямая соединительная линия 72"/>
              <p:cNvCxnSpPr/>
              <p:nvPr/>
            </p:nvCxnSpPr>
            <p:spPr>
              <a:xfrm rot="16200000" flipH="1">
                <a:off x="3539176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Прямая соединительная линия 73"/>
              <p:cNvCxnSpPr/>
              <p:nvPr/>
            </p:nvCxnSpPr>
            <p:spPr>
              <a:xfrm rot="16200000" flipH="1">
                <a:off x="3753490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Прямая соединительная линия 74"/>
              <p:cNvCxnSpPr/>
              <p:nvPr/>
            </p:nvCxnSpPr>
            <p:spPr>
              <a:xfrm rot="16200000" flipH="1">
                <a:off x="4039242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Прямая соединительная линия 75"/>
              <p:cNvCxnSpPr/>
              <p:nvPr/>
            </p:nvCxnSpPr>
            <p:spPr>
              <a:xfrm rot="16200000" flipH="1">
                <a:off x="2824796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Прямая соединительная линия 76"/>
              <p:cNvCxnSpPr/>
              <p:nvPr/>
            </p:nvCxnSpPr>
            <p:spPr>
              <a:xfrm rot="16200000" flipH="1">
                <a:off x="3039110" y="3890321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Прямая соединительная линия 77"/>
              <p:cNvCxnSpPr/>
              <p:nvPr/>
            </p:nvCxnSpPr>
            <p:spPr>
              <a:xfrm rot="16200000" flipH="1">
                <a:off x="3324862" y="3890320"/>
                <a:ext cx="321468" cy="25608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Прямая соединительная линия 78"/>
              <p:cNvCxnSpPr/>
              <p:nvPr/>
            </p:nvCxnSpPr>
            <p:spPr>
              <a:xfrm rot="5400000">
                <a:off x="5068131" y="3933001"/>
                <a:ext cx="321468" cy="17072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Прямая соединительная линия 79"/>
              <p:cNvCxnSpPr/>
              <p:nvPr/>
            </p:nvCxnSpPr>
            <p:spPr>
              <a:xfrm rot="5400000">
                <a:off x="5282445" y="3933001"/>
                <a:ext cx="321468" cy="17072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Прямая соединительная линия 80"/>
              <p:cNvCxnSpPr/>
              <p:nvPr/>
            </p:nvCxnSpPr>
            <p:spPr>
              <a:xfrm rot="5400000">
                <a:off x="4853817" y="3933001"/>
                <a:ext cx="321468" cy="17072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Прямая соединительная линия 81"/>
              <p:cNvCxnSpPr/>
              <p:nvPr/>
            </p:nvCxnSpPr>
            <p:spPr>
              <a:xfrm rot="5400000">
                <a:off x="4639503" y="3933001"/>
                <a:ext cx="321468" cy="17072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Прямая соединительная линия 82"/>
              <p:cNvCxnSpPr/>
              <p:nvPr/>
            </p:nvCxnSpPr>
            <p:spPr>
              <a:xfrm rot="5400000">
                <a:off x="4425189" y="3933001"/>
                <a:ext cx="321468" cy="17072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Прямая соединительная линия 83"/>
              <p:cNvCxnSpPr/>
              <p:nvPr/>
            </p:nvCxnSpPr>
            <p:spPr>
              <a:xfrm rot="5400000">
                <a:off x="4210875" y="3933001"/>
                <a:ext cx="321468" cy="17072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Прямая соединительная линия 84"/>
              <p:cNvCxnSpPr/>
              <p:nvPr/>
            </p:nvCxnSpPr>
            <p:spPr>
              <a:xfrm rot="5400000">
                <a:off x="3996561" y="3933001"/>
                <a:ext cx="321468" cy="17072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Прямая соединительная линия 85"/>
              <p:cNvCxnSpPr/>
              <p:nvPr/>
            </p:nvCxnSpPr>
            <p:spPr>
              <a:xfrm rot="5400000">
                <a:off x="3782247" y="3933001"/>
                <a:ext cx="321468" cy="17072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Прямая соединительная линия 86"/>
              <p:cNvCxnSpPr/>
              <p:nvPr/>
            </p:nvCxnSpPr>
            <p:spPr>
              <a:xfrm rot="5400000">
                <a:off x="3567933" y="3933001"/>
                <a:ext cx="321468" cy="17072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Прямая соединительная линия 87"/>
              <p:cNvCxnSpPr/>
              <p:nvPr/>
            </p:nvCxnSpPr>
            <p:spPr>
              <a:xfrm rot="5400000">
                <a:off x="3353619" y="3933001"/>
                <a:ext cx="321468" cy="17072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Прямая соединительная линия 88"/>
              <p:cNvCxnSpPr/>
              <p:nvPr/>
            </p:nvCxnSpPr>
            <p:spPr>
              <a:xfrm rot="5400000">
                <a:off x="3139305" y="3933001"/>
                <a:ext cx="321468" cy="17072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Прямая соединительная линия 89"/>
              <p:cNvCxnSpPr/>
              <p:nvPr/>
            </p:nvCxnSpPr>
            <p:spPr>
              <a:xfrm rot="5400000">
                <a:off x="2924991" y="3933001"/>
                <a:ext cx="321468" cy="17072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Прямая соединительная линия 90"/>
              <p:cNvCxnSpPr/>
              <p:nvPr/>
            </p:nvCxnSpPr>
            <p:spPr>
              <a:xfrm rot="5400000">
                <a:off x="2782115" y="3933001"/>
                <a:ext cx="321468" cy="170723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/>
            <p:cNvSpPr txBox="1"/>
            <p:nvPr/>
          </p:nvSpPr>
          <p:spPr>
            <a:xfrm>
              <a:off x="3071802" y="4071942"/>
              <a:ext cx="6447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2a+5</a:t>
              </a:r>
              <a:endParaRPr lang="ru-RU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1857356" y="4071942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-1</a:t>
              </a:r>
              <a:endParaRPr lang="ru-R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8000"/>
                </a:solidFill>
              </a:rPr>
              <a:t>задача3</a:t>
            </a:r>
            <a:endParaRPr lang="ru-RU" sz="2800" b="1" dirty="0">
              <a:solidFill>
                <a:srgbClr val="008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ChangeAspect="1"/>
          </p:cNvGraphicFramePr>
          <p:nvPr>
            <p:ph sz="quarter" idx="1"/>
          </p:nvPr>
        </p:nvGraphicFramePr>
        <p:xfrm>
          <a:off x="467544" y="548680"/>
          <a:ext cx="7176321" cy="2664296"/>
        </p:xfrm>
        <a:graphic>
          <a:graphicData uri="http://schemas.openxmlformats.org/presentationml/2006/ole">
            <p:oleObj spid="_x0000_s28674" name="Формула" r:id="rId3" imgW="5473440" imgH="203184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79512" y="4607109"/>
          <a:ext cx="6768752" cy="2250891"/>
        </p:xfrm>
        <a:graphic>
          <a:graphicData uri="http://schemas.openxmlformats.org/presentationml/2006/ole">
            <p:oleObj spid="_x0000_s28675" name="Формула" r:id="rId4" imgW="5346360" imgH="1777680" progId="Equation.3">
              <p:embed/>
            </p:oleObj>
          </a:graphicData>
        </a:graphic>
      </p:graphicFrame>
      <p:grpSp>
        <p:nvGrpSpPr>
          <p:cNvPr id="30" name="Группа 29"/>
          <p:cNvGrpSpPr/>
          <p:nvPr/>
        </p:nvGrpSpPr>
        <p:grpSpPr>
          <a:xfrm>
            <a:off x="827584" y="3068960"/>
            <a:ext cx="1944216" cy="1440160"/>
            <a:chOff x="-455407" y="285728"/>
            <a:chExt cx="4773619" cy="3226852"/>
          </a:xfrm>
        </p:grpSpPr>
        <p:cxnSp>
          <p:nvCxnSpPr>
            <p:cNvPr id="31" name="Прямая со стрелкой 30"/>
            <p:cNvCxnSpPr/>
            <p:nvPr/>
          </p:nvCxnSpPr>
          <p:spPr>
            <a:xfrm rot="16200000" flipV="1">
              <a:off x="857224" y="1928802"/>
              <a:ext cx="2786082" cy="7143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 стрелкой 31"/>
            <p:cNvCxnSpPr/>
            <p:nvPr/>
          </p:nvCxnSpPr>
          <p:spPr>
            <a:xfrm>
              <a:off x="428596" y="3000372"/>
              <a:ext cx="3776690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Овал 32"/>
            <p:cNvSpPr/>
            <p:nvPr/>
          </p:nvSpPr>
          <p:spPr>
            <a:xfrm>
              <a:off x="2714612" y="2928934"/>
              <a:ext cx="142876" cy="12858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1285852" y="2928934"/>
              <a:ext cx="142876" cy="12858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5" name="Прямая соединительная линия 34"/>
            <p:cNvCxnSpPr/>
            <p:nvPr/>
          </p:nvCxnSpPr>
          <p:spPr>
            <a:xfrm flipV="1">
              <a:off x="1428728" y="3000372"/>
              <a:ext cx="1271590" cy="14294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rot="5400000" flipH="1" flipV="1">
              <a:off x="607191" y="1035827"/>
              <a:ext cx="2214578" cy="2143140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1214414" y="3143248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-2</a:t>
              </a:r>
              <a:endParaRPr lang="ru-RU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714612" y="314324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ru-RU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000496" y="2500306"/>
              <a:ext cx="31771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x</a:t>
              </a:r>
              <a:endParaRPr lang="ru-RU" sz="2400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285984" y="285728"/>
              <a:ext cx="32412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y</a:t>
              </a:r>
              <a:endParaRPr lang="ru-RU" sz="24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-455407" y="769756"/>
              <a:ext cx="2074975" cy="7585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m</a:t>
              </a:r>
              <a:r>
                <a:rPr lang="en-US" sz="1600" dirty="0" smtClean="0"/>
                <a:t>+1&gt;0</a:t>
              </a:r>
              <a:endParaRPr lang="ru-RU" sz="1600" dirty="0"/>
            </a:p>
          </p:txBody>
        </p:sp>
      </p:grpSp>
      <p:grpSp>
        <p:nvGrpSpPr>
          <p:cNvPr id="42" name="Группа 41"/>
          <p:cNvGrpSpPr/>
          <p:nvPr/>
        </p:nvGrpSpPr>
        <p:grpSpPr>
          <a:xfrm>
            <a:off x="3491880" y="2996952"/>
            <a:ext cx="1800200" cy="1772190"/>
            <a:chOff x="3098782" y="2500306"/>
            <a:chExt cx="5720024" cy="3609823"/>
          </a:xfrm>
        </p:grpSpPr>
        <p:cxnSp>
          <p:nvCxnSpPr>
            <p:cNvPr id="43" name="Прямая со стрелкой 42"/>
            <p:cNvCxnSpPr/>
            <p:nvPr/>
          </p:nvCxnSpPr>
          <p:spPr>
            <a:xfrm rot="16200000" flipV="1">
              <a:off x="5357818" y="4143380"/>
              <a:ext cx="2786082" cy="7143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 стрелкой 43"/>
            <p:cNvCxnSpPr/>
            <p:nvPr/>
          </p:nvCxnSpPr>
          <p:spPr>
            <a:xfrm>
              <a:off x="4929190" y="5214950"/>
              <a:ext cx="3776690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Овал 44"/>
            <p:cNvSpPr/>
            <p:nvPr/>
          </p:nvSpPr>
          <p:spPr>
            <a:xfrm>
              <a:off x="7215206" y="5143512"/>
              <a:ext cx="142876" cy="12858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5786446" y="5143512"/>
              <a:ext cx="142876" cy="12858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7" name="Прямая соединительная линия 46"/>
            <p:cNvCxnSpPr/>
            <p:nvPr/>
          </p:nvCxnSpPr>
          <p:spPr>
            <a:xfrm flipV="1">
              <a:off x="5929322" y="5214950"/>
              <a:ext cx="1271590" cy="14294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 rot="5400000" flipH="1" flipV="1">
              <a:off x="5322099" y="3536157"/>
              <a:ext cx="2214578" cy="2143140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5715008" y="5357826"/>
              <a:ext cx="1192887" cy="7523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-</a:t>
              </a:r>
              <a:r>
                <a:rPr lang="en-US" sz="1600" dirty="0" smtClean="0"/>
                <a:t>2</a:t>
              </a:r>
              <a:endParaRPr lang="ru-RU" sz="1600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215207" y="5357826"/>
              <a:ext cx="948402" cy="689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1</a:t>
              </a:r>
              <a:endParaRPr lang="ru-RU" sz="1600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501090" y="4714884"/>
              <a:ext cx="31771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x</a:t>
              </a:r>
              <a:endParaRPr lang="ru-RU" sz="2400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786578" y="2500306"/>
              <a:ext cx="32412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y</a:t>
              </a:r>
              <a:endParaRPr lang="ru-RU" sz="2400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098782" y="2793656"/>
              <a:ext cx="2685262" cy="689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m</a:t>
              </a:r>
              <a:r>
                <a:rPr lang="en-US" sz="1600" dirty="0" smtClean="0"/>
                <a:t>+1&gt;0</a:t>
              </a:r>
              <a:endParaRPr lang="ru-RU" sz="1600" dirty="0"/>
            </a:p>
          </p:txBody>
        </p:sp>
      </p:grpSp>
      <p:grpSp>
        <p:nvGrpSpPr>
          <p:cNvPr id="55" name="Группа 54"/>
          <p:cNvGrpSpPr/>
          <p:nvPr/>
        </p:nvGrpSpPr>
        <p:grpSpPr>
          <a:xfrm>
            <a:off x="6228184" y="3212976"/>
            <a:ext cx="1983164" cy="1343072"/>
            <a:chOff x="428596" y="285728"/>
            <a:chExt cx="3889616" cy="3226852"/>
          </a:xfrm>
        </p:grpSpPr>
        <p:cxnSp>
          <p:nvCxnSpPr>
            <p:cNvPr id="56" name="Прямая со стрелкой 55"/>
            <p:cNvCxnSpPr/>
            <p:nvPr/>
          </p:nvCxnSpPr>
          <p:spPr>
            <a:xfrm rot="16200000" flipV="1">
              <a:off x="857224" y="1928802"/>
              <a:ext cx="2786082" cy="7143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 стрелкой 56"/>
            <p:cNvCxnSpPr/>
            <p:nvPr/>
          </p:nvCxnSpPr>
          <p:spPr>
            <a:xfrm>
              <a:off x="428596" y="3000372"/>
              <a:ext cx="3776690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Овал 57"/>
            <p:cNvSpPr/>
            <p:nvPr/>
          </p:nvSpPr>
          <p:spPr>
            <a:xfrm>
              <a:off x="2714612" y="2928934"/>
              <a:ext cx="142876" cy="12858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1285852" y="2928934"/>
              <a:ext cx="142876" cy="12858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0" name="Прямая соединительная линия 59"/>
            <p:cNvCxnSpPr/>
            <p:nvPr/>
          </p:nvCxnSpPr>
          <p:spPr>
            <a:xfrm flipV="1">
              <a:off x="1428728" y="3000372"/>
              <a:ext cx="1271590" cy="14294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rot="16200000" flipV="1">
              <a:off x="1285852" y="1500174"/>
              <a:ext cx="1928826" cy="1785950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1214414" y="3143248"/>
              <a:ext cx="3722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-2</a:t>
              </a:r>
              <a:endParaRPr lang="ru-RU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2714612" y="314324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ru-RU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4000496" y="2500306"/>
              <a:ext cx="31771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x</a:t>
              </a:r>
              <a:endParaRPr lang="ru-RU" sz="2400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285984" y="285728"/>
              <a:ext cx="32412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y</a:t>
              </a:r>
              <a:endParaRPr lang="ru-RU" sz="2400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646216" y="744488"/>
              <a:ext cx="76174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m+1&lt;0</a:t>
              </a:r>
              <a:endParaRPr lang="ru-RU" sz="16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Повторение- мать учения!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pres?slideindex=1&amp;slidetitle="/>
              </a:rPr>
              <a:t>Повторим!</a:t>
            </a:r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Тест-тренинг</a:t>
            </a:r>
          </a:p>
          <a:p>
            <a:r>
              <a:rPr lang="ru-RU" dirty="0" smtClean="0">
                <a:hlinkClick r:id="rId3" action="ppaction://hlinkfile"/>
              </a:rPr>
              <a:t>«Линейные неравенства с параметром»</a:t>
            </a:r>
            <a:endParaRPr lang="ru-RU" dirty="0"/>
          </a:p>
        </p:txBody>
      </p:sp>
      <p:pic>
        <p:nvPicPr>
          <p:cNvPr id="64514" name="Picture 2" descr="C:\Users\1\Pictures\knigi-14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692696"/>
            <a:ext cx="1512168" cy="17412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Урок 8</a:t>
            </a:r>
            <a:r>
              <a:rPr lang="ru-RU" sz="2800" b="1" dirty="0" smtClean="0">
                <a:solidFill>
                  <a:srgbClr val="00B050"/>
                </a:solidFill>
              </a:rPr>
              <a:t/>
            </a:r>
            <a:br>
              <a:rPr lang="ru-RU" sz="2800" b="1" dirty="0" smtClean="0">
                <a:solidFill>
                  <a:srgbClr val="00B050"/>
                </a:solidFill>
              </a:rPr>
            </a:br>
            <a:r>
              <a:rPr lang="ru-RU" sz="2800" b="1" dirty="0" smtClean="0">
                <a:solidFill>
                  <a:srgbClr val="00B050"/>
                </a:solidFill>
              </a:rPr>
              <a:t>Это интересно!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>
                <a:solidFill>
                  <a:srgbClr val="002060"/>
                </a:solidFill>
                <a:hlinkClick r:id="rId2" action="ppaction://hlinkpres?slideindex=1&amp;slidetitle="/>
              </a:rPr>
              <a:t>Изучи самостоятельно!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Чат-форум по просмотренным презентациям.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69635" name="Picture 3" descr="C:\Users\1\Pictures\8a09e980cbb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492896"/>
            <a:ext cx="2514373" cy="24305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С.Р.№3.</a:t>
            </a:r>
            <a:r>
              <a:rPr lang="ru-RU" sz="2800" b="1" dirty="0" smtClean="0">
                <a:solidFill>
                  <a:srgbClr val="008000"/>
                </a:solidFill>
              </a:rPr>
              <a:t> Решить самостоятельно</a:t>
            </a:r>
            <a:endParaRPr lang="ru-RU" sz="2800" b="1" dirty="0">
              <a:solidFill>
                <a:srgbClr val="008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ChangeAspect="1"/>
          </p:cNvGraphicFramePr>
          <p:nvPr>
            <p:ph sz="quarter" idx="1"/>
          </p:nvPr>
        </p:nvGraphicFramePr>
        <p:xfrm>
          <a:off x="539750" y="1484313"/>
          <a:ext cx="8080375" cy="4105275"/>
        </p:xfrm>
        <a:graphic>
          <a:graphicData uri="http://schemas.openxmlformats.org/presentationml/2006/ole">
            <p:oleObj spid="_x0000_s29698" name="Формула" r:id="rId3" imgW="3949560" imgH="2006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78098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Урок 9-10.</a:t>
            </a:r>
            <a:r>
              <a:rPr lang="ru-RU" sz="2000" b="1" dirty="0" smtClean="0">
                <a:solidFill>
                  <a:srgbClr val="008000"/>
                </a:solidFill>
              </a:rPr>
              <a:t/>
            </a:r>
            <a:br>
              <a:rPr lang="ru-RU" sz="2000" b="1" dirty="0" smtClean="0">
                <a:solidFill>
                  <a:srgbClr val="008000"/>
                </a:solidFill>
              </a:rPr>
            </a:br>
            <a:r>
              <a:rPr lang="ru-RU" sz="2000" b="1" dirty="0" smtClean="0">
                <a:solidFill>
                  <a:srgbClr val="008000"/>
                </a:solidFill>
              </a:rPr>
              <a:t>Некоторые рациональные уравнения и неравенства, сводящиеся к линейным</a:t>
            </a:r>
            <a:endParaRPr lang="ru-RU" sz="2000" b="1" dirty="0">
              <a:solidFill>
                <a:srgbClr val="008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ChangeAspect="1"/>
          </p:cNvGraphicFramePr>
          <p:nvPr>
            <p:ph sz="quarter" idx="1"/>
          </p:nvPr>
        </p:nvGraphicFramePr>
        <p:xfrm>
          <a:off x="323850" y="1058863"/>
          <a:ext cx="5305425" cy="4013200"/>
        </p:xfrm>
        <a:graphic>
          <a:graphicData uri="http://schemas.openxmlformats.org/presentationml/2006/ole">
            <p:oleObj spid="_x0000_s30722" name="Формула" r:id="rId3" imgW="3962160" imgH="299700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30723" name="Формула" r:id="rId4" imgW="114120" imgH="21564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95536" y="5085184"/>
          <a:ext cx="5909387" cy="1772816"/>
        </p:xfrm>
        <a:graphic>
          <a:graphicData uri="http://schemas.openxmlformats.org/presentationml/2006/ole">
            <p:oleObj spid="_x0000_s30724" name="Формула" r:id="rId5" imgW="3936960" imgH="118080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148063" y="3212976"/>
          <a:ext cx="3674467" cy="1368152"/>
        </p:xfrm>
        <a:graphic>
          <a:graphicData uri="http://schemas.openxmlformats.org/presentationml/2006/ole">
            <p:oleObj spid="_x0000_s30725" name="Формула" r:id="rId6" imgW="2387520" imgH="888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ChangeAspect="1"/>
          </p:cNvGraphicFramePr>
          <p:nvPr>
            <p:ph sz="quarter" idx="1"/>
          </p:nvPr>
        </p:nvGraphicFramePr>
        <p:xfrm>
          <a:off x="683568" y="404664"/>
          <a:ext cx="3881438" cy="1511300"/>
        </p:xfrm>
        <a:graphic>
          <a:graphicData uri="http://schemas.openxmlformats.org/presentationml/2006/ole">
            <p:oleObj spid="_x0000_s31746" name="Формула" r:id="rId3" imgW="4076640" imgH="158724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827584" y="2852936"/>
          <a:ext cx="2641600" cy="660400"/>
        </p:xfrm>
        <a:graphic>
          <a:graphicData uri="http://schemas.openxmlformats.org/presentationml/2006/ole">
            <p:oleObj spid="_x0000_s31747" name="Формула" r:id="rId4" imgW="2641320" imgH="66024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27584" y="4149080"/>
          <a:ext cx="3314700" cy="431800"/>
        </p:xfrm>
        <a:graphic>
          <a:graphicData uri="http://schemas.openxmlformats.org/presentationml/2006/ole">
            <p:oleObj spid="_x0000_s31748" name="Формула" r:id="rId5" imgW="3314520" imgH="43164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71600" y="5517232"/>
          <a:ext cx="2501900" cy="215900"/>
        </p:xfrm>
        <a:graphic>
          <a:graphicData uri="http://schemas.openxmlformats.org/presentationml/2006/ole">
            <p:oleObj spid="_x0000_s31749" name="Формула" r:id="rId6" imgW="2501640" imgH="21564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652120" y="3068960"/>
          <a:ext cx="2806700" cy="889000"/>
        </p:xfrm>
        <a:graphic>
          <a:graphicData uri="http://schemas.openxmlformats.org/presentationml/2006/ole">
            <p:oleObj spid="_x0000_s31750" name="Формула" r:id="rId7" imgW="2806560" imgH="888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С.Р.№4.</a:t>
            </a:r>
            <a:r>
              <a:rPr lang="ru-RU" sz="2800" b="1" dirty="0" smtClean="0">
                <a:solidFill>
                  <a:srgbClr val="00B050"/>
                </a:solidFill>
              </a:rPr>
              <a:t> Решить самостоятельно</a:t>
            </a:r>
            <a:endParaRPr lang="ru-RU" sz="2800" b="1" dirty="0">
              <a:solidFill>
                <a:srgbClr val="00B05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ChangeAspect="1"/>
          </p:cNvGraphicFramePr>
          <p:nvPr>
            <p:ph sz="quarter" idx="1"/>
          </p:nvPr>
        </p:nvGraphicFramePr>
        <p:xfrm>
          <a:off x="900113" y="1268413"/>
          <a:ext cx="7513637" cy="2228850"/>
        </p:xfrm>
        <a:graphic>
          <a:graphicData uri="http://schemas.openxmlformats.org/presentationml/2006/ole">
            <p:oleObj spid="_x0000_s32770" name="Формула" r:id="rId3" imgW="3682800" imgH="109188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899592" y="3789040"/>
          <a:ext cx="6893682" cy="2088232"/>
        </p:xfrm>
        <a:graphic>
          <a:graphicData uri="http://schemas.openxmlformats.org/presentationml/2006/ole">
            <p:oleObj spid="_x0000_s32771" name="Формула" r:id="rId4" imgW="3479760" imgH="10540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332656"/>
            <a:ext cx="7467600" cy="6336704"/>
          </a:xfrm>
        </p:spPr>
        <p:txBody>
          <a:bodyPr/>
          <a:lstStyle/>
          <a:p>
            <a:endParaRPr lang="ru-RU" dirty="0" smtClean="0"/>
          </a:p>
          <a:p>
            <a:r>
              <a:rPr lang="ru-RU" sz="1800" b="1" dirty="0" smtClean="0">
                <a:solidFill>
                  <a:srgbClr val="00B050"/>
                </a:solidFill>
              </a:rPr>
              <a:t>Чат будет использоваться для вопросов –ответов, для обсуждения  возникших в ходе выполнения самостоятельной работы вопросов. При этом в обсуждении принимают участие как преподаватель, так и другие ученики. </a:t>
            </a:r>
            <a:r>
              <a:rPr lang="ru-RU" sz="1800" b="1" dirty="0" smtClean="0">
                <a:solidFill>
                  <a:srgbClr val="C00000"/>
                </a:solidFill>
              </a:rPr>
              <a:t>Мой </a:t>
            </a:r>
            <a:r>
              <a:rPr lang="en-US" sz="1800" b="1" dirty="0" err="1" smtClean="0">
                <a:solidFill>
                  <a:srgbClr val="C00000"/>
                </a:solidFill>
              </a:rPr>
              <a:t>skype</a:t>
            </a:r>
            <a:r>
              <a:rPr lang="ru-RU" sz="1800" b="1" dirty="0" smtClean="0">
                <a:solidFill>
                  <a:srgbClr val="C00000"/>
                </a:solidFill>
              </a:rPr>
              <a:t>:</a:t>
            </a:r>
            <a:r>
              <a:rPr lang="en-US" sz="1800" b="1" dirty="0" smtClean="0">
                <a:solidFill>
                  <a:srgbClr val="C00000"/>
                </a:solidFill>
              </a:rPr>
              <a:t> maina601</a:t>
            </a:r>
            <a:endParaRPr lang="ru-RU" sz="1800" b="1" dirty="0" smtClean="0">
              <a:solidFill>
                <a:srgbClr val="00B050"/>
              </a:solidFill>
            </a:endParaRPr>
          </a:p>
          <a:p>
            <a:r>
              <a:rPr lang="ru-RU" sz="1800" b="1" dirty="0" smtClean="0">
                <a:solidFill>
                  <a:srgbClr val="002060"/>
                </a:solidFill>
              </a:rPr>
              <a:t>Данный блок (курс) завершится итоговой контрольной работой (КР) и круглым столом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62469" name="Picture 5" descr="C:\Users\1\Pictures\3735856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3356992"/>
            <a:ext cx="1512168" cy="15121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Вопросы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908720"/>
            <a:ext cx="7467600" cy="5544616"/>
          </a:xfrm>
        </p:spPr>
        <p:txBody>
          <a:bodyPr>
            <a:normAutofit/>
          </a:bodyPr>
          <a:lstStyle/>
          <a:p>
            <a:pPr lvl="0"/>
            <a:r>
              <a:rPr lang="ru-RU" dirty="0" smtClean="0">
                <a:solidFill>
                  <a:srgbClr val="00B050"/>
                </a:solidFill>
                <a:hlinkClick r:id="rId2" action="ppaction://hlinksldjump"/>
              </a:rPr>
              <a:t>1)Что значит решить уравнение с параметром? </a:t>
            </a:r>
            <a:endParaRPr lang="ru-RU" dirty="0" smtClean="0">
              <a:solidFill>
                <a:srgbClr val="00B050"/>
              </a:solidFill>
            </a:endParaRPr>
          </a:p>
          <a:p>
            <a:pPr lvl="0"/>
            <a:endParaRPr lang="ru-RU" dirty="0" smtClean="0">
              <a:solidFill>
                <a:srgbClr val="00B05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  <a:hlinkClick r:id="rId2" action="ppaction://hlinksldjump"/>
              </a:rPr>
              <a:t>2)Какой вид имеет линейное уравнение? </a:t>
            </a:r>
            <a:endParaRPr lang="ru-RU" dirty="0" smtClean="0">
              <a:solidFill>
                <a:srgbClr val="0070C0"/>
              </a:solidFill>
            </a:endParaRPr>
          </a:p>
          <a:p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B050"/>
                </a:solidFill>
                <a:hlinkClick r:id="rId3" action="ppaction://hlinksldjump"/>
              </a:rPr>
              <a:t>3)Схема исследования линейного уравнения</a:t>
            </a:r>
            <a:endParaRPr lang="ru-RU" dirty="0" smtClean="0">
              <a:solidFill>
                <a:srgbClr val="00B050"/>
              </a:solidFill>
            </a:endParaRPr>
          </a:p>
          <a:p>
            <a:endParaRPr lang="ru-RU" dirty="0" smtClean="0">
              <a:solidFill>
                <a:srgbClr val="00B05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  <a:hlinkClick r:id="rId4" action="ppaction://hlinksldjump"/>
              </a:rPr>
              <a:t>4)Схема исследования линейного неравенства</a:t>
            </a:r>
            <a:endParaRPr lang="ru-RU" dirty="0" smtClean="0">
              <a:solidFill>
                <a:srgbClr val="0070C0"/>
              </a:solidFill>
            </a:endParaRPr>
          </a:p>
          <a:p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B050"/>
                </a:solidFill>
              </a:rPr>
              <a:t>5) Зачем надо знать ответы на эти вопросы?</a:t>
            </a:r>
          </a:p>
          <a:p>
            <a:endParaRPr lang="ru-RU" dirty="0"/>
          </a:p>
        </p:txBody>
      </p:sp>
      <p:pic>
        <p:nvPicPr>
          <p:cNvPr id="65537" name="Picture 1" descr="C:\Users\1\Pictures\knigi-23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312" y="3789040"/>
            <a:ext cx="1368152" cy="2569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B050"/>
                </a:solidFill>
              </a:rPr>
              <a:t>Контрольная работа</a:t>
            </a:r>
            <a:endParaRPr lang="ru-RU" sz="2800" b="1" dirty="0">
              <a:solidFill>
                <a:srgbClr val="00B05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ChangeAspect="1"/>
          </p:cNvGraphicFramePr>
          <p:nvPr>
            <p:ph sz="quarter" idx="1"/>
          </p:nvPr>
        </p:nvGraphicFramePr>
        <p:xfrm>
          <a:off x="398463" y="1125538"/>
          <a:ext cx="8226425" cy="4751387"/>
        </p:xfrm>
        <a:graphic>
          <a:graphicData uri="http://schemas.openxmlformats.org/presentationml/2006/ole">
            <p:oleObj spid="_x0000_s33794" name="Формула" r:id="rId3" imgW="5321160" imgH="3073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008000"/>
                </a:solidFill>
              </a:rPr>
              <a:t>Критерии оценивания контрольной работы</a:t>
            </a:r>
            <a:endParaRPr lang="ru-RU" sz="2800" b="1" dirty="0">
              <a:solidFill>
                <a:srgbClr val="008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Чтобы получить оценку</a:t>
            </a:r>
            <a:r>
              <a:rPr lang="ru-RU" b="1" dirty="0" smtClean="0">
                <a:solidFill>
                  <a:srgbClr val="C00000"/>
                </a:solidFill>
              </a:rPr>
              <a:t>3</a:t>
            </a:r>
            <a:r>
              <a:rPr lang="ru-RU" dirty="0" smtClean="0"/>
              <a:t>, достаточно   правильно решить  № 1,2</a:t>
            </a:r>
          </a:p>
          <a:p>
            <a:r>
              <a:rPr lang="ru-RU" dirty="0" smtClean="0"/>
              <a:t>Чтобы получить оценку </a:t>
            </a:r>
            <a:r>
              <a:rPr lang="ru-RU" b="1" dirty="0" smtClean="0">
                <a:solidFill>
                  <a:srgbClr val="C00000"/>
                </a:solidFill>
              </a:rPr>
              <a:t>4</a:t>
            </a:r>
            <a:r>
              <a:rPr lang="ru-RU" dirty="0" smtClean="0"/>
              <a:t>, достаточно правильно решить № 3,4.</a:t>
            </a:r>
          </a:p>
          <a:p>
            <a:r>
              <a:rPr lang="ru-RU" dirty="0" smtClean="0"/>
              <a:t>Чтобы получить оценку </a:t>
            </a:r>
            <a:r>
              <a:rPr lang="ru-RU" b="1" dirty="0" smtClean="0">
                <a:solidFill>
                  <a:srgbClr val="C00000"/>
                </a:solidFill>
              </a:rPr>
              <a:t>5</a:t>
            </a:r>
            <a:r>
              <a:rPr lang="ru-RU" dirty="0" smtClean="0"/>
              <a:t>,достаточно правильно решить №5,6.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Приветствуется, если решили все номера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05273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Вопросы для форума</a:t>
            </a:r>
            <a:r>
              <a:rPr lang="ru-RU" sz="1800" b="1" dirty="0" smtClean="0">
                <a:solidFill>
                  <a:srgbClr val="C00000"/>
                </a:solidFill>
              </a:rPr>
              <a:t>(«круглый стол»)</a:t>
            </a:r>
            <a:endParaRPr lang="ru-RU" sz="18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980728"/>
            <a:ext cx="7467600" cy="532859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endParaRPr lang="ru-RU" dirty="0" smtClean="0"/>
          </a:p>
          <a:p>
            <a:pPr lvl="0"/>
            <a:r>
              <a:rPr lang="ru-RU" sz="4200" b="1" dirty="0" smtClean="0">
                <a:solidFill>
                  <a:srgbClr val="00B050"/>
                </a:solidFill>
              </a:rPr>
              <a:t>Имели ли вы представление о содержании данного курса?</a:t>
            </a:r>
          </a:p>
          <a:p>
            <a:pPr lvl="0"/>
            <a:r>
              <a:rPr lang="ru-RU" sz="4200" b="1" dirty="0" smtClean="0">
                <a:solidFill>
                  <a:srgbClr val="002060"/>
                </a:solidFill>
              </a:rPr>
              <a:t>Не сожалеете ли вы, что выбрали данный элективный курс?</a:t>
            </a:r>
          </a:p>
          <a:p>
            <a:pPr lvl="0"/>
            <a:r>
              <a:rPr lang="ru-RU" sz="4200" b="1" dirty="0" smtClean="0">
                <a:solidFill>
                  <a:srgbClr val="00B050"/>
                </a:solidFill>
              </a:rPr>
              <a:t>Встречались ли вы раньше с заданиями, содержащими параметр?</a:t>
            </a:r>
          </a:p>
          <a:p>
            <a:pPr lvl="0"/>
            <a:r>
              <a:rPr lang="ru-RU" sz="4200" b="1" dirty="0" smtClean="0">
                <a:solidFill>
                  <a:srgbClr val="002060"/>
                </a:solidFill>
              </a:rPr>
              <a:t>Испытывали ли вы затруднения в понимании смысла заданий, содержащих параметр, до изучения  курса?</a:t>
            </a:r>
          </a:p>
          <a:p>
            <a:pPr lvl="0"/>
            <a:r>
              <a:rPr lang="ru-RU" sz="4200" b="1" dirty="0" smtClean="0">
                <a:solidFill>
                  <a:srgbClr val="00B050"/>
                </a:solidFill>
              </a:rPr>
              <a:t>Оказался ли вам полезен этот курс?</a:t>
            </a:r>
          </a:p>
          <a:p>
            <a:pPr lvl="0"/>
            <a:r>
              <a:rPr lang="ru-RU" sz="4200" b="1" dirty="0" smtClean="0">
                <a:solidFill>
                  <a:srgbClr val="002060"/>
                </a:solidFill>
              </a:rPr>
              <a:t>Оцените уровень своих умений в выполнении заданий с параметрами после изучения курса:</a:t>
            </a:r>
          </a:p>
          <a:p>
            <a:r>
              <a:rPr lang="ru-RU" sz="4200" b="1" dirty="0" smtClean="0">
                <a:solidFill>
                  <a:srgbClr val="002060"/>
                </a:solidFill>
              </a:rPr>
              <a:t>- задания не вызывают затруднений;</a:t>
            </a:r>
          </a:p>
          <a:p>
            <a:r>
              <a:rPr lang="ru-RU" sz="4200" b="1" dirty="0" smtClean="0">
                <a:solidFill>
                  <a:srgbClr val="002060"/>
                </a:solidFill>
              </a:rPr>
              <a:t>- иногда затрудняюсь;</a:t>
            </a:r>
          </a:p>
          <a:p>
            <a:r>
              <a:rPr lang="ru-RU" sz="4200" b="1" dirty="0" smtClean="0">
                <a:solidFill>
                  <a:srgbClr val="002060"/>
                </a:solidFill>
              </a:rPr>
              <a:t>- слабо ориентируюсь;</a:t>
            </a:r>
          </a:p>
          <a:p>
            <a:r>
              <a:rPr lang="ru-RU" sz="4200" b="1" dirty="0" smtClean="0">
                <a:solidFill>
                  <a:srgbClr val="002060"/>
                </a:solidFill>
              </a:rPr>
              <a:t>- так ничего и не понял.</a:t>
            </a:r>
          </a:p>
          <a:p>
            <a:r>
              <a:rPr lang="ru-RU" sz="4200" dirty="0" smtClean="0"/>
              <a:t>  </a:t>
            </a:r>
            <a:r>
              <a:rPr lang="ru-RU" sz="4200" b="1" dirty="0" smtClean="0">
                <a:solidFill>
                  <a:srgbClr val="00B050"/>
                </a:solidFill>
              </a:rPr>
              <a:t>Что, по-вашему, может способствовать лучшему усвоению курса?</a:t>
            </a:r>
          </a:p>
          <a:p>
            <a:r>
              <a:rPr lang="ru-RU" sz="4200" b="1" dirty="0" smtClean="0">
                <a:solidFill>
                  <a:srgbClr val="002060"/>
                </a:solidFill>
              </a:rPr>
              <a:t>  Хотели бы вы продолжить изучение различных способов решения задач       с параметрами?</a:t>
            </a:r>
          </a:p>
          <a:p>
            <a:endParaRPr lang="ru-RU" sz="4200" dirty="0"/>
          </a:p>
        </p:txBody>
      </p:sp>
      <p:pic>
        <p:nvPicPr>
          <p:cNvPr id="66561" name="Picture 1" descr="C:\Users\1\Pictures\__дев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0"/>
            <a:ext cx="457200" cy="1123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Форум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Подведение итогов</a:t>
            </a:r>
          </a:p>
          <a:p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70659" name="Picture 3" descr="C:\Users\1\Pictures\1490328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2636912"/>
            <a:ext cx="2232248" cy="2232248"/>
          </a:xfrm>
          <a:prstGeom prst="rect">
            <a:avLst/>
          </a:prstGeom>
          <a:noFill/>
        </p:spPr>
      </p:pic>
      <p:pic>
        <p:nvPicPr>
          <p:cNvPr id="70660" name="Picture 4" descr="C:\Users\1\Pictures\16504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764704"/>
            <a:ext cx="2538828" cy="1872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467600" cy="57606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Темы курса: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980728"/>
            <a:ext cx="7467600" cy="5544616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B050"/>
                </a:solidFill>
              </a:rPr>
              <a:t>Что такое параметр?</a:t>
            </a:r>
          </a:p>
          <a:p>
            <a:r>
              <a:rPr lang="ru-RU" sz="2000" b="1" dirty="0" smtClean="0">
                <a:solidFill>
                  <a:srgbClr val="00B050"/>
                </a:solidFill>
              </a:rPr>
              <a:t>Примеры  равенств с параметрами</a:t>
            </a:r>
          </a:p>
          <a:p>
            <a:r>
              <a:rPr lang="ru-RU" sz="2000" b="1" dirty="0" smtClean="0">
                <a:solidFill>
                  <a:srgbClr val="00B050"/>
                </a:solidFill>
              </a:rPr>
              <a:t>Равносильность уравнений</a:t>
            </a:r>
          </a:p>
          <a:p>
            <a:r>
              <a:rPr lang="ru-RU" sz="2000" b="1" dirty="0" smtClean="0">
                <a:solidFill>
                  <a:srgbClr val="00B050"/>
                </a:solidFill>
              </a:rPr>
              <a:t>Преобразования, при которых данное уравнение переходит в равносильное:</a:t>
            </a:r>
          </a:p>
          <a:p>
            <a:r>
              <a:rPr lang="ru-RU" sz="2000" b="1" dirty="0" smtClean="0">
                <a:solidFill>
                  <a:srgbClr val="00B050"/>
                </a:solidFill>
              </a:rPr>
              <a:t>Преобразования, при которых появляются уравнения – следствия</a:t>
            </a:r>
          </a:p>
          <a:p>
            <a:r>
              <a:rPr lang="ru-RU" sz="2000" b="1" dirty="0" smtClean="0">
                <a:solidFill>
                  <a:srgbClr val="00B050"/>
                </a:solidFill>
              </a:rPr>
              <a:t> Таблица равносильных преобразований </a:t>
            </a:r>
          </a:p>
          <a:p>
            <a:pPr>
              <a:buNone/>
            </a:pPr>
            <a:endParaRPr lang="ru-RU" sz="20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sz="2000" b="1" dirty="0" smtClean="0">
                <a:solidFill>
                  <a:srgbClr val="00B050"/>
                </a:solidFill>
              </a:rPr>
              <a:t>Уравнения и неравенства с параметрами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1.Линейные уравнения и уравнения, сводящиеся к ним.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2.Линейные неравенства и неравенства, сводящиеся к ним.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3.Некоторые рациональные неравенства и неравенства, сводящиеся к ним.</a:t>
            </a:r>
          </a:p>
          <a:p>
            <a:pPr>
              <a:buNone/>
            </a:pPr>
            <a:r>
              <a:rPr lang="ru-RU" sz="2000" dirty="0" smtClean="0">
                <a:solidFill>
                  <a:srgbClr val="00B050"/>
                </a:solidFill>
              </a:rPr>
              <a:t/>
            </a:r>
            <a:br>
              <a:rPr lang="ru-RU" sz="2000" dirty="0" smtClean="0">
                <a:solidFill>
                  <a:srgbClr val="00B050"/>
                </a:solidFill>
              </a:rPr>
            </a:b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692696"/>
            <a:ext cx="7467600" cy="4873752"/>
          </a:xfrm>
        </p:spPr>
        <p:txBody>
          <a:bodyPr/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Наши цели: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B050"/>
                </a:solidFill>
              </a:rPr>
              <a:t>                       </a:t>
            </a:r>
            <a:r>
              <a:rPr lang="ru-RU" dirty="0" smtClean="0">
                <a:solidFill>
                  <a:srgbClr val="002060"/>
                </a:solidFill>
              </a:rPr>
              <a:t>- знать, что такое параметр,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                        - знать, что значит решить уравнение и неравенство с параметром;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                        -уметь решать уравнения и неравенства с параметром;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                       - уметь отличать в уравнениях  и неравенствах параметр от неизвестных;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                       - уметь выбирать и  записывать ответ в уравнениях и неравенствах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                        с параметрами.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Урок 1.</a:t>
            </a:r>
            <a:r>
              <a:rPr lang="ru-RU" sz="2800" b="1" dirty="0" smtClean="0">
                <a:solidFill>
                  <a:srgbClr val="00B050"/>
                </a:solidFill>
              </a:rPr>
              <a:t/>
            </a:r>
            <a:br>
              <a:rPr lang="ru-RU" sz="2800" b="1" dirty="0" smtClean="0">
                <a:solidFill>
                  <a:srgbClr val="00B050"/>
                </a:solidFill>
              </a:rPr>
            </a:br>
            <a:r>
              <a:rPr lang="ru-RU" sz="2800" b="1" dirty="0" smtClean="0">
                <a:solidFill>
                  <a:srgbClr val="00B050"/>
                </a:solidFill>
              </a:rPr>
              <a:t>Что такое параметр?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Если в уравнение или неравенство наряду с неизвестной величиной входят неизвестные, но фиксированные числа, обозначаемые буквами, то они называются параметрами.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Уравнение или неравенство называются параметрическими.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endParaRPr lang="ru-RU" dirty="0" smtClean="0">
              <a:solidFill>
                <a:srgbClr val="002060"/>
              </a:solidFill>
            </a:endParaRPr>
          </a:p>
          <a:p>
            <a:endParaRPr lang="ru-RU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                                                                     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6147" name="Picture 3" descr="C:\Users\1\Pictures\433.gif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5661248"/>
            <a:ext cx="864096" cy="6480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B050"/>
                </a:solidFill>
              </a:rPr>
              <a:t>Примеры  равенств с параметрами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</a:rPr>
              <a:t>линейная функция </a:t>
            </a:r>
            <a:r>
              <a:rPr lang="en-US" dirty="0" smtClean="0">
                <a:solidFill>
                  <a:srgbClr val="FF0000"/>
                </a:solidFill>
              </a:rPr>
              <a:t>y</a:t>
            </a:r>
            <a:r>
              <a:rPr lang="ru-RU" dirty="0" err="1" smtClean="0">
                <a:solidFill>
                  <a:srgbClr val="FF0000"/>
                </a:solidFill>
              </a:rPr>
              <a:t>=</a:t>
            </a:r>
            <a:r>
              <a:rPr lang="ru-RU" i="1" dirty="0" err="1" smtClean="0">
                <a:solidFill>
                  <a:srgbClr val="FF0000"/>
                </a:solidFill>
              </a:rPr>
              <a:t>к</a:t>
            </a:r>
            <a:r>
              <a:rPr lang="en-US" dirty="0" smtClean="0">
                <a:solidFill>
                  <a:srgbClr val="FF0000"/>
                </a:solidFill>
              </a:rPr>
              <a:t>x</a:t>
            </a:r>
            <a:r>
              <a:rPr lang="ru-RU" dirty="0" smtClean="0">
                <a:solidFill>
                  <a:srgbClr val="FF0000"/>
                </a:solidFill>
              </a:rPr>
              <a:t>+</a:t>
            </a:r>
            <a:r>
              <a:rPr lang="en-US" i="1" dirty="0" smtClean="0">
                <a:solidFill>
                  <a:srgbClr val="FF0000"/>
                </a:solidFill>
              </a:rPr>
              <a:t>b</a:t>
            </a:r>
            <a:r>
              <a:rPr lang="ru-RU" dirty="0" smtClean="0"/>
              <a:t>, </a:t>
            </a:r>
            <a:r>
              <a:rPr lang="ru-RU" i="1" dirty="0" err="1" smtClean="0">
                <a:solidFill>
                  <a:srgbClr val="008000"/>
                </a:solidFill>
              </a:rPr>
              <a:t>k</a:t>
            </a:r>
            <a:r>
              <a:rPr lang="ru-RU" dirty="0" smtClean="0">
                <a:solidFill>
                  <a:srgbClr val="008000"/>
                </a:solidFill>
              </a:rPr>
              <a:t>, </a:t>
            </a:r>
            <a:r>
              <a:rPr lang="ru-RU" i="1" dirty="0" err="1" smtClean="0">
                <a:solidFill>
                  <a:srgbClr val="008000"/>
                </a:solidFill>
              </a:rPr>
              <a:t>b</a:t>
            </a:r>
            <a:r>
              <a:rPr lang="ru-RU" dirty="0" smtClean="0">
                <a:solidFill>
                  <a:srgbClr val="008000"/>
                </a:solidFill>
              </a:rPr>
              <a:t> </a:t>
            </a:r>
            <a:r>
              <a:rPr lang="ru-RU" dirty="0" smtClean="0"/>
              <a:t>- </a:t>
            </a:r>
            <a:r>
              <a:rPr lang="ru-RU" dirty="0" smtClean="0">
                <a:solidFill>
                  <a:srgbClr val="002060"/>
                </a:solidFill>
              </a:rPr>
              <a:t>параметры,</a:t>
            </a:r>
            <a:r>
              <a:rPr lang="ru-RU" dirty="0" smtClean="0"/>
              <a:t> </a:t>
            </a:r>
            <a:r>
              <a:rPr lang="en-US" dirty="0" smtClean="0">
                <a:solidFill>
                  <a:srgbClr val="008000"/>
                </a:solidFill>
              </a:rPr>
              <a:t>x</a:t>
            </a:r>
            <a:r>
              <a:rPr lang="ru-RU" dirty="0" smtClean="0">
                <a:solidFill>
                  <a:srgbClr val="008000"/>
                </a:solidFill>
              </a:rPr>
              <a:t>,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r>
              <a:rPr lang="ru-RU" dirty="0" smtClean="0"/>
              <a:t>- </a:t>
            </a:r>
            <a:r>
              <a:rPr lang="ru-RU" dirty="0" smtClean="0">
                <a:solidFill>
                  <a:srgbClr val="002060"/>
                </a:solidFill>
              </a:rPr>
              <a:t>переменные;</a:t>
            </a:r>
          </a:p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</a:rPr>
              <a:t>квадратичная функция </a:t>
            </a:r>
            <a:r>
              <a:rPr lang="en-US" dirty="0" smtClean="0">
                <a:solidFill>
                  <a:srgbClr val="FF0000"/>
                </a:solidFill>
              </a:rPr>
              <a:t>y</a:t>
            </a:r>
            <a:r>
              <a:rPr lang="ru-RU" dirty="0" smtClean="0">
                <a:solidFill>
                  <a:srgbClr val="FF0000"/>
                </a:solidFill>
              </a:rPr>
              <a:t>= </a:t>
            </a:r>
            <a:r>
              <a:rPr lang="en-US" i="1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rgbClr val="FF0000"/>
                </a:solidFill>
              </a:rPr>
              <a:t>x</a:t>
            </a:r>
            <a:r>
              <a:rPr lang="ru-RU" dirty="0" smtClean="0">
                <a:solidFill>
                  <a:srgbClr val="FF0000"/>
                </a:solidFill>
              </a:rPr>
              <a:t>²+</a:t>
            </a:r>
            <a:r>
              <a:rPr lang="en-US" i="1" dirty="0" err="1" smtClean="0">
                <a:solidFill>
                  <a:srgbClr val="FF0000"/>
                </a:solidFill>
              </a:rPr>
              <a:t>b</a:t>
            </a:r>
            <a:r>
              <a:rPr lang="en-US" dirty="0" err="1" smtClean="0">
                <a:solidFill>
                  <a:srgbClr val="FF0000"/>
                </a:solidFill>
              </a:rPr>
              <a:t>x</a:t>
            </a:r>
            <a:r>
              <a:rPr lang="ru-RU" dirty="0" smtClean="0">
                <a:solidFill>
                  <a:srgbClr val="FF0000"/>
                </a:solidFill>
              </a:rPr>
              <a:t>+</a:t>
            </a:r>
            <a:r>
              <a:rPr lang="en-US" i="1" dirty="0" smtClean="0">
                <a:solidFill>
                  <a:srgbClr val="FF0000"/>
                </a:solidFill>
              </a:rPr>
              <a:t>c</a:t>
            </a:r>
            <a:r>
              <a:rPr lang="ru-RU" dirty="0" smtClean="0">
                <a:solidFill>
                  <a:srgbClr val="002060"/>
                </a:solidFill>
              </a:rPr>
              <a:t>, где </a:t>
            </a:r>
            <a:r>
              <a:rPr lang="ru-RU" i="1" dirty="0" smtClean="0">
                <a:solidFill>
                  <a:srgbClr val="008000"/>
                </a:solidFill>
              </a:rPr>
              <a:t>а</a:t>
            </a:r>
            <a:r>
              <a:rPr lang="ru-RU" dirty="0" smtClean="0">
                <a:solidFill>
                  <a:srgbClr val="008000"/>
                </a:solidFill>
              </a:rPr>
              <a:t>≠0</a:t>
            </a:r>
            <a:r>
              <a:rPr lang="ru-RU" dirty="0" smtClean="0"/>
              <a:t>        </a:t>
            </a:r>
          </a:p>
          <a:p>
            <a:pPr>
              <a:buNone/>
            </a:pPr>
            <a:r>
              <a:rPr lang="en-US" i="1" dirty="0" smtClean="0">
                <a:solidFill>
                  <a:srgbClr val="008000"/>
                </a:solidFill>
              </a:rPr>
              <a:t>a</a:t>
            </a:r>
            <a:r>
              <a:rPr lang="ru-RU" dirty="0" smtClean="0">
                <a:solidFill>
                  <a:srgbClr val="008000"/>
                </a:solidFill>
              </a:rPr>
              <a:t>, </a:t>
            </a:r>
            <a:r>
              <a:rPr lang="en-US" i="1" dirty="0" smtClean="0">
                <a:solidFill>
                  <a:srgbClr val="008000"/>
                </a:solidFill>
              </a:rPr>
              <a:t>b</a:t>
            </a:r>
            <a:r>
              <a:rPr lang="ru-RU" dirty="0" smtClean="0">
                <a:solidFill>
                  <a:srgbClr val="008000"/>
                </a:solidFill>
              </a:rPr>
              <a:t>, </a:t>
            </a:r>
            <a:r>
              <a:rPr lang="en-US" i="1" dirty="0" smtClean="0">
                <a:solidFill>
                  <a:srgbClr val="008000"/>
                </a:solidFill>
              </a:rPr>
              <a:t>c</a:t>
            </a:r>
            <a:r>
              <a:rPr lang="ru-RU" dirty="0" smtClean="0">
                <a:solidFill>
                  <a:srgbClr val="002060"/>
                </a:solidFill>
              </a:rPr>
              <a:t>-параметры,</a:t>
            </a:r>
            <a:r>
              <a:rPr lang="ru-RU" dirty="0" smtClean="0"/>
              <a:t>   </a:t>
            </a:r>
            <a:r>
              <a:rPr lang="en-US" dirty="0" smtClean="0">
                <a:solidFill>
                  <a:srgbClr val="008000"/>
                </a:solidFill>
              </a:rPr>
              <a:t>x</a:t>
            </a:r>
            <a:r>
              <a:rPr lang="ru-RU" dirty="0" smtClean="0">
                <a:solidFill>
                  <a:srgbClr val="008000"/>
                </a:solidFill>
              </a:rPr>
              <a:t>,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r>
              <a:rPr lang="ru-RU" dirty="0" smtClean="0">
                <a:solidFill>
                  <a:srgbClr val="00800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–переменные;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уравнение окружности  с центром в начале координат имеет вид                         ,где </a:t>
            </a:r>
            <a:r>
              <a:rPr lang="en-US" dirty="0" smtClean="0">
                <a:solidFill>
                  <a:srgbClr val="002060"/>
                </a:solidFill>
              </a:rPr>
              <a:t>x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en-US" dirty="0" smtClean="0">
                <a:solidFill>
                  <a:srgbClr val="002060"/>
                </a:solidFill>
              </a:rPr>
              <a:t>y</a:t>
            </a:r>
            <a:r>
              <a:rPr lang="ru-RU" dirty="0" smtClean="0">
                <a:solidFill>
                  <a:srgbClr val="002060"/>
                </a:solidFill>
              </a:rPr>
              <a:t>- координаты точек - переменные, </a:t>
            </a:r>
            <a:r>
              <a:rPr lang="en-US" dirty="0" smtClean="0">
                <a:solidFill>
                  <a:srgbClr val="002060"/>
                </a:solidFill>
              </a:rPr>
              <a:t>r</a:t>
            </a:r>
            <a:r>
              <a:rPr lang="ru-RU" dirty="0" smtClean="0">
                <a:solidFill>
                  <a:srgbClr val="002060"/>
                </a:solidFill>
              </a:rPr>
              <a:t>- радиус окружности – параметр.</a:t>
            </a:r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4139952" y="3645024"/>
          <a:ext cx="1792200" cy="504056"/>
        </p:xfrm>
        <a:graphic>
          <a:graphicData uri="http://schemas.openxmlformats.org/presentationml/2006/ole">
            <p:oleObj spid="_x0000_s5121" name="Формула" r:id="rId3" imgW="8125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4676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Практическая работа (</a:t>
            </a:r>
            <a:r>
              <a:rPr lang="ru-RU" sz="2000" b="1" dirty="0" smtClean="0">
                <a:solidFill>
                  <a:srgbClr val="C00000"/>
                </a:solidFill>
              </a:rPr>
              <a:t>совместно с учителем)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sz="2700" b="1" dirty="0" smtClean="0">
                <a:solidFill>
                  <a:srgbClr val="00B050"/>
                </a:solidFill>
              </a:rPr>
              <a:t>Составьте уравнение с параметром, чтобы:</a:t>
            </a:r>
            <a:r>
              <a:rPr lang="ru-RU" b="1" dirty="0" smtClean="0">
                <a:solidFill>
                  <a:srgbClr val="00B050"/>
                </a:solidFill>
              </a:rPr>
              <a:t/>
            </a:r>
            <a:br>
              <a:rPr lang="ru-RU" b="1" dirty="0" smtClean="0">
                <a:solidFill>
                  <a:srgbClr val="00B050"/>
                </a:solidFill>
              </a:rPr>
            </a:b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</a:rPr>
              <a:t>каждому значению параметра соответствовало единственное значение переменной </a:t>
            </a:r>
            <a:r>
              <a:rPr lang="ru-RU" dirty="0" err="1" smtClean="0">
                <a:solidFill>
                  <a:srgbClr val="002060"/>
                </a:solidFill>
              </a:rPr>
              <a:t>х</a:t>
            </a:r>
            <a:r>
              <a:rPr lang="ru-RU" dirty="0" smtClean="0">
                <a:solidFill>
                  <a:srgbClr val="002060"/>
                </a:solidFill>
              </a:rPr>
              <a:t>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при любом значении параметра оно не имело корней;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которое не имеет корней при  всех </a:t>
            </a:r>
            <a:r>
              <a:rPr lang="ru-RU" i="1" dirty="0" smtClean="0">
                <a:solidFill>
                  <a:srgbClr val="002060"/>
                </a:solidFill>
              </a:rPr>
              <a:t>а</a:t>
            </a:r>
            <a:r>
              <a:rPr lang="ru-RU" dirty="0" smtClean="0">
                <a:solidFill>
                  <a:srgbClr val="002060"/>
                </a:solidFill>
              </a:rPr>
              <a:t>&lt;0;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которое не имело корней при каком-то одном  значении параметра, а при всех остальных его значениях имело бы корни;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которое имело бы  корни при одном значении параметра, а при всех остальных его значениях не имело бы корней.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1595</TotalTime>
  <Words>2046</Words>
  <Application>Microsoft Office PowerPoint</Application>
  <PresentationFormat>Экран (4:3)</PresentationFormat>
  <Paragraphs>256</Paragraphs>
  <Slides>44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6" baseType="lpstr">
      <vt:lpstr>Эркер</vt:lpstr>
      <vt:lpstr>Формула</vt:lpstr>
      <vt:lpstr> Элективный курс «Решение задач с параметрами»</vt:lpstr>
      <vt:lpstr>Слайд 2</vt:lpstr>
      <vt:lpstr>Слайд 3</vt:lpstr>
      <vt:lpstr>Слайд 4</vt:lpstr>
      <vt:lpstr>Темы курса:</vt:lpstr>
      <vt:lpstr>Слайд 6</vt:lpstr>
      <vt:lpstr>Урок 1. Что такое параметр?</vt:lpstr>
      <vt:lpstr>Примеры  равенств с параметрами</vt:lpstr>
      <vt:lpstr>Практическая работа (совместно с учителем) Составьте уравнение с параметром, чтобы: </vt:lpstr>
      <vt:lpstr>Тест-тренинг.</vt:lpstr>
      <vt:lpstr>Урок 2-3. Равносильность уравнений </vt:lpstr>
      <vt:lpstr>Преобразования, при которых данное уравнение переходит в равносильное: </vt:lpstr>
      <vt:lpstr>Преобразования, при которых появляются уравнения – следствия: </vt:lpstr>
      <vt:lpstr>Практическая работа  (зад.1-1,3,5; зад.2-1,3-совместно с учителем, остальное- самостоятельно)</vt:lpstr>
      <vt:lpstr>Слайд 15</vt:lpstr>
      <vt:lpstr>С.Р.№1     Таблица равносильных преобразований (заполнить самостоятельно, привести примеры) </vt:lpstr>
      <vt:lpstr>                Вопросы:</vt:lpstr>
      <vt:lpstr>Слайд 18</vt:lpstr>
      <vt:lpstr>Уравнения и неравенства с параметрами</vt:lpstr>
      <vt:lpstr>Уроки 4-5 Линейные уравнения</vt:lpstr>
      <vt:lpstr>Слайд 21</vt:lpstr>
      <vt:lpstr>Замечания:</vt:lpstr>
      <vt:lpstr>Решение задач</vt:lpstr>
      <vt:lpstr>Задача 3</vt:lpstr>
      <vt:lpstr>Задача 4</vt:lpstr>
      <vt:lpstr>Повторение- мать учения!</vt:lpstr>
      <vt:lpstr>С.Р.№2.   Решить самостоятельно</vt:lpstr>
      <vt:lpstr>Уроки 6-7 Линейные неравенства с параметром</vt:lpstr>
      <vt:lpstr>Слайд 29</vt:lpstr>
      <vt:lpstr>Задача 1</vt:lpstr>
      <vt:lpstr>Задача 2</vt:lpstr>
      <vt:lpstr>задача3</vt:lpstr>
      <vt:lpstr>Повторение- мать учения!</vt:lpstr>
      <vt:lpstr>Урок 8 Это интересно!</vt:lpstr>
      <vt:lpstr>Слайд 35</vt:lpstr>
      <vt:lpstr>С.Р.№3. Решить самостоятельно</vt:lpstr>
      <vt:lpstr>Урок 9-10. Некоторые рациональные уравнения и неравенства, сводящиеся к линейным</vt:lpstr>
      <vt:lpstr>Слайд 38</vt:lpstr>
      <vt:lpstr>С.Р.№4. Решить самостоятельно</vt:lpstr>
      <vt:lpstr>Вопросы</vt:lpstr>
      <vt:lpstr>Контрольная работа</vt:lpstr>
      <vt:lpstr>Критерии оценивания контрольной работы</vt:lpstr>
      <vt:lpstr>Вопросы для форума(«круглый стол»)</vt:lpstr>
      <vt:lpstr>Слайд 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Master</cp:lastModifiedBy>
  <cp:revision>186</cp:revision>
  <dcterms:created xsi:type="dcterms:W3CDTF">2010-11-16T11:35:31Z</dcterms:created>
  <dcterms:modified xsi:type="dcterms:W3CDTF">2015-12-21T12:21:02Z</dcterms:modified>
</cp:coreProperties>
</file>