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3" r:id="rId7"/>
    <p:sldId id="266" r:id="rId8"/>
    <p:sldId id="267" r:id="rId9"/>
    <p:sldId id="268" r:id="rId10"/>
    <p:sldId id="269" r:id="rId11"/>
    <p:sldId id="270" r:id="rId12"/>
    <p:sldId id="262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CFFE1-B8B1-4FD4-99E2-B91CE8201C57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574C8-33FA-4CD2-817E-138677C0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22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574C8-33FA-4CD2-817E-138677C066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8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574C8-33FA-4CD2-817E-138677C0669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47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7928ED0-AC2F-4F55-A18E-48AD2DA92001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EA8792-67E1-4075-9322-4B86216DD6A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0528" y="692696"/>
            <a:ext cx="85324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GCooperCyr" pitchFamily="34" charset="0"/>
              </a:rPr>
              <a:t>История ГТО </a:t>
            </a:r>
          </a:p>
          <a:p>
            <a:pPr algn="ctr"/>
            <a:endParaRPr lang="ru-RU" sz="8000" b="1" dirty="0">
              <a:solidFill>
                <a:schemeClr val="accent1">
                  <a:lumMod val="20000"/>
                  <a:lumOff val="80000"/>
                </a:schemeClr>
              </a:solidFill>
              <a:latin typeface="AGCooperCyr" pitchFamily="34" charset="0"/>
            </a:endParaRPr>
          </a:p>
          <a:p>
            <a:pPr algn="ctr"/>
            <a:endParaRPr lang="ru-RU" sz="80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GCooperCyr" pitchFamily="34" charset="0"/>
            </a:endParaRPr>
          </a:p>
          <a:p>
            <a:pPr algn="ctr"/>
            <a:endParaRPr lang="ru-RU" sz="8000" b="1" dirty="0">
              <a:solidFill>
                <a:schemeClr val="accent1">
                  <a:lumMod val="20000"/>
                  <a:lumOff val="80000"/>
                </a:schemeClr>
              </a:solidFill>
              <a:latin typeface="AGCooperCyr" pitchFamily="34" charset="0"/>
            </a:endParaRPr>
          </a:p>
        </p:txBody>
      </p:sp>
      <p:pic>
        <p:nvPicPr>
          <p:cNvPr id="1026" name="Picture 2" descr="I:\2015-2016\кл часы\4500_6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4" t="5260" r="19333"/>
          <a:stretch/>
        </p:blipFill>
        <p:spPr bwMode="auto">
          <a:xfrm>
            <a:off x="2411760" y="2564904"/>
            <a:ext cx="2844000" cy="353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266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0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11430"/>
                <a:latin typeface="AGCooperCyr" pitchFamily="34" charset="0"/>
              </a:rPr>
              <a:t>Виды испытаний:</a:t>
            </a:r>
            <a:endParaRPr lang="ru-RU" sz="5400" b="1" dirty="0">
              <a:ln w="11430"/>
              <a:latin typeface="AGCooperCyr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923330"/>
            <a:ext cx="835292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</a:rPr>
              <a:t>О</a:t>
            </a:r>
            <a:r>
              <a:rPr lang="ru-RU" sz="2400" b="1" cap="none" spc="0" dirty="0" smtClean="0">
                <a:ln w="11430"/>
              </a:rPr>
              <a:t>бязательные</a:t>
            </a:r>
            <a:r>
              <a:rPr lang="ru-RU" sz="2800" b="1" cap="none" spc="0" dirty="0" smtClean="0">
                <a:ln w="11430"/>
              </a:rPr>
              <a:t>: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>
                <a:solidFill>
                  <a:prstClr val="white"/>
                </a:solidFill>
              </a:rPr>
              <a:t>Челночный бег 3</a:t>
            </a:r>
            <a:r>
              <a:rPr lang="en-US" sz="1600" b="1" dirty="0">
                <a:solidFill>
                  <a:prstClr val="white"/>
                </a:solidFill>
              </a:rPr>
              <a:t>X</a:t>
            </a:r>
            <a:r>
              <a:rPr lang="ru-RU" sz="1600" b="1" dirty="0">
                <a:solidFill>
                  <a:prstClr val="white"/>
                </a:solidFill>
              </a:rPr>
              <a:t>10 м (сек) или бег на 30 м (сек)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>
                <a:solidFill>
                  <a:prstClr val="white"/>
                </a:solidFill>
              </a:rPr>
              <a:t>Смешанное передвижение 1 км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>
                <a:solidFill>
                  <a:prstClr val="white"/>
                </a:solidFill>
              </a:rPr>
              <a:t>Прыжок в длину с места толчком двумя ногами (см)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>
                <a:solidFill>
                  <a:prstClr val="white"/>
                </a:solidFill>
              </a:rPr>
              <a:t>Подтягивание из виса на высокой перекладине или подтягивание из виса лёжа на низкой </a:t>
            </a:r>
            <a:r>
              <a:rPr lang="ru-RU" sz="1600" b="1" dirty="0" smtClean="0">
                <a:solidFill>
                  <a:prstClr val="white"/>
                </a:solidFill>
              </a:rPr>
              <a:t>перекладине (</a:t>
            </a:r>
            <a:r>
              <a:rPr lang="ru-RU" sz="1600" b="1" dirty="0">
                <a:solidFill>
                  <a:prstClr val="white"/>
                </a:solidFill>
              </a:rPr>
              <a:t>кол-во раз)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 smtClean="0">
                <a:solidFill>
                  <a:prstClr val="white"/>
                </a:solidFill>
              </a:rPr>
              <a:t>Сгибание </a:t>
            </a:r>
            <a:r>
              <a:rPr lang="ru-RU" sz="1600" b="1" dirty="0">
                <a:solidFill>
                  <a:prstClr val="white"/>
                </a:solidFill>
              </a:rPr>
              <a:t>и разгибание рук в упоре лежа на полу   (кол-во раз)</a:t>
            </a:r>
          </a:p>
          <a:p>
            <a:pPr marL="285750" lvl="0" indent="-285750">
              <a:buFont typeface="Arial" charset="0"/>
              <a:buChar char="•"/>
            </a:pPr>
            <a:r>
              <a:rPr lang="ru-RU" sz="1600" b="1" dirty="0" smtClean="0">
                <a:solidFill>
                  <a:prstClr val="white"/>
                </a:solidFill>
              </a:rPr>
              <a:t>Наклон </a:t>
            </a:r>
            <a:r>
              <a:rPr lang="ru-RU" sz="1600" b="1" dirty="0">
                <a:solidFill>
                  <a:prstClr val="white"/>
                </a:solidFill>
              </a:rPr>
              <a:t>вперед из положения стоя с прямыми ногами </a:t>
            </a:r>
            <a:r>
              <a:rPr lang="ru-RU" sz="1600" b="1" dirty="0" smtClean="0">
                <a:solidFill>
                  <a:prstClr val="white"/>
                </a:solidFill>
              </a:rPr>
              <a:t>на </a:t>
            </a:r>
            <a:r>
              <a:rPr lang="ru-RU" sz="1600" b="1" dirty="0">
                <a:solidFill>
                  <a:prstClr val="white"/>
                </a:solidFill>
              </a:rPr>
              <a:t>полу   (достать пол</a:t>
            </a:r>
            <a:r>
              <a:rPr lang="ru-RU" sz="1600" b="1" dirty="0" smtClean="0">
                <a:solidFill>
                  <a:prstClr val="white"/>
                </a:solidFill>
              </a:rPr>
              <a:t>)</a:t>
            </a:r>
            <a:endParaRPr lang="ru-RU" sz="2800" b="1" cap="none" spc="0" dirty="0">
              <a:ln w="1143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3573016"/>
            <a:ext cx="812657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n w="11430"/>
              </a:rPr>
              <a:t>По выбору (в зависимости от возраста):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/>
              <a:t>Метание теннисного мяча в цель (кол – во раз)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/>
              <a:t>Бег на лыжах  (мин., сек.)  </a:t>
            </a:r>
            <a:r>
              <a:rPr lang="ru-RU" sz="1600" b="1" dirty="0" smtClean="0"/>
              <a:t>или  </a:t>
            </a:r>
            <a:r>
              <a:rPr lang="ru-RU" sz="1600" b="1" dirty="0"/>
              <a:t>кросс по пересеченной местности 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/>
              <a:t>Плавание без учета времени (м)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/>
              <a:t>Метание мяча 150 г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/>
              <a:t>Стрельба из пневматической </a:t>
            </a:r>
            <a:r>
              <a:rPr lang="ru-RU" sz="1600" b="1" dirty="0" smtClean="0"/>
              <a:t>винтовки</a:t>
            </a:r>
            <a:endParaRPr lang="ru-RU" sz="1600" b="1" dirty="0"/>
          </a:p>
          <a:p>
            <a:pPr marL="342900" indent="-342900">
              <a:buFont typeface="Arial" charset="0"/>
              <a:buChar char="•"/>
            </a:pPr>
            <a:r>
              <a:rPr lang="ru-RU" sz="1600" b="1" dirty="0"/>
              <a:t>Туристический </a:t>
            </a:r>
            <a:r>
              <a:rPr lang="ru-RU" sz="1600" b="1" dirty="0" smtClean="0"/>
              <a:t>поход</a:t>
            </a:r>
            <a:endParaRPr lang="ru-RU" sz="2800" b="1" dirty="0" smtClean="0">
              <a:ln w="11430"/>
              <a:solidFill>
                <a:srgbClr val="6B6149">
                  <a:lumMod val="50000"/>
                </a:srgb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lvl="0" algn="ctr"/>
            <a:endParaRPr lang="ru-RU" sz="2800" b="1" dirty="0">
              <a:ln w="11430"/>
              <a:solidFill>
                <a:srgbClr val="6B6149">
                  <a:lumMod val="50000"/>
                </a:srgb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329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151" y="188640"/>
            <a:ext cx="837828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/>
              <a:t>Выполнившие нормативы комплекса будут отмечены золотыми, серебряными или бронзовыми знаками отличия</a:t>
            </a:r>
            <a:r>
              <a:rPr lang="ru-RU" sz="2000" b="1" dirty="0" smtClean="0"/>
              <a:t>,</a:t>
            </a:r>
          </a:p>
          <a:p>
            <a:pPr lvl="0">
              <a:spcBef>
                <a:spcPct val="20000"/>
              </a:spcBef>
            </a:pPr>
            <a:r>
              <a:rPr lang="ru-RU" sz="2000" b="1" dirty="0" smtClean="0"/>
              <a:t>а </a:t>
            </a:r>
            <a:r>
              <a:rPr lang="ru-RU" sz="2000" b="1" dirty="0"/>
              <a:t>также получат массовые спортивные разряды и звания. </a:t>
            </a:r>
            <a:endParaRPr lang="ru-RU" sz="2000" b="1" dirty="0" smtClean="0"/>
          </a:p>
          <a:p>
            <a:pPr lvl="0">
              <a:spcBef>
                <a:spcPct val="20000"/>
              </a:spcBef>
            </a:pPr>
            <a:r>
              <a:rPr lang="ru-RU" sz="2000" b="1" dirty="0" smtClean="0"/>
              <a:t>Обладание </a:t>
            </a:r>
            <a:r>
              <a:rPr lang="ru-RU" sz="2000" b="1" dirty="0"/>
              <a:t>такими знаками отличия даст бонусы при поступлении в высшие учебные заведения</a:t>
            </a:r>
            <a:r>
              <a:rPr lang="ru-RU" sz="2000" b="1" dirty="0" smtClean="0"/>
              <a:t>.</a:t>
            </a:r>
          </a:p>
          <a:p>
            <a:pPr lvl="0">
              <a:spcBef>
                <a:spcPct val="20000"/>
              </a:spcBef>
            </a:pPr>
            <a:endParaRPr lang="ru-RU" sz="20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91" y="2132856"/>
            <a:ext cx="3243263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3420000" cy="321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87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4536"/>
            <a:ext cx="8856000" cy="59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2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60648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Использованная литература:</a:t>
            </a:r>
          </a:p>
          <a:p>
            <a:endParaRPr lang="ru-RU" sz="3200" b="1" dirty="0"/>
          </a:p>
          <a:p>
            <a:endParaRPr lang="ru-RU" sz="3200" b="1" dirty="0" smtClean="0"/>
          </a:p>
          <a:p>
            <a:r>
              <a:rPr lang="en-US" sz="2400" b="1" dirty="0"/>
              <a:t>http://www.gto-normy.ru/</a:t>
            </a:r>
            <a:endParaRPr lang="ru-RU" sz="2400" b="1" dirty="0"/>
          </a:p>
          <a:p>
            <a:r>
              <a:rPr lang="en-US" sz="2400" b="1" dirty="0"/>
              <a:t>https://yandex.ru/images/search?text</a:t>
            </a:r>
            <a:endParaRPr lang="ru-RU" sz="2400" b="1" dirty="0"/>
          </a:p>
          <a:p>
            <a:r>
              <a:rPr lang="en-US" sz="2400" b="1" dirty="0"/>
              <a:t>http://kakzdorovo.ru/library/esli_hochesh_byt_zdorovym/48/890.html</a:t>
            </a:r>
            <a:endParaRPr lang="ru-RU" sz="2400" b="1" dirty="0"/>
          </a:p>
          <a:p>
            <a:r>
              <a:rPr lang="en-US" sz="2400" b="1" dirty="0"/>
              <a:t>https://ru.wikipedia.org/wiki/</a:t>
            </a:r>
            <a:r>
              <a:rPr lang="ru-RU" sz="2400" b="1" dirty="0" err="1"/>
              <a:t>Готов_к_труду_и_обороне_СССР</a:t>
            </a:r>
            <a:endParaRPr lang="ru-RU" sz="2400" b="1" dirty="0"/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0945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16632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 1930 году </a:t>
            </a:r>
            <a:r>
              <a:rPr lang="ru-RU" sz="2000" b="1" dirty="0" smtClean="0"/>
              <a:t> газета «Комсомольская </a:t>
            </a:r>
            <a:r>
              <a:rPr lang="ru-RU" sz="2000" b="1" dirty="0"/>
              <a:t>правда» обратилась к народам СССР с призывом </a:t>
            </a:r>
            <a:r>
              <a:rPr lang="ru-RU" sz="2000" b="1" dirty="0" smtClean="0"/>
              <a:t>быть </a:t>
            </a:r>
            <a:r>
              <a:rPr lang="ru-RU" sz="2000" b="1" dirty="0"/>
              <a:t>здоровыми, сильными и спортивными. </a:t>
            </a:r>
            <a:r>
              <a:rPr lang="ru-RU" sz="2000" b="1" dirty="0" smtClean="0"/>
              <a:t>В</a:t>
            </a:r>
            <a:r>
              <a:rPr lang="ru-RU" sz="2000" b="1" dirty="0"/>
              <a:t> обращении впервые говорилось </a:t>
            </a:r>
            <a:endParaRPr lang="ru-RU" sz="2000" b="1" dirty="0" smtClean="0"/>
          </a:p>
          <a:p>
            <a:r>
              <a:rPr lang="ru-RU" sz="2000" b="1" dirty="0" smtClean="0"/>
              <a:t>о</a:t>
            </a:r>
            <a:r>
              <a:rPr lang="ru-RU" sz="2000" b="1" dirty="0"/>
              <a:t> </a:t>
            </a:r>
            <a:r>
              <a:rPr lang="ru-RU" sz="2000" b="1" dirty="0" smtClean="0"/>
              <a:t>всесоюзных состязаниях на</a:t>
            </a:r>
            <a:r>
              <a:rPr lang="ru-RU" sz="2000" b="1" dirty="0"/>
              <a:t> право получения значка ГТО </a:t>
            </a:r>
            <a:endParaRPr lang="ru-RU" sz="2000" b="1" dirty="0" smtClean="0"/>
          </a:p>
          <a:p>
            <a:r>
              <a:rPr lang="ru-RU" sz="2000" b="1" dirty="0" smtClean="0"/>
              <a:t>(«</a:t>
            </a:r>
            <a:r>
              <a:rPr lang="ru-RU" sz="2000" b="1" dirty="0"/>
              <a:t>Готов к труду и обороне</a:t>
            </a:r>
            <a:r>
              <a:rPr lang="ru-RU" sz="2000" b="1" dirty="0" smtClean="0"/>
              <a:t>») -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Впервые физкультурно-спортивный комплекс ГТО был введен в СССР 11 марта 1931 года и состоял из одной ступени (18-35 лет), включавшей 15 видов испытаний.</a:t>
            </a:r>
            <a:endParaRPr lang="ru-RU" sz="2000" b="1" dirty="0"/>
          </a:p>
        </p:txBody>
      </p:sp>
      <p:pic>
        <p:nvPicPr>
          <p:cNvPr id="2050" name="Picture 2" descr="I:\2015-2016\кл часы\29934846.ckz6fuj1qn.W66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" t="2454" r="931"/>
          <a:stretch/>
        </p:blipFill>
        <p:spPr bwMode="auto">
          <a:xfrm>
            <a:off x="1006234" y="1988840"/>
            <a:ext cx="5652000" cy="253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27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9692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Среди испытаний были, как традиционные – бег, плавание, метание гранаты, так и «необычные» для нашего времени – поднимание патронного ящика (32 кг) и передвижение с ним на 50 м; умение управлять трактором, верховая езда, бег в противогазе и др.</a:t>
            </a:r>
          </a:p>
          <a:p>
            <a:r>
              <a:rPr lang="ru-RU" sz="2000" b="1" dirty="0"/>
              <a:t>Простота и общедоступность </a:t>
            </a:r>
            <a:endParaRPr lang="ru-RU" sz="2000" b="1" dirty="0" smtClean="0"/>
          </a:p>
          <a:p>
            <a:r>
              <a:rPr lang="ru-RU" sz="2000" b="1" dirty="0" smtClean="0"/>
              <a:t>физических </a:t>
            </a:r>
            <a:r>
              <a:rPr lang="ru-RU" sz="2000" b="1" dirty="0"/>
              <a:t>упражнений и </a:t>
            </a:r>
            <a:endParaRPr lang="ru-RU" sz="2000" b="1" dirty="0" smtClean="0"/>
          </a:p>
          <a:p>
            <a:r>
              <a:rPr lang="ru-RU" sz="2000" b="1" dirty="0" smtClean="0"/>
              <a:t>видов </a:t>
            </a:r>
            <a:r>
              <a:rPr lang="ru-RU" sz="2000" b="1" dirty="0"/>
              <a:t>спорта, включенных </a:t>
            </a:r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/>
              <a:t>нормативы ГТО, </a:t>
            </a:r>
            <a:endParaRPr lang="ru-RU" sz="2000" b="1" dirty="0" smtClean="0"/>
          </a:p>
          <a:p>
            <a:r>
              <a:rPr lang="ru-RU" sz="2000" b="1" dirty="0" smtClean="0"/>
              <a:t>их </a:t>
            </a:r>
            <a:r>
              <a:rPr lang="ru-RU" sz="2000" b="1" dirty="0"/>
              <a:t>очевидная польза </a:t>
            </a:r>
            <a:endParaRPr lang="ru-RU" sz="2000" b="1" dirty="0" smtClean="0"/>
          </a:p>
          <a:p>
            <a:r>
              <a:rPr lang="ru-RU" sz="2000" b="1" dirty="0" smtClean="0"/>
              <a:t>для укрепления здоровья</a:t>
            </a:r>
          </a:p>
          <a:p>
            <a:r>
              <a:rPr lang="ru-RU" sz="2000" b="1" dirty="0" smtClean="0"/>
              <a:t>сделали его </a:t>
            </a:r>
            <a:r>
              <a:rPr lang="ru-RU" sz="2000" b="1" dirty="0"/>
              <a:t>популярным </a:t>
            </a:r>
            <a:endParaRPr lang="ru-RU" sz="2000" b="1" dirty="0" smtClean="0"/>
          </a:p>
          <a:p>
            <a:r>
              <a:rPr lang="ru-RU" sz="2000" b="1" dirty="0" smtClean="0"/>
              <a:t>среди  </a:t>
            </a:r>
            <a:r>
              <a:rPr lang="ru-RU" sz="2000" b="1" dirty="0"/>
              <a:t>населения и особенно </a:t>
            </a:r>
            <a:endParaRPr lang="ru-RU" sz="2000" b="1" dirty="0" smtClean="0"/>
          </a:p>
          <a:p>
            <a:r>
              <a:rPr lang="ru-RU" sz="2000" b="1" dirty="0" smtClean="0"/>
              <a:t>среди </a:t>
            </a:r>
            <a:r>
              <a:rPr lang="ru-RU" sz="2000" b="1" dirty="0"/>
              <a:t>молодежи.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3"/>
          <a:stretch/>
        </p:blipFill>
        <p:spPr bwMode="auto">
          <a:xfrm>
            <a:off x="4427984" y="1844824"/>
            <a:ext cx="3810000" cy="330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337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7920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Сдача нормативов подтверждалась особыми значками. Чтобы получить такой значок, нужно было выполнить заданный набор требований, например: пробежать на скорость 30 метров, подтянуться определённое количество раз, пройти на лыжах 2 км. </a:t>
            </a:r>
            <a:r>
              <a:rPr lang="ru-RU" sz="2000" b="1" dirty="0" smtClean="0"/>
              <a:t>В </a:t>
            </a:r>
            <a:r>
              <a:rPr lang="ru-RU" sz="2000" b="1" dirty="0"/>
              <a:t>зависимости от уровня достижений сдающие нормативы каждой ступени награждались золотым или серебряным значком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2"/>
          <a:stretch/>
        </p:blipFill>
        <p:spPr bwMode="auto">
          <a:xfrm>
            <a:off x="837177" y="2564904"/>
            <a:ext cx="5292000" cy="33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82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129"/>
            <a:ext cx="8244408" cy="4347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>
                <a:ln w="11430"/>
                <a:ea typeface="+mj-ea"/>
                <a:cs typeface="+mj-cs"/>
              </a:rPr>
              <a:t>«От значка ГТО – к олимпийской медали</a:t>
            </a:r>
            <a:r>
              <a:rPr lang="ru-RU" sz="2400" b="1" spc="50" dirty="0" smtClean="0">
                <a:ln w="11430"/>
                <a:ea typeface="+mj-ea"/>
                <a:cs typeface="+mj-cs"/>
              </a:rPr>
              <a:t>!»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6B6149">
                  <a:lumMod val="75000"/>
                </a:srgbClr>
              </a:buClr>
              <a:buSzPct val="130000"/>
            </a:pPr>
            <a:r>
              <a:rPr lang="ru-RU" sz="2000" b="1" dirty="0"/>
              <a:t>Так звучал лозунг, вдохновлявший миллионы советских граждан на ежедневные занятия физкультурой, спортом, утренней гимнастикой. </a:t>
            </a:r>
            <a:r>
              <a:rPr lang="ru-RU" sz="2000" b="1" dirty="0" smtClean="0"/>
              <a:t>Получение </a:t>
            </a:r>
            <a:r>
              <a:rPr lang="ru-RU" sz="2000" b="1" dirty="0"/>
              <a:t>и дальнейшее ношение значка ГТО было почетным, обеспечивало дорогу в большой    спорт</a:t>
            </a:r>
            <a:r>
              <a:rPr lang="ru-RU" sz="2000" b="1" dirty="0" smtClean="0"/>
              <a:t>.  </a:t>
            </a:r>
            <a:r>
              <a:rPr lang="ru-RU" sz="2000" b="1" dirty="0"/>
              <a:t>В былые времена его наличие говорило о том, что перед вами человек, который старается быть гармонично развитой </a:t>
            </a:r>
            <a:r>
              <a:rPr lang="ru-RU" sz="2000" b="1" dirty="0" smtClean="0"/>
              <a:t>личностью.</a:t>
            </a:r>
            <a:endParaRPr lang="ru-RU" sz="2000" b="1" dirty="0"/>
          </a:p>
          <a:p>
            <a:endParaRPr lang="ru-RU" sz="53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r>
              <a:rPr lang="ru-RU" sz="53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 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56"/>
            <a:ext cx="4068000" cy="276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2196000" cy="306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521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799288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Во времена обязательных нормативов ГТО граждане СССР претендовали на медали на многих международных соревнованиях, становились рекордсменами почти во всех видах </a:t>
            </a:r>
            <a:r>
              <a:rPr lang="ru-RU" sz="2000" b="1" dirty="0" smtClean="0"/>
              <a:t>спорта. К </a:t>
            </a:r>
            <a:r>
              <a:rPr lang="ru-RU" sz="2000" b="1" dirty="0"/>
              <a:t>началу 1976 года свыше 220 миллионов человек имели значки ГТО. </a:t>
            </a:r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/>
              <a:t>90 – е годы, комплекс ГТО был предан забвению, что существенно   отразилось на физической подготовке граждан и, в первую очередь, молодежи.</a:t>
            </a:r>
          </a:p>
          <a:p>
            <a:endParaRPr lang="ru-RU" sz="2000" b="1" dirty="0"/>
          </a:p>
        </p:txBody>
      </p:sp>
      <p:pic>
        <p:nvPicPr>
          <p:cNvPr id="1026" name="Picture 2" descr="D:\2015-2016\кл часы\RIAN_02407840.HR_.ru_-15215bdb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43" y="2009795"/>
            <a:ext cx="5580000" cy="280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281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779912" y="1412776"/>
            <a:ext cx="5184576" cy="50405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u="sng" dirty="0"/>
              <a:t>По Указу Президента </a:t>
            </a:r>
            <a:r>
              <a:rPr lang="ru-RU" sz="2000" b="1" u="sng" dirty="0" smtClean="0"/>
              <a:t>РФ</a:t>
            </a:r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u="sng" dirty="0" smtClean="0"/>
              <a:t> </a:t>
            </a:r>
            <a:r>
              <a:rPr lang="ru-RU" sz="2000" b="1" u="sng" dirty="0"/>
              <a:t>с 1 сентября 2014 года </a:t>
            </a:r>
            <a:endParaRPr lang="ru-RU" sz="2000" b="1" u="sng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в </a:t>
            </a:r>
            <a:r>
              <a:rPr lang="ru-RU" sz="2000" b="1" dirty="0"/>
              <a:t>нашей стране вводится Всероссийский физкультурно-спортивный комплекс </a:t>
            </a:r>
            <a:endParaRPr lang="ru-RU" sz="2000" b="1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«</a:t>
            </a:r>
            <a:r>
              <a:rPr lang="ru-RU" sz="2000" b="1" dirty="0"/>
              <a:t>Готов к труду и обороне» (ГТО) </a:t>
            </a:r>
            <a:endParaRPr lang="ru-RU" sz="2000" b="1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для </a:t>
            </a:r>
            <a:r>
              <a:rPr lang="ru-RU" sz="2000" b="1" dirty="0"/>
              <a:t>решения проблемы </a:t>
            </a:r>
            <a:endParaRPr lang="ru-RU" sz="2000" b="1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продвижения </a:t>
            </a:r>
            <a:r>
              <a:rPr lang="ru-RU" sz="2000" b="1" dirty="0"/>
              <a:t>ценностей </a:t>
            </a:r>
            <a:endParaRPr lang="ru-RU" sz="2000" b="1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здорового </a:t>
            </a:r>
            <a:r>
              <a:rPr lang="ru-RU" sz="2000" b="1" dirty="0"/>
              <a:t>образа жизни </a:t>
            </a:r>
            <a:endParaRPr lang="ru-RU" sz="2000" b="1" dirty="0" smtClean="0"/>
          </a:p>
          <a:p>
            <a:pPr marL="0" lvl="0" indent="0">
              <a:spcAft>
                <a:spcPts val="0"/>
              </a:spcAft>
              <a:buClrTx/>
              <a:buSzTx/>
              <a:buNone/>
            </a:pPr>
            <a:r>
              <a:rPr lang="ru-RU" sz="2000" b="1" dirty="0" smtClean="0"/>
              <a:t>и </a:t>
            </a:r>
            <a:r>
              <a:rPr lang="ru-RU" sz="2000" b="1" dirty="0"/>
              <a:t>укрепления здоровья детей.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72230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Возрождение ГТО</a:t>
            </a:r>
            <a:endParaRPr lang="ru-RU" sz="5400" b="1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CooperCyr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3657"/>
            <a:ext cx="3312368" cy="4725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683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60648"/>
            <a:ext cx="75512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Обновленная расшифровка ГТО звучит как: </a:t>
            </a:r>
            <a:r>
              <a:rPr lang="ru-RU" sz="3200" b="1" dirty="0" smtClean="0">
                <a:latin typeface="AGCooperCyr" pitchFamily="34" charset="0"/>
              </a:rPr>
              <a:t>«Горжусь тобой, Отечество!» </a:t>
            </a:r>
          </a:p>
          <a:p>
            <a:r>
              <a:rPr lang="ru-RU" sz="2600" b="1" dirty="0" smtClean="0"/>
              <a:t>Это название - призыв оказалось более личным, более теплым, в нем напрямую упоминается святое для русского человека слово «Отечество».</a:t>
            </a:r>
            <a:endParaRPr lang="ru-RU" sz="26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9" y="3068960"/>
            <a:ext cx="4896000" cy="298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r="8918"/>
          <a:stretch/>
        </p:blipFill>
        <p:spPr bwMode="auto">
          <a:xfrm>
            <a:off x="5076056" y="2420888"/>
            <a:ext cx="2960483" cy="253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59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314" y="0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11430"/>
                <a:latin typeface="AGCooperCyr" pitchFamily="34" charset="0"/>
              </a:rPr>
              <a:t>Ступени ГТО</a:t>
            </a:r>
            <a:endParaRPr lang="ru-RU" sz="5400" b="1" dirty="0">
              <a:ln w="11430"/>
              <a:latin typeface="AGCooperCyr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326" y="903617"/>
            <a:ext cx="792088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b="1" dirty="0"/>
              <a:t>При сдаче норм ГТО существует несколько ступеней</a:t>
            </a:r>
            <a:r>
              <a:rPr lang="ru-RU" sz="2000" b="1" dirty="0" smtClean="0"/>
              <a:t>:</a:t>
            </a:r>
            <a:endParaRPr lang="ru-RU" sz="2000" b="1" dirty="0"/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en-US" sz="2000" b="1" dirty="0"/>
              <a:t>I </a:t>
            </a:r>
            <a:r>
              <a:rPr lang="ru-RU" sz="2000" b="1" dirty="0"/>
              <a:t>ступень </a:t>
            </a:r>
            <a:r>
              <a:rPr lang="ru-RU" sz="2000" b="1" dirty="0" smtClean="0"/>
              <a:t>– школьники 6-8 лет</a:t>
            </a:r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en-US" sz="2000" b="1" dirty="0" smtClean="0"/>
              <a:t>II </a:t>
            </a:r>
            <a:r>
              <a:rPr lang="ru-RU" sz="2000" b="1" dirty="0"/>
              <a:t>ступень </a:t>
            </a:r>
            <a:r>
              <a:rPr lang="ru-RU" sz="2000" b="1" dirty="0" smtClean="0"/>
              <a:t>– </a:t>
            </a:r>
            <a:r>
              <a:rPr lang="ru-RU" sz="2000" b="1" dirty="0"/>
              <a:t>школьники 9</a:t>
            </a:r>
            <a:r>
              <a:rPr lang="ru-RU" sz="2000" b="1" dirty="0" smtClean="0"/>
              <a:t>-10 </a:t>
            </a:r>
            <a:r>
              <a:rPr lang="ru-RU" sz="2000" b="1" dirty="0"/>
              <a:t>лет</a:t>
            </a:r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en-US" sz="2000" b="1" dirty="0" smtClean="0"/>
              <a:t>III </a:t>
            </a:r>
            <a:r>
              <a:rPr lang="ru-RU" sz="2000" b="1" dirty="0"/>
              <a:t>ступень </a:t>
            </a:r>
            <a:r>
              <a:rPr lang="ru-RU" sz="2000" b="1" dirty="0" smtClean="0"/>
              <a:t>– школьники 11-12 </a:t>
            </a:r>
            <a:r>
              <a:rPr lang="ru-RU" sz="2000" b="1" dirty="0"/>
              <a:t>лет</a:t>
            </a:r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en-US" sz="2000" b="1" dirty="0" smtClean="0"/>
              <a:t>IV </a:t>
            </a:r>
            <a:r>
              <a:rPr lang="ru-RU" sz="2000" b="1" dirty="0"/>
              <a:t>ступень </a:t>
            </a:r>
            <a:r>
              <a:rPr lang="ru-RU" sz="2000" b="1" dirty="0" smtClean="0"/>
              <a:t>–</a:t>
            </a:r>
            <a:r>
              <a:rPr lang="ru-RU" sz="2000" b="1" dirty="0"/>
              <a:t>школьники </a:t>
            </a:r>
            <a:r>
              <a:rPr lang="ru-RU" sz="2000" b="1" dirty="0" smtClean="0"/>
              <a:t>13-15 </a:t>
            </a:r>
            <a:r>
              <a:rPr lang="ru-RU" sz="2000" b="1" dirty="0"/>
              <a:t>лет</a:t>
            </a:r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en-US" sz="2000" b="1" dirty="0" smtClean="0"/>
              <a:t>V </a:t>
            </a:r>
            <a:r>
              <a:rPr lang="ru-RU" sz="2000" b="1" dirty="0"/>
              <a:t>ступень </a:t>
            </a:r>
            <a:r>
              <a:rPr lang="ru-RU" sz="2000" b="1" dirty="0" smtClean="0"/>
              <a:t>–</a:t>
            </a:r>
            <a:r>
              <a:rPr lang="ru-RU" sz="2000" b="1" dirty="0"/>
              <a:t>школьники </a:t>
            </a:r>
            <a:r>
              <a:rPr lang="ru-RU" sz="2000" b="1" dirty="0" smtClean="0"/>
              <a:t>16-17 лет</a:t>
            </a:r>
            <a:endParaRPr lang="ru-RU" sz="2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32099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53" y="3501008"/>
            <a:ext cx="38100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820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195</TotalTime>
  <Words>563</Words>
  <Application>Microsoft Office PowerPoint</Application>
  <PresentationFormat>Экран (4:3)</PresentationFormat>
  <Paragraphs>91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Bukmop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pls</dc:creator>
  <cp:lastModifiedBy>pls</cp:lastModifiedBy>
  <cp:revision>14</cp:revision>
  <dcterms:created xsi:type="dcterms:W3CDTF">2015-08-26T17:39:58Z</dcterms:created>
  <dcterms:modified xsi:type="dcterms:W3CDTF">2015-09-10T06:36:55Z</dcterms:modified>
</cp:coreProperties>
</file>