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activeX"/>
  <Override PartName="/ppt/activeX/activeX5.xml" ContentType="application/vnd.ms-office.activeX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3972" r:id="rId2"/>
  </p:sldMasterIdLst>
  <p:notesMasterIdLst>
    <p:notesMasterId r:id="rId26"/>
  </p:notesMasterIdLst>
  <p:sldIdLst>
    <p:sldId id="256" r:id="rId3"/>
    <p:sldId id="33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8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33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E00C3-7402-4AB6-AC91-0338D0DA0C6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BBC9F-EF77-4716-8E03-433D34B24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BBC9F-EF77-4716-8E03-433D34B2452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D940B3-7D7F-4F1E-BC15-8A824940C5B1}" type="slidenum">
              <a:rPr lang="ru-RU"/>
              <a:pPr/>
              <a:t>8</a:t>
            </a:fld>
            <a:endParaRPr lang="ru-RU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Повторение теории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88FB81-DC9F-453E-AFEE-B7C62DD4AECD}" type="slidenum">
              <a:rPr lang="ru-RU"/>
              <a:pPr/>
              <a:t>10</a:t>
            </a:fld>
            <a:endParaRPr lang="ru-RU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Учащиеся выполняют работу в тетрадях. Один ученик – около компьютера, ответы записывает в окошечки. Проверка – всем классом. Оценивание работы учащегося.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033718-7F32-431C-9FF5-C9A74A1049E8}" type="slidenum">
              <a:rPr lang="ru-RU"/>
              <a:pPr/>
              <a:t>11</a:t>
            </a:fld>
            <a:endParaRPr lang="ru-RU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После выполнения математического диктанта – взаимопроверка и оценивание работ учащимися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BEEAF8-619D-4EE5-906F-C88D39E1E685}" type="slidenum">
              <a:rPr lang="ru-RU"/>
              <a:pPr/>
              <a:t>12</a:t>
            </a:fld>
            <a:endParaRPr lang="ru-R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Решение задачи – фронтально. Ответы учащихся с места. Коллективная работа.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B353F7-E5C4-4772-9605-C0CF46A5F72F}" type="slidenum">
              <a:rPr lang="ru-RU"/>
              <a:pPr/>
              <a:t>21</a:t>
            </a:fld>
            <a:endParaRPr lang="ru-RU"/>
          </a:p>
        </p:txBody>
      </p:sp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Работа над ошибками.  Пригласите к экрану ученика – пусть укажет верное расположение точки. Затем сделайте клик мыши.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66E66C-98A2-407A-8C5B-5A4739C9D0B7}" type="slidenum">
              <a:rPr lang="ru-RU"/>
              <a:pPr/>
              <a:t>22</a:t>
            </a:fld>
            <a:endParaRPr lang="ru-RU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Задание с ошибкой. Пригласите к экрану ученика – пусть укажет верное расположение точки. Затем сделайте клик мыши.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6874C80-3AB9-4EE9-BB28-D3938157B919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EBF188-155A-4E8F-A614-ED138E1DD2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control" Target="../activeX/activeX2.xml"/><Relationship Id="rId7" Type="http://schemas.openxmlformats.org/officeDocument/2006/relationships/slideLayout" Target="../slideLayouts/slideLayout1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Relationship Id="rId9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F:\&#1055;&#1086;&#1083;&#1100;%20&#1052;&#1086;&#1088;&#1080;&#1072;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40x180_crop_thumb_63828313913323949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24"/>
            <a:ext cx="2700300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843808" y="400506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Автор: Островская Таисия Алексеевна</a:t>
            </a:r>
          </a:p>
          <a:p>
            <a:pPr algn="r"/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pPr algn="r"/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лицея №15</a:t>
            </a:r>
          </a:p>
          <a:p>
            <a:pPr algn="r"/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Ставрополя</a:t>
            </a:r>
            <a:endParaRPr lang="ru-RU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357166"/>
            <a:ext cx="61436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Основные элементы в структуре повседневного урока математики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2132856"/>
            <a:ext cx="47149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Презентация  для учителя математики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 по теме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Делимость чисел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Координатная плоскость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5 класс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68925" y="1279525"/>
            <a:ext cx="571500" cy="722313"/>
            <a:chOff x="1928" y="812"/>
            <a:chExt cx="360" cy="455"/>
          </a:xfrm>
        </p:grpSpPr>
        <p:sp>
          <p:nvSpPr>
            <p:cNvPr id="1140" name="Oval 4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1" name="AutoShape 5"/>
            <p:cNvSpPr>
              <a:spLocks noChangeArrowheads="1"/>
            </p:cNvSpPr>
            <p:nvPr/>
          </p:nvSpPr>
          <p:spPr bwMode="auto">
            <a:xfrm>
              <a:off x="1928" y="812"/>
              <a:ext cx="360" cy="455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68925" y="2346325"/>
            <a:ext cx="571500" cy="722313"/>
            <a:chOff x="1928" y="812"/>
            <a:chExt cx="360" cy="455"/>
          </a:xfrm>
        </p:grpSpPr>
        <p:sp>
          <p:nvSpPr>
            <p:cNvPr id="1133" name="Oval 13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4" name="AutoShape 14"/>
            <p:cNvSpPr>
              <a:spLocks noChangeArrowheads="1"/>
            </p:cNvSpPr>
            <p:nvPr/>
          </p:nvSpPr>
          <p:spPr bwMode="auto">
            <a:xfrm>
              <a:off x="1928" y="812"/>
              <a:ext cx="360" cy="455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5368925" y="3413125"/>
            <a:ext cx="571500" cy="722313"/>
            <a:chOff x="1928" y="812"/>
            <a:chExt cx="360" cy="455"/>
          </a:xfrm>
        </p:grpSpPr>
        <p:sp>
          <p:nvSpPr>
            <p:cNvPr id="1126" name="Oval 22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" name="AutoShape 23"/>
            <p:cNvSpPr>
              <a:spLocks noChangeArrowheads="1"/>
            </p:cNvSpPr>
            <p:nvPr/>
          </p:nvSpPr>
          <p:spPr bwMode="auto">
            <a:xfrm>
              <a:off x="1928" y="812"/>
              <a:ext cx="360" cy="455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5368925" y="4479925"/>
            <a:ext cx="571500" cy="722313"/>
            <a:chOff x="1928" y="812"/>
            <a:chExt cx="360" cy="455"/>
          </a:xfrm>
        </p:grpSpPr>
        <p:sp>
          <p:nvSpPr>
            <p:cNvPr id="1119" name="Oval 31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0" name="AutoShape 32"/>
            <p:cNvSpPr>
              <a:spLocks noChangeArrowheads="1"/>
            </p:cNvSpPr>
            <p:nvPr/>
          </p:nvSpPr>
          <p:spPr bwMode="auto">
            <a:xfrm>
              <a:off x="1928" y="812"/>
              <a:ext cx="360" cy="455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4" name="Group 39"/>
          <p:cNvGrpSpPr>
            <a:grpSpLocks/>
          </p:cNvGrpSpPr>
          <p:nvPr/>
        </p:nvGrpSpPr>
        <p:grpSpPr bwMode="auto">
          <a:xfrm>
            <a:off x="5368925" y="5546725"/>
            <a:ext cx="571500" cy="722313"/>
            <a:chOff x="1928" y="812"/>
            <a:chExt cx="360" cy="455"/>
          </a:xfrm>
        </p:grpSpPr>
        <p:sp>
          <p:nvSpPr>
            <p:cNvPr id="1112" name="Oval 40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3" name="AutoShape 41"/>
            <p:cNvSpPr>
              <a:spLocks noChangeArrowheads="1"/>
            </p:cNvSpPr>
            <p:nvPr/>
          </p:nvSpPr>
          <p:spPr bwMode="auto">
            <a:xfrm>
              <a:off x="1928" y="812"/>
              <a:ext cx="360" cy="455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5" name="Group 42"/>
          <p:cNvGrpSpPr>
            <a:grpSpLocks/>
          </p:cNvGrpSpPr>
          <p:nvPr/>
        </p:nvGrpSpPr>
        <p:grpSpPr bwMode="auto">
          <a:xfrm>
            <a:off x="2627313" y="1187450"/>
            <a:ext cx="2514600" cy="835025"/>
            <a:chOff x="1247" y="754"/>
            <a:chExt cx="1584" cy="526"/>
          </a:xfrm>
        </p:grpSpPr>
        <p:sp>
          <p:nvSpPr>
            <p:cNvPr id="1103" name="Text Box 43"/>
            <p:cNvSpPr txBox="1">
              <a:spLocks noChangeArrowheads="1"/>
            </p:cNvSpPr>
            <p:nvPr/>
          </p:nvSpPr>
          <p:spPr bwMode="auto">
            <a:xfrm>
              <a:off x="1247" y="8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1)</a:t>
              </a:r>
            </a:p>
          </p:txBody>
        </p:sp>
        <p:sp>
          <p:nvSpPr>
            <p:cNvPr id="1104" name="AutoShape 44"/>
            <p:cNvSpPr>
              <a:spLocks noChangeArrowheads="1"/>
            </p:cNvSpPr>
            <p:nvPr/>
          </p:nvSpPr>
          <p:spPr bwMode="auto">
            <a:xfrm>
              <a:off x="1535" y="76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05" name="Text Box 45"/>
            <p:cNvSpPr txBox="1">
              <a:spLocks noChangeArrowheads="1"/>
            </p:cNvSpPr>
            <p:nvPr/>
          </p:nvSpPr>
          <p:spPr bwMode="auto">
            <a:xfrm>
              <a:off x="1600" y="754"/>
              <a:ext cx="4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3</a:t>
              </a:r>
              <a:endParaRPr lang="ru-RU" sz="24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106" name="Text Box 46"/>
            <p:cNvSpPr txBox="1">
              <a:spLocks noChangeArrowheads="1"/>
            </p:cNvSpPr>
            <p:nvPr/>
          </p:nvSpPr>
          <p:spPr bwMode="auto">
            <a:xfrm>
              <a:off x="1623" y="978"/>
              <a:ext cx="4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4</a:t>
              </a:r>
              <a:endParaRPr lang="ru-RU" sz="24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107" name="Line 47"/>
            <p:cNvSpPr>
              <a:spLocks noChangeShapeType="1"/>
            </p:cNvSpPr>
            <p:nvPr/>
          </p:nvSpPr>
          <p:spPr bwMode="auto">
            <a:xfrm>
              <a:off x="1677" y="1030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8" name="Text Box 48"/>
            <p:cNvSpPr txBox="1">
              <a:spLocks noChangeArrowheads="1"/>
            </p:cNvSpPr>
            <p:nvPr/>
          </p:nvSpPr>
          <p:spPr bwMode="auto">
            <a:xfrm>
              <a:off x="2259" y="754"/>
              <a:ext cx="4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ru-RU" sz="2400" b="1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1109" name="Text Box 49"/>
            <p:cNvSpPr txBox="1">
              <a:spLocks noChangeArrowheads="1"/>
            </p:cNvSpPr>
            <p:nvPr/>
          </p:nvSpPr>
          <p:spPr bwMode="auto">
            <a:xfrm>
              <a:off x="2282" y="978"/>
              <a:ext cx="4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ru-RU" sz="2400" b="1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1110" name="Line 50"/>
            <p:cNvSpPr>
              <a:spLocks noChangeShapeType="1"/>
            </p:cNvSpPr>
            <p:nvPr/>
          </p:nvSpPr>
          <p:spPr bwMode="auto">
            <a:xfrm>
              <a:off x="2336" y="1030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11" name="Text Box 51"/>
            <p:cNvSpPr txBox="1">
              <a:spLocks noChangeArrowheads="1"/>
            </p:cNvSpPr>
            <p:nvPr/>
          </p:nvSpPr>
          <p:spPr bwMode="auto">
            <a:xfrm>
              <a:off x="1987" y="758"/>
              <a:ext cx="3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52"/>
          <p:cNvGrpSpPr>
            <a:grpSpLocks/>
          </p:cNvGrpSpPr>
          <p:nvPr/>
        </p:nvGrpSpPr>
        <p:grpSpPr bwMode="auto">
          <a:xfrm>
            <a:off x="2627313" y="3343275"/>
            <a:ext cx="2514600" cy="820738"/>
            <a:chOff x="1247" y="2112"/>
            <a:chExt cx="1584" cy="517"/>
          </a:xfrm>
        </p:grpSpPr>
        <p:sp>
          <p:nvSpPr>
            <p:cNvPr id="1092" name="Text Box 53"/>
            <p:cNvSpPr txBox="1">
              <a:spLocks noChangeArrowheads="1"/>
            </p:cNvSpPr>
            <p:nvPr/>
          </p:nvSpPr>
          <p:spPr bwMode="auto">
            <a:xfrm>
              <a:off x="1247" y="22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3)</a:t>
              </a:r>
            </a:p>
          </p:txBody>
        </p:sp>
        <p:sp>
          <p:nvSpPr>
            <p:cNvPr id="1093" name="AutoShape 54"/>
            <p:cNvSpPr>
              <a:spLocks noChangeArrowheads="1"/>
            </p:cNvSpPr>
            <p:nvPr/>
          </p:nvSpPr>
          <p:spPr bwMode="auto">
            <a:xfrm>
              <a:off x="1535" y="2112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7" name="Group 55"/>
            <p:cNvGrpSpPr>
              <a:grpSpLocks/>
            </p:cNvGrpSpPr>
            <p:nvPr/>
          </p:nvGrpSpPr>
          <p:grpSpPr bwMode="auto">
            <a:xfrm>
              <a:off x="1600" y="2112"/>
              <a:ext cx="478" cy="512"/>
              <a:chOff x="386" y="685"/>
              <a:chExt cx="512" cy="512"/>
            </a:xfrm>
          </p:grpSpPr>
          <p:sp>
            <p:nvSpPr>
              <p:cNvPr id="1100" name="Text Box 5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1101" name="Text Box 5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1102" name="Line 5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" name="Group 59"/>
            <p:cNvGrpSpPr>
              <a:grpSpLocks/>
            </p:cNvGrpSpPr>
            <p:nvPr/>
          </p:nvGrpSpPr>
          <p:grpSpPr bwMode="auto">
            <a:xfrm>
              <a:off x="2259" y="2117"/>
              <a:ext cx="478" cy="512"/>
              <a:chOff x="386" y="685"/>
              <a:chExt cx="512" cy="512"/>
            </a:xfrm>
          </p:grpSpPr>
          <p:sp>
            <p:nvSpPr>
              <p:cNvPr id="1097" name="Text Box 6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1098" name="Text Box 6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1099" name="Line 6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96" name="Text Box 63"/>
            <p:cNvSpPr txBox="1">
              <a:spLocks noChangeArrowheads="1"/>
            </p:cNvSpPr>
            <p:nvPr/>
          </p:nvSpPr>
          <p:spPr bwMode="auto">
            <a:xfrm>
              <a:off x="2033" y="2160"/>
              <a:ext cx="3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64"/>
          <p:cNvGrpSpPr>
            <a:grpSpLocks/>
          </p:cNvGrpSpPr>
          <p:nvPr/>
        </p:nvGrpSpPr>
        <p:grpSpPr bwMode="auto">
          <a:xfrm>
            <a:off x="2627313" y="2276475"/>
            <a:ext cx="2514600" cy="812800"/>
            <a:chOff x="1247" y="1440"/>
            <a:chExt cx="1584" cy="512"/>
          </a:xfrm>
        </p:grpSpPr>
        <p:sp>
          <p:nvSpPr>
            <p:cNvPr id="1081" name="Text Box 65"/>
            <p:cNvSpPr txBox="1">
              <a:spLocks noChangeArrowheads="1"/>
            </p:cNvSpPr>
            <p:nvPr/>
          </p:nvSpPr>
          <p:spPr bwMode="auto">
            <a:xfrm>
              <a:off x="1247" y="154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2)</a:t>
              </a:r>
            </a:p>
          </p:txBody>
        </p:sp>
        <p:sp>
          <p:nvSpPr>
            <p:cNvPr id="1082" name="AutoShape 66"/>
            <p:cNvSpPr>
              <a:spLocks noChangeArrowheads="1"/>
            </p:cNvSpPr>
            <p:nvPr/>
          </p:nvSpPr>
          <p:spPr bwMode="auto">
            <a:xfrm>
              <a:off x="1535" y="144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" name="Group 67"/>
            <p:cNvGrpSpPr>
              <a:grpSpLocks/>
            </p:cNvGrpSpPr>
            <p:nvPr/>
          </p:nvGrpSpPr>
          <p:grpSpPr bwMode="auto">
            <a:xfrm>
              <a:off x="1600" y="1440"/>
              <a:ext cx="478" cy="512"/>
              <a:chOff x="386" y="685"/>
              <a:chExt cx="512" cy="512"/>
            </a:xfrm>
          </p:grpSpPr>
          <p:sp>
            <p:nvSpPr>
              <p:cNvPr id="1089" name="Text Box 6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1090" name="Text Box 6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12</a:t>
                </a:r>
              </a:p>
            </p:txBody>
          </p:sp>
          <p:sp>
            <p:nvSpPr>
              <p:cNvPr id="1091" name="Line 7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" name="Group 71"/>
            <p:cNvGrpSpPr>
              <a:grpSpLocks/>
            </p:cNvGrpSpPr>
            <p:nvPr/>
          </p:nvGrpSpPr>
          <p:grpSpPr bwMode="auto">
            <a:xfrm>
              <a:off x="2264" y="1440"/>
              <a:ext cx="478" cy="512"/>
              <a:chOff x="386" y="685"/>
              <a:chExt cx="512" cy="512"/>
            </a:xfrm>
          </p:grpSpPr>
          <p:sp>
            <p:nvSpPr>
              <p:cNvPr id="1086" name="Text Box 7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1087" name="Text Box 7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1088" name="Line 7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85" name="Text Box 75"/>
            <p:cNvSpPr txBox="1">
              <a:spLocks noChangeArrowheads="1"/>
            </p:cNvSpPr>
            <p:nvPr/>
          </p:nvSpPr>
          <p:spPr bwMode="auto">
            <a:xfrm>
              <a:off x="2033" y="1480"/>
              <a:ext cx="3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 76"/>
          <p:cNvGrpSpPr>
            <a:grpSpLocks/>
          </p:cNvGrpSpPr>
          <p:nvPr/>
        </p:nvGrpSpPr>
        <p:grpSpPr bwMode="auto">
          <a:xfrm>
            <a:off x="2627313" y="4410075"/>
            <a:ext cx="2514600" cy="820738"/>
            <a:chOff x="1247" y="2784"/>
            <a:chExt cx="1584" cy="517"/>
          </a:xfrm>
        </p:grpSpPr>
        <p:sp>
          <p:nvSpPr>
            <p:cNvPr id="1070" name="Text Box 77"/>
            <p:cNvSpPr txBox="1">
              <a:spLocks noChangeArrowheads="1"/>
            </p:cNvSpPr>
            <p:nvPr/>
          </p:nvSpPr>
          <p:spPr bwMode="auto">
            <a:xfrm>
              <a:off x="1247" y="291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4)</a:t>
              </a:r>
            </a:p>
          </p:txBody>
        </p:sp>
        <p:sp>
          <p:nvSpPr>
            <p:cNvPr id="1071" name="AutoShape 78"/>
            <p:cNvSpPr>
              <a:spLocks noChangeArrowheads="1"/>
            </p:cNvSpPr>
            <p:nvPr/>
          </p:nvSpPr>
          <p:spPr bwMode="auto">
            <a:xfrm>
              <a:off x="1535" y="2784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" name="Group 79"/>
            <p:cNvGrpSpPr>
              <a:grpSpLocks/>
            </p:cNvGrpSpPr>
            <p:nvPr/>
          </p:nvGrpSpPr>
          <p:grpSpPr bwMode="auto">
            <a:xfrm>
              <a:off x="1600" y="2784"/>
              <a:ext cx="478" cy="512"/>
              <a:chOff x="386" y="685"/>
              <a:chExt cx="512" cy="512"/>
            </a:xfrm>
          </p:grpSpPr>
          <p:sp>
            <p:nvSpPr>
              <p:cNvPr id="1078" name="Text Box 8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1079" name="Text Box 8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0" name="Line 8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" name="Group 83"/>
            <p:cNvGrpSpPr>
              <a:grpSpLocks/>
            </p:cNvGrpSpPr>
            <p:nvPr/>
          </p:nvGrpSpPr>
          <p:grpSpPr bwMode="auto">
            <a:xfrm>
              <a:off x="2259" y="2789"/>
              <a:ext cx="478" cy="512"/>
              <a:chOff x="386" y="685"/>
              <a:chExt cx="512" cy="512"/>
            </a:xfrm>
          </p:grpSpPr>
          <p:sp>
            <p:nvSpPr>
              <p:cNvPr id="1075" name="Text Box 84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1076" name="Text Box 85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7" name="Line 86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4" name="Text Box 87"/>
            <p:cNvSpPr txBox="1">
              <a:spLocks noChangeArrowheads="1"/>
            </p:cNvSpPr>
            <p:nvPr/>
          </p:nvSpPr>
          <p:spPr bwMode="auto">
            <a:xfrm>
              <a:off x="2033" y="2840"/>
              <a:ext cx="3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88"/>
          <p:cNvGrpSpPr>
            <a:grpSpLocks/>
          </p:cNvGrpSpPr>
          <p:nvPr/>
        </p:nvGrpSpPr>
        <p:grpSpPr bwMode="auto">
          <a:xfrm>
            <a:off x="2627313" y="5464175"/>
            <a:ext cx="2514600" cy="825500"/>
            <a:chOff x="1247" y="3448"/>
            <a:chExt cx="1584" cy="520"/>
          </a:xfrm>
        </p:grpSpPr>
        <p:sp>
          <p:nvSpPr>
            <p:cNvPr id="1054" name="Text Box 89"/>
            <p:cNvSpPr txBox="1">
              <a:spLocks noChangeArrowheads="1"/>
            </p:cNvSpPr>
            <p:nvPr/>
          </p:nvSpPr>
          <p:spPr bwMode="auto">
            <a:xfrm>
              <a:off x="1247" y="35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5)</a:t>
              </a:r>
            </a:p>
          </p:txBody>
        </p:sp>
        <p:sp>
          <p:nvSpPr>
            <p:cNvPr id="1055" name="AutoShape 90"/>
            <p:cNvSpPr>
              <a:spLocks noChangeArrowheads="1"/>
            </p:cNvSpPr>
            <p:nvPr/>
          </p:nvSpPr>
          <p:spPr bwMode="auto">
            <a:xfrm>
              <a:off x="1535" y="345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6" name="Group 91"/>
            <p:cNvGrpSpPr>
              <a:grpSpLocks/>
            </p:cNvGrpSpPr>
            <p:nvPr/>
          </p:nvGrpSpPr>
          <p:grpSpPr bwMode="auto">
            <a:xfrm>
              <a:off x="1543" y="3448"/>
              <a:ext cx="288" cy="512"/>
              <a:chOff x="386" y="685"/>
              <a:chExt cx="512" cy="512"/>
            </a:xfrm>
          </p:grpSpPr>
          <p:sp>
            <p:nvSpPr>
              <p:cNvPr id="1067" name="Text Box 9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68" name="Text Box 9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1069" name="Line 9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" name="Group 95"/>
            <p:cNvGrpSpPr>
              <a:grpSpLocks/>
            </p:cNvGrpSpPr>
            <p:nvPr/>
          </p:nvGrpSpPr>
          <p:grpSpPr bwMode="auto">
            <a:xfrm>
              <a:off x="1999" y="3452"/>
              <a:ext cx="293" cy="512"/>
              <a:chOff x="386" y="685"/>
              <a:chExt cx="512" cy="512"/>
            </a:xfrm>
          </p:grpSpPr>
          <p:sp>
            <p:nvSpPr>
              <p:cNvPr id="1064" name="Text Box 9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5" name="Text Box 97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6" name="Line 9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8" name="Group 99"/>
            <p:cNvGrpSpPr>
              <a:grpSpLocks/>
            </p:cNvGrpSpPr>
            <p:nvPr/>
          </p:nvGrpSpPr>
          <p:grpSpPr bwMode="auto">
            <a:xfrm>
              <a:off x="2471" y="3448"/>
              <a:ext cx="293" cy="512"/>
              <a:chOff x="386" y="685"/>
              <a:chExt cx="512" cy="512"/>
            </a:xfrm>
          </p:grpSpPr>
          <p:sp>
            <p:nvSpPr>
              <p:cNvPr id="1061" name="Text Box 10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2" name="Text Box 10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  <a:latin typeface="Times New Roman" pitchFamily="18" charset="0"/>
                  </a:rPr>
                  <a:t>4</a:t>
                </a:r>
                <a:endParaRPr lang="ru-RU" sz="2400" b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3" name="Line 10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59" name="Text Box 103"/>
            <p:cNvSpPr txBox="1">
              <a:spLocks noChangeArrowheads="1"/>
            </p:cNvSpPr>
            <p:nvPr/>
          </p:nvSpPr>
          <p:spPr bwMode="auto">
            <a:xfrm>
              <a:off x="1805" y="3475"/>
              <a:ext cx="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0" name="Text Box 104"/>
            <p:cNvSpPr txBox="1">
              <a:spLocks noChangeArrowheads="1"/>
            </p:cNvSpPr>
            <p:nvPr/>
          </p:nvSpPr>
          <p:spPr bwMode="auto">
            <a:xfrm>
              <a:off x="2259" y="3475"/>
              <a:ext cx="2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6255" name="Picture 111" descr="CRCTR02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850" y="476250"/>
            <a:ext cx="1554163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56" name="AutoShape 112"/>
          <p:cNvSpPr>
            <a:spLocks noChangeArrowheads="1"/>
          </p:cNvSpPr>
          <p:nvPr/>
        </p:nvSpPr>
        <p:spPr bwMode="auto">
          <a:xfrm>
            <a:off x="1979613" y="260350"/>
            <a:ext cx="6048771" cy="647700"/>
          </a:xfrm>
          <a:prstGeom prst="wedgeRoundRectCallout">
            <a:avLst>
              <a:gd name="adj1" fmla="val -59069"/>
              <a:gd name="adj2" fmla="val 149755"/>
              <a:gd name="adj3" fmla="val 16667"/>
            </a:avLst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latin typeface="Georgia" pitchFamily="18" charset="0"/>
              </a:rPr>
              <a:t>Решите примеры:</a:t>
            </a:r>
          </a:p>
        </p:txBody>
      </p:sp>
      <p:sp>
        <p:nvSpPr>
          <p:cNvPr id="113" name="Прямоугольник 112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 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 Е 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controls>
      <p:control spid="1026" name="TextBox1" r:id="rId2" imgW="1438200" imgH="647640"/>
      <p:control spid="1027" name="TextBox2" r:id="rId3" imgW="1438200" imgH="647640"/>
      <p:control spid="1028" name="TextBox3" r:id="rId4" imgW="1438200" imgH="647640"/>
      <p:control spid="1029" name="TextBox4" r:id="rId5" imgW="1438200" imgH="647640"/>
      <p:control spid="1030" name="TextBox5" r:id="rId6" imgW="1438200" imgH="647640"/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68835" y="4292600"/>
            <a:ext cx="1143000" cy="1066800"/>
            <a:chOff x="2256" y="3504"/>
            <a:chExt cx="720" cy="672"/>
          </a:xfrm>
        </p:grpSpPr>
        <p:sp>
          <p:nvSpPr>
            <p:cNvPr id="7385" name="AutoShape 3"/>
            <p:cNvSpPr>
              <a:spLocks noChangeArrowheads="1"/>
            </p:cNvSpPr>
            <p:nvPr/>
          </p:nvSpPr>
          <p:spPr bwMode="auto">
            <a:xfrm>
              <a:off x="2256" y="3504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86" name="Text Box 4"/>
            <p:cNvSpPr txBox="1">
              <a:spLocks noChangeArrowheads="1"/>
            </p:cNvSpPr>
            <p:nvPr/>
          </p:nvSpPr>
          <p:spPr bwMode="auto">
            <a:xfrm>
              <a:off x="2400" y="369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12</a:t>
              </a:r>
            </a:p>
          </p:txBody>
        </p:sp>
      </p:grp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0"/>
            <a:ext cx="76557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</a:rPr>
              <a:t>Математический </a:t>
            </a:r>
            <a:r>
              <a:rPr lang="ru-RU" sz="20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</a:rPr>
              <a:t>диктант : ответы</a:t>
            </a:r>
            <a:endParaRPr lang="ru-RU" sz="2000" b="1" i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33400" y="457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I </a:t>
            </a:r>
            <a:r>
              <a:rPr lang="ru-RU" sz="2800" b="1">
                <a:solidFill>
                  <a:srgbClr val="0000FF"/>
                </a:solidFill>
                <a:latin typeface="Times New Roman" pitchFamily="18" charset="0"/>
              </a:rPr>
              <a:t>вариант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724400" y="457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II </a:t>
            </a:r>
            <a:r>
              <a:rPr lang="ru-RU" sz="2800" b="1">
                <a:solidFill>
                  <a:srgbClr val="0000FF"/>
                </a:solidFill>
                <a:latin typeface="Times New Roman" pitchFamily="18" charset="0"/>
              </a:rPr>
              <a:t>вариант</a:t>
            </a:r>
          </a:p>
        </p:txBody>
      </p: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2510035" y="1289050"/>
            <a:ext cx="571500" cy="749300"/>
            <a:chOff x="1928" y="812"/>
            <a:chExt cx="360" cy="472"/>
          </a:xfrm>
        </p:grpSpPr>
        <p:sp>
          <p:nvSpPr>
            <p:cNvPr id="7383" name="Oval 9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" name="AutoShape 10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3005335" y="1143000"/>
            <a:ext cx="1143000" cy="1066800"/>
            <a:chOff x="2304" y="720"/>
            <a:chExt cx="720" cy="672"/>
          </a:xfrm>
        </p:grpSpPr>
        <p:sp>
          <p:nvSpPr>
            <p:cNvPr id="7378" name="AutoShape 12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" name="Group 13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80" name="Text Box 14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7381" name="Text Box 15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7382" name="Line 16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4" name="Group 17"/>
          <p:cNvGrpSpPr>
            <a:grpSpLocks/>
          </p:cNvGrpSpPr>
          <p:nvPr/>
        </p:nvGrpSpPr>
        <p:grpSpPr bwMode="auto">
          <a:xfrm>
            <a:off x="2510035" y="2355850"/>
            <a:ext cx="571500" cy="749300"/>
            <a:chOff x="1928" y="812"/>
            <a:chExt cx="360" cy="472"/>
          </a:xfrm>
        </p:grpSpPr>
        <p:sp>
          <p:nvSpPr>
            <p:cNvPr id="7376" name="Oval 18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77" name="AutoShape 19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25" name="Group 20"/>
          <p:cNvGrpSpPr>
            <a:grpSpLocks/>
          </p:cNvGrpSpPr>
          <p:nvPr/>
        </p:nvGrpSpPr>
        <p:grpSpPr bwMode="auto">
          <a:xfrm>
            <a:off x="3005335" y="2209800"/>
            <a:ext cx="1143000" cy="1066800"/>
            <a:chOff x="2304" y="720"/>
            <a:chExt cx="720" cy="672"/>
          </a:xfrm>
        </p:grpSpPr>
        <p:sp>
          <p:nvSpPr>
            <p:cNvPr id="7371" name="AutoShape 21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6" name="Group 22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73" name="Text Box 2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14</a:t>
                </a:r>
              </a:p>
            </p:txBody>
          </p:sp>
          <p:sp>
            <p:nvSpPr>
              <p:cNvPr id="7374" name="Text Box 2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7375" name="Line 2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2510035" y="3422650"/>
            <a:ext cx="571500" cy="749300"/>
            <a:chOff x="1928" y="812"/>
            <a:chExt cx="360" cy="472"/>
          </a:xfrm>
        </p:grpSpPr>
        <p:sp>
          <p:nvSpPr>
            <p:cNvPr id="7369" name="Oval 2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70" name="AutoShape 2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28" name="Group 29"/>
          <p:cNvGrpSpPr>
            <a:grpSpLocks/>
          </p:cNvGrpSpPr>
          <p:nvPr/>
        </p:nvGrpSpPr>
        <p:grpSpPr bwMode="auto">
          <a:xfrm>
            <a:off x="3005335" y="3276600"/>
            <a:ext cx="1143000" cy="1066800"/>
            <a:chOff x="2304" y="720"/>
            <a:chExt cx="720" cy="672"/>
          </a:xfrm>
        </p:grpSpPr>
        <p:sp>
          <p:nvSpPr>
            <p:cNvPr id="7364" name="AutoShape 3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" name="Group 3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66" name="Text Box 3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7367" name="Text Box 3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7368" name="Line 3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0" name="Group 35"/>
          <p:cNvGrpSpPr>
            <a:grpSpLocks/>
          </p:cNvGrpSpPr>
          <p:nvPr/>
        </p:nvGrpSpPr>
        <p:grpSpPr bwMode="auto">
          <a:xfrm>
            <a:off x="2510035" y="4489450"/>
            <a:ext cx="571500" cy="749300"/>
            <a:chOff x="1928" y="812"/>
            <a:chExt cx="360" cy="472"/>
          </a:xfrm>
        </p:grpSpPr>
        <p:sp>
          <p:nvSpPr>
            <p:cNvPr id="7362" name="Oval 36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63" name="AutoShape 37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31" name="Group 38"/>
          <p:cNvGrpSpPr>
            <a:grpSpLocks/>
          </p:cNvGrpSpPr>
          <p:nvPr/>
        </p:nvGrpSpPr>
        <p:grpSpPr bwMode="auto">
          <a:xfrm>
            <a:off x="3068835" y="5373688"/>
            <a:ext cx="1143000" cy="1066800"/>
            <a:chOff x="2304" y="720"/>
            <a:chExt cx="720" cy="672"/>
          </a:xfrm>
        </p:grpSpPr>
        <p:sp>
          <p:nvSpPr>
            <p:cNvPr id="7357" name="AutoShape 39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68" name="Group 40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59" name="Text Box 4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7360" name="Text Box 4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7361" name="Line 4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69" name="Group 44"/>
          <p:cNvGrpSpPr>
            <a:grpSpLocks/>
          </p:cNvGrpSpPr>
          <p:nvPr/>
        </p:nvGrpSpPr>
        <p:grpSpPr bwMode="auto">
          <a:xfrm>
            <a:off x="2510035" y="5556250"/>
            <a:ext cx="571500" cy="749300"/>
            <a:chOff x="1928" y="812"/>
            <a:chExt cx="360" cy="472"/>
          </a:xfrm>
        </p:grpSpPr>
        <p:sp>
          <p:nvSpPr>
            <p:cNvPr id="7355" name="Oval 45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56" name="AutoShape 46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70" name="Group 47"/>
          <p:cNvGrpSpPr>
            <a:grpSpLocks/>
          </p:cNvGrpSpPr>
          <p:nvPr/>
        </p:nvGrpSpPr>
        <p:grpSpPr bwMode="auto">
          <a:xfrm>
            <a:off x="6664796" y="1289050"/>
            <a:ext cx="571500" cy="749300"/>
            <a:chOff x="1928" y="812"/>
            <a:chExt cx="360" cy="472"/>
          </a:xfrm>
        </p:grpSpPr>
        <p:sp>
          <p:nvSpPr>
            <p:cNvPr id="7353" name="Oval 48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54" name="AutoShape 49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71" name="Group 50"/>
          <p:cNvGrpSpPr>
            <a:grpSpLocks/>
          </p:cNvGrpSpPr>
          <p:nvPr/>
        </p:nvGrpSpPr>
        <p:grpSpPr bwMode="auto">
          <a:xfrm>
            <a:off x="7092280" y="5458544"/>
            <a:ext cx="1143000" cy="1066800"/>
            <a:chOff x="2304" y="720"/>
            <a:chExt cx="720" cy="672"/>
          </a:xfrm>
        </p:grpSpPr>
        <p:sp>
          <p:nvSpPr>
            <p:cNvPr id="7348" name="AutoShape 51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72" name="Group 52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50" name="Text Box 5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7351" name="Text Box 5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7352" name="Line 5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76" name="Group 56"/>
          <p:cNvGrpSpPr>
            <a:grpSpLocks/>
          </p:cNvGrpSpPr>
          <p:nvPr/>
        </p:nvGrpSpPr>
        <p:grpSpPr bwMode="auto">
          <a:xfrm>
            <a:off x="6664796" y="2355850"/>
            <a:ext cx="571500" cy="749300"/>
            <a:chOff x="1928" y="812"/>
            <a:chExt cx="360" cy="472"/>
          </a:xfrm>
        </p:grpSpPr>
        <p:sp>
          <p:nvSpPr>
            <p:cNvPr id="7346" name="Oval 5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47" name="AutoShape 5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77" name="Group 59"/>
          <p:cNvGrpSpPr>
            <a:grpSpLocks/>
          </p:cNvGrpSpPr>
          <p:nvPr/>
        </p:nvGrpSpPr>
        <p:grpSpPr bwMode="auto">
          <a:xfrm>
            <a:off x="7092280" y="2209800"/>
            <a:ext cx="1143000" cy="1066800"/>
            <a:chOff x="2304" y="720"/>
            <a:chExt cx="720" cy="672"/>
          </a:xfrm>
        </p:grpSpPr>
        <p:sp>
          <p:nvSpPr>
            <p:cNvPr id="7341" name="AutoShape 6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78" name="Group 6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4" name="Text Box 6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 dirty="0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7344" name="Text Box 6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7345" name="Line 6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79" name="Group 65"/>
          <p:cNvGrpSpPr>
            <a:grpSpLocks/>
          </p:cNvGrpSpPr>
          <p:nvPr/>
        </p:nvGrpSpPr>
        <p:grpSpPr bwMode="auto">
          <a:xfrm>
            <a:off x="6626696" y="3422650"/>
            <a:ext cx="571500" cy="749300"/>
            <a:chOff x="1928" y="812"/>
            <a:chExt cx="360" cy="472"/>
          </a:xfrm>
        </p:grpSpPr>
        <p:sp>
          <p:nvSpPr>
            <p:cNvPr id="7339" name="Oval 66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40" name="AutoShape 67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80" name="Group 68"/>
          <p:cNvGrpSpPr>
            <a:grpSpLocks/>
          </p:cNvGrpSpPr>
          <p:nvPr/>
        </p:nvGrpSpPr>
        <p:grpSpPr bwMode="auto">
          <a:xfrm>
            <a:off x="7092280" y="3276600"/>
            <a:ext cx="1143000" cy="1066800"/>
            <a:chOff x="2304" y="720"/>
            <a:chExt cx="720" cy="672"/>
          </a:xfrm>
        </p:grpSpPr>
        <p:sp>
          <p:nvSpPr>
            <p:cNvPr id="7334" name="AutoShape 69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1" name="Group 70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36" name="Text Box 7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7337" name="Text Box 7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32</a:t>
                </a:r>
              </a:p>
            </p:txBody>
          </p:sp>
          <p:sp>
            <p:nvSpPr>
              <p:cNvPr id="7338" name="Line 7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82" name="Group 74"/>
          <p:cNvGrpSpPr>
            <a:grpSpLocks/>
          </p:cNvGrpSpPr>
          <p:nvPr/>
        </p:nvGrpSpPr>
        <p:grpSpPr bwMode="auto">
          <a:xfrm>
            <a:off x="6664796" y="4413250"/>
            <a:ext cx="571500" cy="749300"/>
            <a:chOff x="1928" y="812"/>
            <a:chExt cx="360" cy="472"/>
          </a:xfrm>
        </p:grpSpPr>
        <p:sp>
          <p:nvSpPr>
            <p:cNvPr id="7332" name="Oval 75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33" name="AutoShape 76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83" name="Group 77"/>
          <p:cNvGrpSpPr>
            <a:grpSpLocks/>
          </p:cNvGrpSpPr>
          <p:nvPr/>
        </p:nvGrpSpPr>
        <p:grpSpPr bwMode="auto">
          <a:xfrm>
            <a:off x="7092280" y="4378424"/>
            <a:ext cx="1143000" cy="1066800"/>
            <a:chOff x="2304" y="720"/>
            <a:chExt cx="720" cy="672"/>
          </a:xfrm>
        </p:grpSpPr>
        <p:sp>
          <p:nvSpPr>
            <p:cNvPr id="7327" name="AutoShape 78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4" name="Group 79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7329" name="Text Box 8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7330" name="Text Box 8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5" name="Line 8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85" name="Group 83"/>
          <p:cNvGrpSpPr>
            <a:grpSpLocks/>
          </p:cNvGrpSpPr>
          <p:nvPr/>
        </p:nvGrpSpPr>
        <p:grpSpPr bwMode="auto">
          <a:xfrm>
            <a:off x="6664796" y="5499100"/>
            <a:ext cx="571500" cy="749300"/>
            <a:chOff x="1928" y="812"/>
            <a:chExt cx="360" cy="472"/>
          </a:xfrm>
        </p:grpSpPr>
        <p:sp>
          <p:nvSpPr>
            <p:cNvPr id="7325" name="Oval 84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26" name="AutoShape 85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7186" name="Group 86"/>
          <p:cNvGrpSpPr>
            <a:grpSpLocks/>
          </p:cNvGrpSpPr>
          <p:nvPr/>
        </p:nvGrpSpPr>
        <p:grpSpPr bwMode="auto">
          <a:xfrm>
            <a:off x="33535" y="1219200"/>
            <a:ext cx="2514600" cy="820738"/>
            <a:chOff x="288" y="768"/>
            <a:chExt cx="1584" cy="517"/>
          </a:xfrm>
        </p:grpSpPr>
        <p:sp>
          <p:nvSpPr>
            <p:cNvPr id="7314" name="AutoShape 87"/>
            <p:cNvSpPr>
              <a:spLocks noChangeArrowheads="1"/>
            </p:cNvSpPr>
            <p:nvPr/>
          </p:nvSpPr>
          <p:spPr bwMode="auto">
            <a:xfrm>
              <a:off x="576" y="76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7" name="Group 88"/>
            <p:cNvGrpSpPr>
              <a:grpSpLocks/>
            </p:cNvGrpSpPr>
            <p:nvPr/>
          </p:nvGrpSpPr>
          <p:grpSpPr bwMode="auto">
            <a:xfrm>
              <a:off x="669" y="768"/>
              <a:ext cx="478" cy="512"/>
              <a:chOff x="386" y="685"/>
              <a:chExt cx="512" cy="512"/>
            </a:xfrm>
          </p:grpSpPr>
          <p:sp>
            <p:nvSpPr>
              <p:cNvPr id="7322" name="Text Box 89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7323" name="Text Box 90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12</a:t>
                </a:r>
              </a:p>
            </p:txBody>
          </p:sp>
          <p:sp>
            <p:nvSpPr>
              <p:cNvPr id="7324" name="Line 91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88" name="Group 92"/>
            <p:cNvGrpSpPr>
              <a:grpSpLocks/>
            </p:cNvGrpSpPr>
            <p:nvPr/>
          </p:nvGrpSpPr>
          <p:grpSpPr bwMode="auto">
            <a:xfrm>
              <a:off x="1202" y="773"/>
              <a:ext cx="478" cy="512"/>
              <a:chOff x="386" y="685"/>
              <a:chExt cx="512" cy="512"/>
            </a:xfrm>
          </p:grpSpPr>
          <p:sp>
            <p:nvSpPr>
              <p:cNvPr id="7319" name="Text Box 9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7320" name="Text Box 9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21</a:t>
                </a:r>
              </a:p>
            </p:txBody>
          </p:sp>
          <p:sp>
            <p:nvSpPr>
              <p:cNvPr id="7321" name="Line 9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317" name="Text Box 96"/>
            <p:cNvSpPr txBox="1">
              <a:spLocks noChangeArrowheads="1"/>
            </p:cNvSpPr>
            <p:nvPr/>
          </p:nvSpPr>
          <p:spPr bwMode="auto">
            <a:xfrm>
              <a:off x="288" y="8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1)</a:t>
              </a:r>
            </a:p>
          </p:txBody>
        </p:sp>
        <p:sp>
          <p:nvSpPr>
            <p:cNvPr id="7318" name="Text Box 97"/>
            <p:cNvSpPr txBox="1">
              <a:spLocks noChangeArrowheads="1"/>
            </p:cNvSpPr>
            <p:nvPr/>
          </p:nvSpPr>
          <p:spPr bwMode="auto">
            <a:xfrm>
              <a:off x="1111" y="880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189" name="Group 98"/>
          <p:cNvGrpSpPr>
            <a:grpSpLocks/>
          </p:cNvGrpSpPr>
          <p:nvPr/>
        </p:nvGrpSpPr>
        <p:grpSpPr bwMode="auto">
          <a:xfrm>
            <a:off x="33535" y="2286000"/>
            <a:ext cx="2514600" cy="812800"/>
            <a:chOff x="288" y="1440"/>
            <a:chExt cx="1584" cy="512"/>
          </a:xfrm>
        </p:grpSpPr>
        <p:sp>
          <p:nvSpPr>
            <p:cNvPr id="7303" name="Text Box 99"/>
            <p:cNvSpPr txBox="1">
              <a:spLocks noChangeArrowheads="1"/>
            </p:cNvSpPr>
            <p:nvPr/>
          </p:nvSpPr>
          <p:spPr bwMode="auto">
            <a:xfrm>
              <a:off x="288" y="154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2)</a:t>
              </a:r>
            </a:p>
          </p:txBody>
        </p:sp>
        <p:sp>
          <p:nvSpPr>
            <p:cNvPr id="7304" name="AutoShape 100"/>
            <p:cNvSpPr>
              <a:spLocks noChangeArrowheads="1"/>
            </p:cNvSpPr>
            <p:nvPr/>
          </p:nvSpPr>
          <p:spPr bwMode="auto">
            <a:xfrm>
              <a:off x="576" y="144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0" name="Group 101"/>
            <p:cNvGrpSpPr>
              <a:grpSpLocks/>
            </p:cNvGrpSpPr>
            <p:nvPr/>
          </p:nvGrpSpPr>
          <p:grpSpPr bwMode="auto">
            <a:xfrm>
              <a:off x="678" y="1440"/>
              <a:ext cx="478" cy="512"/>
              <a:chOff x="386" y="685"/>
              <a:chExt cx="512" cy="512"/>
            </a:xfrm>
          </p:grpSpPr>
          <p:sp>
            <p:nvSpPr>
              <p:cNvPr id="7311" name="Text Box 10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22</a:t>
                </a:r>
              </a:p>
            </p:txBody>
          </p:sp>
          <p:sp>
            <p:nvSpPr>
              <p:cNvPr id="7312" name="Text Box 10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25</a:t>
                </a:r>
              </a:p>
            </p:txBody>
          </p:sp>
          <p:sp>
            <p:nvSpPr>
              <p:cNvPr id="7313" name="Line 10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91" name="Group 105"/>
            <p:cNvGrpSpPr>
              <a:grpSpLocks/>
            </p:cNvGrpSpPr>
            <p:nvPr/>
          </p:nvGrpSpPr>
          <p:grpSpPr bwMode="auto">
            <a:xfrm>
              <a:off x="1256" y="1440"/>
              <a:ext cx="478" cy="512"/>
              <a:chOff x="386" y="685"/>
              <a:chExt cx="512" cy="512"/>
            </a:xfrm>
          </p:grpSpPr>
          <p:sp>
            <p:nvSpPr>
              <p:cNvPr id="7308" name="Text Box 10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33</a:t>
                </a:r>
              </a:p>
            </p:txBody>
          </p:sp>
          <p:sp>
            <p:nvSpPr>
              <p:cNvPr id="7309" name="Text Box 10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35</a:t>
                </a:r>
              </a:p>
            </p:txBody>
          </p:sp>
          <p:sp>
            <p:nvSpPr>
              <p:cNvPr id="7310" name="Line 10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307" name="Text Box 109"/>
            <p:cNvSpPr txBox="1">
              <a:spLocks noChangeArrowheads="1"/>
            </p:cNvSpPr>
            <p:nvPr/>
          </p:nvSpPr>
          <p:spPr bwMode="auto">
            <a:xfrm>
              <a:off x="1112" y="1541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192" name="Group 110"/>
          <p:cNvGrpSpPr>
            <a:grpSpLocks/>
          </p:cNvGrpSpPr>
          <p:nvPr/>
        </p:nvGrpSpPr>
        <p:grpSpPr bwMode="auto">
          <a:xfrm>
            <a:off x="4112096" y="1219200"/>
            <a:ext cx="2590800" cy="820738"/>
            <a:chOff x="2976" y="768"/>
            <a:chExt cx="1632" cy="517"/>
          </a:xfrm>
        </p:grpSpPr>
        <p:sp>
          <p:nvSpPr>
            <p:cNvPr id="7292" name="AutoShape 111"/>
            <p:cNvSpPr>
              <a:spLocks noChangeArrowheads="1"/>
            </p:cNvSpPr>
            <p:nvPr/>
          </p:nvSpPr>
          <p:spPr bwMode="auto">
            <a:xfrm>
              <a:off x="3312" y="76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3" name="Group 112"/>
            <p:cNvGrpSpPr>
              <a:grpSpLocks/>
            </p:cNvGrpSpPr>
            <p:nvPr/>
          </p:nvGrpSpPr>
          <p:grpSpPr bwMode="auto">
            <a:xfrm>
              <a:off x="3400" y="768"/>
              <a:ext cx="478" cy="512"/>
              <a:chOff x="386" y="685"/>
              <a:chExt cx="512" cy="512"/>
            </a:xfrm>
          </p:grpSpPr>
          <p:sp>
            <p:nvSpPr>
              <p:cNvPr id="7300" name="Text Box 11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14</a:t>
                </a:r>
              </a:p>
            </p:txBody>
          </p:sp>
          <p:sp>
            <p:nvSpPr>
              <p:cNvPr id="7301" name="Text Box 11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6" name="Line 11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94" name="Group 116"/>
            <p:cNvGrpSpPr>
              <a:grpSpLocks/>
            </p:cNvGrpSpPr>
            <p:nvPr/>
          </p:nvGrpSpPr>
          <p:grpSpPr bwMode="auto">
            <a:xfrm>
              <a:off x="4059" y="773"/>
              <a:ext cx="478" cy="512"/>
              <a:chOff x="386" y="685"/>
              <a:chExt cx="512" cy="512"/>
            </a:xfrm>
          </p:grpSpPr>
          <p:sp>
            <p:nvSpPr>
              <p:cNvPr id="7297" name="Text Box 11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7298" name="Text Box 11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45</a:t>
                </a:r>
              </a:p>
            </p:txBody>
          </p:sp>
          <p:sp>
            <p:nvSpPr>
              <p:cNvPr id="7299" name="Line 11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5" name="Text Box 120"/>
            <p:cNvSpPr txBox="1">
              <a:spLocks noChangeArrowheads="1"/>
            </p:cNvSpPr>
            <p:nvPr/>
          </p:nvSpPr>
          <p:spPr bwMode="auto">
            <a:xfrm>
              <a:off x="2976" y="8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1)</a:t>
              </a:r>
            </a:p>
          </p:txBody>
        </p:sp>
        <p:sp>
          <p:nvSpPr>
            <p:cNvPr id="7296" name="Text Box 121"/>
            <p:cNvSpPr txBox="1">
              <a:spLocks noChangeArrowheads="1"/>
            </p:cNvSpPr>
            <p:nvPr/>
          </p:nvSpPr>
          <p:spPr bwMode="auto">
            <a:xfrm>
              <a:off x="3841" y="880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195" name="Group 122"/>
          <p:cNvGrpSpPr>
            <a:grpSpLocks/>
          </p:cNvGrpSpPr>
          <p:nvPr/>
        </p:nvGrpSpPr>
        <p:grpSpPr bwMode="auto">
          <a:xfrm>
            <a:off x="33535" y="3352800"/>
            <a:ext cx="2514600" cy="820738"/>
            <a:chOff x="288" y="2112"/>
            <a:chExt cx="1584" cy="517"/>
          </a:xfrm>
        </p:grpSpPr>
        <p:sp>
          <p:nvSpPr>
            <p:cNvPr id="7281" name="Text Box 123"/>
            <p:cNvSpPr txBox="1">
              <a:spLocks noChangeArrowheads="1"/>
            </p:cNvSpPr>
            <p:nvPr/>
          </p:nvSpPr>
          <p:spPr bwMode="auto">
            <a:xfrm>
              <a:off x="288" y="22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3)</a:t>
              </a:r>
            </a:p>
          </p:txBody>
        </p:sp>
        <p:sp>
          <p:nvSpPr>
            <p:cNvPr id="7282" name="AutoShape 124"/>
            <p:cNvSpPr>
              <a:spLocks noChangeArrowheads="1"/>
            </p:cNvSpPr>
            <p:nvPr/>
          </p:nvSpPr>
          <p:spPr bwMode="auto">
            <a:xfrm>
              <a:off x="576" y="2112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6" name="Group 125"/>
            <p:cNvGrpSpPr>
              <a:grpSpLocks/>
            </p:cNvGrpSpPr>
            <p:nvPr/>
          </p:nvGrpSpPr>
          <p:grpSpPr bwMode="auto">
            <a:xfrm>
              <a:off x="678" y="2112"/>
              <a:ext cx="478" cy="512"/>
              <a:chOff x="386" y="685"/>
              <a:chExt cx="512" cy="512"/>
            </a:xfrm>
          </p:grpSpPr>
          <p:sp>
            <p:nvSpPr>
              <p:cNvPr id="7289" name="Text Box 12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7" name="Text Box 12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51</a:t>
                </a:r>
              </a:p>
            </p:txBody>
          </p:sp>
          <p:sp>
            <p:nvSpPr>
              <p:cNvPr id="7291" name="Line 12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97" name="Group 129"/>
            <p:cNvGrpSpPr>
              <a:grpSpLocks/>
            </p:cNvGrpSpPr>
            <p:nvPr/>
          </p:nvGrpSpPr>
          <p:grpSpPr bwMode="auto">
            <a:xfrm>
              <a:off x="1251" y="2117"/>
              <a:ext cx="478" cy="512"/>
              <a:chOff x="386" y="685"/>
              <a:chExt cx="512" cy="512"/>
            </a:xfrm>
          </p:grpSpPr>
          <p:sp>
            <p:nvSpPr>
              <p:cNvPr id="7286" name="Text Box 13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25</a:t>
                </a:r>
              </a:p>
            </p:txBody>
          </p:sp>
          <p:sp>
            <p:nvSpPr>
              <p:cNvPr id="7287" name="Text Box 13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153</a:t>
                </a:r>
              </a:p>
            </p:txBody>
          </p:sp>
          <p:sp>
            <p:nvSpPr>
              <p:cNvPr id="7288" name="Line 13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85" name="Text Box 133"/>
            <p:cNvSpPr txBox="1">
              <a:spLocks noChangeArrowheads="1"/>
            </p:cNvSpPr>
            <p:nvPr/>
          </p:nvSpPr>
          <p:spPr bwMode="auto">
            <a:xfrm>
              <a:off x="1111" y="2237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198" name="Group 134"/>
          <p:cNvGrpSpPr>
            <a:grpSpLocks/>
          </p:cNvGrpSpPr>
          <p:nvPr/>
        </p:nvGrpSpPr>
        <p:grpSpPr bwMode="auto">
          <a:xfrm>
            <a:off x="33535" y="4419600"/>
            <a:ext cx="2514600" cy="820738"/>
            <a:chOff x="288" y="2784"/>
            <a:chExt cx="1584" cy="517"/>
          </a:xfrm>
        </p:grpSpPr>
        <p:sp>
          <p:nvSpPr>
            <p:cNvPr id="7270" name="Text Box 135"/>
            <p:cNvSpPr txBox="1">
              <a:spLocks noChangeArrowheads="1"/>
            </p:cNvSpPr>
            <p:nvPr/>
          </p:nvSpPr>
          <p:spPr bwMode="auto">
            <a:xfrm>
              <a:off x="288" y="291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4)</a:t>
              </a:r>
            </a:p>
          </p:txBody>
        </p:sp>
        <p:sp>
          <p:nvSpPr>
            <p:cNvPr id="7271" name="AutoShape 136"/>
            <p:cNvSpPr>
              <a:spLocks noChangeArrowheads="1"/>
            </p:cNvSpPr>
            <p:nvPr/>
          </p:nvSpPr>
          <p:spPr bwMode="auto">
            <a:xfrm>
              <a:off x="576" y="2784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9" name="Group 137"/>
            <p:cNvGrpSpPr>
              <a:grpSpLocks/>
            </p:cNvGrpSpPr>
            <p:nvPr/>
          </p:nvGrpSpPr>
          <p:grpSpPr bwMode="auto">
            <a:xfrm>
              <a:off x="678" y="2784"/>
              <a:ext cx="478" cy="512"/>
              <a:chOff x="386" y="685"/>
              <a:chExt cx="512" cy="512"/>
            </a:xfrm>
          </p:grpSpPr>
          <p:sp>
            <p:nvSpPr>
              <p:cNvPr id="8" name="Text Box 13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7279" name="Text Box 13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13</a:t>
                </a:r>
              </a:p>
            </p:txBody>
          </p:sp>
          <p:sp>
            <p:nvSpPr>
              <p:cNvPr id="7280" name="Line 14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0" name="Group 141"/>
            <p:cNvGrpSpPr>
              <a:grpSpLocks/>
            </p:cNvGrpSpPr>
            <p:nvPr/>
          </p:nvGrpSpPr>
          <p:grpSpPr bwMode="auto">
            <a:xfrm>
              <a:off x="1251" y="2789"/>
              <a:ext cx="478" cy="512"/>
              <a:chOff x="386" y="685"/>
              <a:chExt cx="512" cy="512"/>
            </a:xfrm>
          </p:grpSpPr>
          <p:sp>
            <p:nvSpPr>
              <p:cNvPr id="7275" name="Text Box 14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7276" name="Text Box 14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39</a:t>
                </a:r>
              </a:p>
            </p:txBody>
          </p:sp>
          <p:sp>
            <p:nvSpPr>
              <p:cNvPr id="7277" name="Line 14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74" name="Text Box 145"/>
            <p:cNvSpPr txBox="1">
              <a:spLocks noChangeArrowheads="1"/>
            </p:cNvSpPr>
            <p:nvPr/>
          </p:nvSpPr>
          <p:spPr bwMode="auto">
            <a:xfrm>
              <a:off x="1111" y="2886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01" name="Group 219"/>
          <p:cNvGrpSpPr>
            <a:grpSpLocks/>
          </p:cNvGrpSpPr>
          <p:nvPr/>
        </p:nvGrpSpPr>
        <p:grpSpPr bwMode="auto">
          <a:xfrm>
            <a:off x="44648" y="5445125"/>
            <a:ext cx="2514600" cy="825500"/>
            <a:chOff x="295" y="3430"/>
            <a:chExt cx="1584" cy="520"/>
          </a:xfrm>
        </p:grpSpPr>
        <p:sp>
          <p:nvSpPr>
            <p:cNvPr id="9" name="Text Box 147"/>
            <p:cNvSpPr txBox="1">
              <a:spLocks noChangeArrowheads="1"/>
            </p:cNvSpPr>
            <p:nvPr/>
          </p:nvSpPr>
          <p:spPr bwMode="auto">
            <a:xfrm>
              <a:off x="295" y="353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5)</a:t>
              </a:r>
            </a:p>
          </p:txBody>
        </p:sp>
        <p:sp>
          <p:nvSpPr>
            <p:cNvPr id="7255" name="AutoShape 148"/>
            <p:cNvSpPr>
              <a:spLocks noChangeArrowheads="1"/>
            </p:cNvSpPr>
            <p:nvPr/>
          </p:nvSpPr>
          <p:spPr bwMode="auto">
            <a:xfrm>
              <a:off x="583" y="343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02" name="Group 149"/>
            <p:cNvGrpSpPr>
              <a:grpSpLocks/>
            </p:cNvGrpSpPr>
            <p:nvPr/>
          </p:nvGrpSpPr>
          <p:grpSpPr bwMode="auto">
            <a:xfrm>
              <a:off x="591" y="3430"/>
              <a:ext cx="288" cy="512"/>
              <a:chOff x="386" y="685"/>
              <a:chExt cx="512" cy="512"/>
            </a:xfrm>
          </p:grpSpPr>
          <p:sp>
            <p:nvSpPr>
              <p:cNvPr id="7267" name="Text Box 15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7268" name="Text Box 15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7269" name="Line 15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3" name="Group 153"/>
            <p:cNvGrpSpPr>
              <a:grpSpLocks/>
            </p:cNvGrpSpPr>
            <p:nvPr/>
          </p:nvGrpSpPr>
          <p:grpSpPr bwMode="auto">
            <a:xfrm>
              <a:off x="1047" y="3434"/>
              <a:ext cx="293" cy="512"/>
              <a:chOff x="386" y="685"/>
              <a:chExt cx="512" cy="512"/>
            </a:xfrm>
          </p:grpSpPr>
          <p:sp>
            <p:nvSpPr>
              <p:cNvPr id="7264" name="Text Box 154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7265" name="Text Box 155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" name="Line 156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6" name="Group 157"/>
            <p:cNvGrpSpPr>
              <a:grpSpLocks/>
            </p:cNvGrpSpPr>
            <p:nvPr/>
          </p:nvGrpSpPr>
          <p:grpSpPr bwMode="auto">
            <a:xfrm>
              <a:off x="1519" y="3430"/>
              <a:ext cx="293" cy="512"/>
              <a:chOff x="386" y="685"/>
              <a:chExt cx="512" cy="512"/>
            </a:xfrm>
          </p:grpSpPr>
          <p:sp>
            <p:nvSpPr>
              <p:cNvPr id="7261" name="Text Box 15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7262" name="Text Box 15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7263" name="Line 16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59" name="Text Box 161"/>
            <p:cNvSpPr txBox="1">
              <a:spLocks noChangeArrowheads="1"/>
            </p:cNvSpPr>
            <p:nvPr/>
          </p:nvSpPr>
          <p:spPr bwMode="auto">
            <a:xfrm>
              <a:off x="846" y="3548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260" name="Text Box 162"/>
            <p:cNvSpPr txBox="1">
              <a:spLocks noChangeArrowheads="1"/>
            </p:cNvSpPr>
            <p:nvPr/>
          </p:nvSpPr>
          <p:spPr bwMode="auto">
            <a:xfrm>
              <a:off x="1338" y="3475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.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07" name="Group 163"/>
          <p:cNvGrpSpPr>
            <a:grpSpLocks/>
          </p:cNvGrpSpPr>
          <p:nvPr/>
        </p:nvGrpSpPr>
        <p:grpSpPr bwMode="auto">
          <a:xfrm>
            <a:off x="4112096" y="3352800"/>
            <a:ext cx="2590800" cy="820738"/>
            <a:chOff x="2976" y="2112"/>
            <a:chExt cx="1632" cy="517"/>
          </a:xfrm>
        </p:grpSpPr>
        <p:sp>
          <p:nvSpPr>
            <p:cNvPr id="7243" name="Text Box 164"/>
            <p:cNvSpPr txBox="1">
              <a:spLocks noChangeArrowheads="1"/>
            </p:cNvSpPr>
            <p:nvPr/>
          </p:nvSpPr>
          <p:spPr bwMode="auto">
            <a:xfrm>
              <a:off x="2976" y="218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3)</a:t>
              </a:r>
            </a:p>
          </p:txBody>
        </p:sp>
        <p:sp>
          <p:nvSpPr>
            <p:cNvPr id="7244" name="AutoShape 165"/>
            <p:cNvSpPr>
              <a:spLocks noChangeArrowheads="1"/>
            </p:cNvSpPr>
            <p:nvPr/>
          </p:nvSpPr>
          <p:spPr bwMode="auto">
            <a:xfrm>
              <a:off x="3312" y="2112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08" name="Group 166"/>
            <p:cNvGrpSpPr>
              <a:grpSpLocks/>
            </p:cNvGrpSpPr>
            <p:nvPr/>
          </p:nvGrpSpPr>
          <p:grpSpPr bwMode="auto">
            <a:xfrm>
              <a:off x="3400" y="2112"/>
              <a:ext cx="478" cy="512"/>
              <a:chOff x="386" y="685"/>
              <a:chExt cx="512" cy="512"/>
            </a:xfrm>
          </p:grpSpPr>
          <p:sp>
            <p:nvSpPr>
              <p:cNvPr id="12" name="Text Box 16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21</a:t>
                </a:r>
              </a:p>
            </p:txBody>
          </p:sp>
          <p:sp>
            <p:nvSpPr>
              <p:cNvPr id="7252" name="Text Box 16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80</a:t>
                </a:r>
              </a:p>
            </p:txBody>
          </p:sp>
          <p:sp>
            <p:nvSpPr>
              <p:cNvPr id="7253" name="Line 16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12" name="Group 170"/>
            <p:cNvGrpSpPr>
              <a:grpSpLocks/>
            </p:cNvGrpSpPr>
            <p:nvPr/>
          </p:nvGrpSpPr>
          <p:grpSpPr bwMode="auto">
            <a:xfrm>
              <a:off x="4059" y="2117"/>
              <a:ext cx="478" cy="512"/>
              <a:chOff x="386" y="685"/>
              <a:chExt cx="512" cy="512"/>
            </a:xfrm>
          </p:grpSpPr>
          <p:sp>
            <p:nvSpPr>
              <p:cNvPr id="7248" name="Text Box 17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14</a:t>
                </a:r>
              </a:p>
            </p:txBody>
          </p:sp>
          <p:sp>
            <p:nvSpPr>
              <p:cNvPr id="7249" name="Text Box 17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7250" name="Line 17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47" name="Text Box 174"/>
            <p:cNvSpPr txBox="1">
              <a:spLocks noChangeArrowheads="1"/>
            </p:cNvSpPr>
            <p:nvPr/>
          </p:nvSpPr>
          <p:spPr bwMode="auto">
            <a:xfrm>
              <a:off x="3878" y="2205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15" name="Group 175"/>
          <p:cNvGrpSpPr>
            <a:grpSpLocks/>
          </p:cNvGrpSpPr>
          <p:nvPr/>
        </p:nvGrpSpPr>
        <p:grpSpPr bwMode="auto">
          <a:xfrm>
            <a:off x="4112096" y="2286000"/>
            <a:ext cx="2590800" cy="820738"/>
            <a:chOff x="2976" y="1440"/>
            <a:chExt cx="1632" cy="517"/>
          </a:xfrm>
        </p:grpSpPr>
        <p:sp>
          <p:nvSpPr>
            <p:cNvPr id="7232" name="Text Box 176"/>
            <p:cNvSpPr txBox="1">
              <a:spLocks noChangeArrowheads="1"/>
            </p:cNvSpPr>
            <p:nvPr/>
          </p:nvSpPr>
          <p:spPr bwMode="auto">
            <a:xfrm>
              <a:off x="2976" y="15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2)</a:t>
              </a:r>
            </a:p>
          </p:txBody>
        </p:sp>
        <p:sp>
          <p:nvSpPr>
            <p:cNvPr id="13" name="AutoShape 177"/>
            <p:cNvSpPr>
              <a:spLocks noChangeArrowheads="1"/>
            </p:cNvSpPr>
            <p:nvPr/>
          </p:nvSpPr>
          <p:spPr bwMode="auto">
            <a:xfrm>
              <a:off x="3312" y="144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18" name="Group 178"/>
            <p:cNvGrpSpPr>
              <a:grpSpLocks/>
            </p:cNvGrpSpPr>
            <p:nvPr/>
          </p:nvGrpSpPr>
          <p:grpSpPr bwMode="auto">
            <a:xfrm>
              <a:off x="3400" y="1440"/>
              <a:ext cx="478" cy="512"/>
              <a:chOff x="386" y="685"/>
              <a:chExt cx="512" cy="512"/>
            </a:xfrm>
          </p:grpSpPr>
          <p:sp>
            <p:nvSpPr>
              <p:cNvPr id="7240" name="Text Box 179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24</a:t>
                </a:r>
              </a:p>
            </p:txBody>
          </p:sp>
          <p:sp>
            <p:nvSpPr>
              <p:cNvPr id="7241" name="Text Box 180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25</a:t>
                </a:r>
              </a:p>
            </p:txBody>
          </p:sp>
          <p:sp>
            <p:nvSpPr>
              <p:cNvPr id="14" name="Line 181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19" name="Group 182"/>
            <p:cNvGrpSpPr>
              <a:grpSpLocks/>
            </p:cNvGrpSpPr>
            <p:nvPr/>
          </p:nvGrpSpPr>
          <p:grpSpPr bwMode="auto">
            <a:xfrm>
              <a:off x="4059" y="1445"/>
              <a:ext cx="478" cy="512"/>
              <a:chOff x="386" y="685"/>
              <a:chExt cx="512" cy="512"/>
            </a:xfrm>
          </p:grpSpPr>
          <p:sp>
            <p:nvSpPr>
              <p:cNvPr id="7237" name="Text Box 18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16</a:t>
                </a:r>
              </a:p>
            </p:txBody>
          </p:sp>
          <p:sp>
            <p:nvSpPr>
              <p:cNvPr id="7238" name="Text Box 18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7239" name="Line 18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" name="Text Box 186"/>
            <p:cNvSpPr txBox="1">
              <a:spLocks noChangeArrowheads="1"/>
            </p:cNvSpPr>
            <p:nvPr/>
          </p:nvSpPr>
          <p:spPr bwMode="auto">
            <a:xfrm>
              <a:off x="3878" y="1525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20" name="Group 220"/>
          <p:cNvGrpSpPr>
            <a:grpSpLocks/>
          </p:cNvGrpSpPr>
          <p:nvPr/>
        </p:nvGrpSpPr>
        <p:grpSpPr bwMode="auto">
          <a:xfrm>
            <a:off x="4112096" y="5486400"/>
            <a:ext cx="2590800" cy="842963"/>
            <a:chOff x="2976" y="3456"/>
            <a:chExt cx="1632" cy="531"/>
          </a:xfrm>
        </p:grpSpPr>
        <p:sp>
          <p:nvSpPr>
            <p:cNvPr id="7216" name="Text Box 188"/>
            <p:cNvSpPr txBox="1">
              <a:spLocks noChangeArrowheads="1"/>
            </p:cNvSpPr>
            <p:nvPr/>
          </p:nvSpPr>
          <p:spPr bwMode="auto">
            <a:xfrm>
              <a:off x="2976" y="35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5)</a:t>
              </a:r>
            </a:p>
          </p:txBody>
        </p:sp>
        <p:sp>
          <p:nvSpPr>
            <p:cNvPr id="7217" name="AutoShape 189"/>
            <p:cNvSpPr>
              <a:spLocks noChangeArrowheads="1"/>
            </p:cNvSpPr>
            <p:nvPr/>
          </p:nvSpPr>
          <p:spPr bwMode="auto">
            <a:xfrm>
              <a:off x="3312" y="3464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24" name="Group 190"/>
            <p:cNvGrpSpPr>
              <a:grpSpLocks/>
            </p:cNvGrpSpPr>
            <p:nvPr/>
          </p:nvGrpSpPr>
          <p:grpSpPr bwMode="auto">
            <a:xfrm>
              <a:off x="3320" y="3456"/>
              <a:ext cx="288" cy="512"/>
              <a:chOff x="386" y="685"/>
              <a:chExt cx="512" cy="512"/>
            </a:xfrm>
          </p:grpSpPr>
          <p:sp>
            <p:nvSpPr>
              <p:cNvPr id="7229" name="Text Box 19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7230" name="Text Box 19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7231" name="Line 19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27" name="Group 194"/>
            <p:cNvGrpSpPr>
              <a:grpSpLocks/>
            </p:cNvGrpSpPr>
            <p:nvPr/>
          </p:nvGrpSpPr>
          <p:grpSpPr bwMode="auto">
            <a:xfrm>
              <a:off x="3776" y="3460"/>
              <a:ext cx="293" cy="512"/>
              <a:chOff x="386" y="685"/>
              <a:chExt cx="512" cy="512"/>
            </a:xfrm>
          </p:grpSpPr>
          <p:sp>
            <p:nvSpPr>
              <p:cNvPr id="7226" name="Text Box 195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17" name="Text Box 196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7228" name="Line 197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33" name="Group 198"/>
            <p:cNvGrpSpPr>
              <a:grpSpLocks/>
            </p:cNvGrpSpPr>
            <p:nvPr/>
          </p:nvGrpSpPr>
          <p:grpSpPr bwMode="auto">
            <a:xfrm>
              <a:off x="4241" y="3475"/>
              <a:ext cx="363" cy="512"/>
              <a:chOff x="386" y="685"/>
              <a:chExt cx="512" cy="512"/>
            </a:xfrm>
          </p:grpSpPr>
          <p:sp>
            <p:nvSpPr>
              <p:cNvPr id="7223" name="Text Box 199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18" name="Text Box 200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7225" name="Line 201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21" name="Text Box 202"/>
            <p:cNvSpPr txBox="1">
              <a:spLocks noChangeArrowheads="1"/>
            </p:cNvSpPr>
            <p:nvPr/>
          </p:nvSpPr>
          <p:spPr bwMode="auto">
            <a:xfrm>
              <a:off x="3560" y="3566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222" name="Text Box 203"/>
            <p:cNvSpPr txBox="1">
              <a:spLocks noChangeArrowheads="1"/>
            </p:cNvSpPr>
            <p:nvPr/>
          </p:nvSpPr>
          <p:spPr bwMode="auto">
            <a:xfrm>
              <a:off x="4059" y="3521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.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34" name="Group 204"/>
          <p:cNvGrpSpPr>
            <a:grpSpLocks/>
          </p:cNvGrpSpPr>
          <p:nvPr/>
        </p:nvGrpSpPr>
        <p:grpSpPr bwMode="auto">
          <a:xfrm>
            <a:off x="4112096" y="4343400"/>
            <a:ext cx="2590800" cy="820738"/>
            <a:chOff x="2976" y="2736"/>
            <a:chExt cx="1632" cy="517"/>
          </a:xfrm>
        </p:grpSpPr>
        <p:sp>
          <p:nvSpPr>
            <p:cNvPr id="7205" name="Text Box 205"/>
            <p:cNvSpPr txBox="1">
              <a:spLocks noChangeArrowheads="1"/>
            </p:cNvSpPr>
            <p:nvPr/>
          </p:nvSpPr>
          <p:spPr bwMode="auto">
            <a:xfrm>
              <a:off x="2976" y="28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0000FF"/>
                  </a:solidFill>
                  <a:latin typeface="Times New Roman" pitchFamily="18" charset="0"/>
                </a:rPr>
                <a:t>4)</a:t>
              </a:r>
            </a:p>
          </p:txBody>
        </p:sp>
        <p:sp>
          <p:nvSpPr>
            <p:cNvPr id="19" name="AutoShape 206"/>
            <p:cNvSpPr>
              <a:spLocks noChangeArrowheads="1"/>
            </p:cNvSpPr>
            <p:nvPr/>
          </p:nvSpPr>
          <p:spPr bwMode="auto">
            <a:xfrm>
              <a:off x="3312" y="273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35" name="Group 207"/>
            <p:cNvGrpSpPr>
              <a:grpSpLocks/>
            </p:cNvGrpSpPr>
            <p:nvPr/>
          </p:nvGrpSpPr>
          <p:grpSpPr bwMode="auto">
            <a:xfrm>
              <a:off x="3400" y="2736"/>
              <a:ext cx="478" cy="512"/>
              <a:chOff x="386" y="685"/>
              <a:chExt cx="512" cy="512"/>
            </a:xfrm>
          </p:grpSpPr>
          <p:sp>
            <p:nvSpPr>
              <p:cNvPr id="7213" name="Text Box 20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7214" name="Text Box 20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65</a:t>
                </a:r>
              </a:p>
            </p:txBody>
          </p:sp>
          <p:sp>
            <p:nvSpPr>
              <p:cNvPr id="20" name="Line 21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36" name="Group 211"/>
            <p:cNvGrpSpPr>
              <a:grpSpLocks/>
            </p:cNvGrpSpPr>
            <p:nvPr/>
          </p:nvGrpSpPr>
          <p:grpSpPr bwMode="auto">
            <a:xfrm>
              <a:off x="4059" y="2741"/>
              <a:ext cx="478" cy="512"/>
              <a:chOff x="386" y="685"/>
              <a:chExt cx="512" cy="512"/>
            </a:xfrm>
          </p:grpSpPr>
          <p:sp>
            <p:nvSpPr>
              <p:cNvPr id="7210" name="Text Box 21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7211" name="Text Box 21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130</a:t>
                </a:r>
              </a:p>
            </p:txBody>
          </p:sp>
          <p:sp>
            <p:nvSpPr>
              <p:cNvPr id="21" name="Line 21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09" name="Text Box 215"/>
            <p:cNvSpPr txBox="1">
              <a:spLocks noChangeArrowheads="1"/>
            </p:cNvSpPr>
            <p:nvPr/>
          </p:nvSpPr>
          <p:spPr bwMode="auto">
            <a:xfrm>
              <a:off x="3833" y="2840"/>
              <a:ext cx="2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>
                  <a:solidFill>
                    <a:srgbClr val="000066"/>
                  </a:solidFill>
                  <a:cs typeface="Arial" charset="0"/>
                </a:rPr>
                <a:t>:</a:t>
              </a:r>
              <a:endParaRPr lang="en-US" sz="28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7242" name="Group 216"/>
          <p:cNvGrpSpPr>
            <a:grpSpLocks/>
          </p:cNvGrpSpPr>
          <p:nvPr/>
        </p:nvGrpSpPr>
        <p:grpSpPr bwMode="auto">
          <a:xfrm>
            <a:off x="7092280" y="1052513"/>
            <a:ext cx="1143000" cy="1066800"/>
            <a:chOff x="2256" y="3504"/>
            <a:chExt cx="720" cy="672"/>
          </a:xfrm>
        </p:grpSpPr>
        <p:sp>
          <p:nvSpPr>
            <p:cNvPr id="22" name="AutoShape 217"/>
            <p:cNvSpPr>
              <a:spLocks noChangeArrowheads="1"/>
            </p:cNvSpPr>
            <p:nvPr/>
          </p:nvSpPr>
          <p:spPr bwMode="auto">
            <a:xfrm>
              <a:off x="2256" y="3504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4" name="Text Box 218"/>
            <p:cNvSpPr txBox="1">
              <a:spLocks noChangeArrowheads="1"/>
            </p:cNvSpPr>
            <p:nvPr/>
          </p:nvSpPr>
          <p:spPr bwMode="auto">
            <a:xfrm>
              <a:off x="2400" y="369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21</a:t>
              </a:r>
            </a:p>
          </p:txBody>
        </p:sp>
      </p:grpSp>
      <p:sp>
        <p:nvSpPr>
          <p:cNvPr id="219" name="Прямоугольник 218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 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 Е 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  <p:bldP spid="7174" grpId="0" autoUpdateAnimBg="0"/>
      <p:bldP spid="717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76250"/>
            <a:ext cx="1554163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1979613" y="332656"/>
            <a:ext cx="5904755" cy="575394"/>
          </a:xfrm>
          <a:prstGeom prst="wedgeRoundRectCallout">
            <a:avLst>
              <a:gd name="adj1" fmla="val -61907"/>
              <a:gd name="adj2" fmla="val 194361"/>
              <a:gd name="adj3" fmla="val 16667"/>
            </a:avLst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latin typeface="Georgia" pitchFamily="18" charset="0"/>
              </a:rPr>
              <a:t>Решите  задачу:</a:t>
            </a:r>
          </a:p>
        </p:txBody>
      </p:sp>
      <p:pic>
        <p:nvPicPr>
          <p:cNvPr id="9222" name="Picture 6" descr="CRCTR06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908720"/>
            <a:ext cx="25400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79512" y="3789040"/>
            <a:ext cx="7200800" cy="2808610"/>
            <a:chOff x="0" y="2341"/>
            <a:chExt cx="5465" cy="1832"/>
          </a:xfrm>
        </p:grpSpPr>
        <p:sp>
          <p:nvSpPr>
            <p:cNvPr id="8198" name="AutoShape 7"/>
            <p:cNvSpPr>
              <a:spLocks noChangeArrowheads="1"/>
            </p:cNvSpPr>
            <p:nvPr/>
          </p:nvSpPr>
          <p:spPr bwMode="auto">
            <a:xfrm>
              <a:off x="0" y="2341"/>
              <a:ext cx="5465" cy="1832"/>
            </a:xfrm>
            <a:prstGeom prst="wedgeRoundRectCallout">
              <a:avLst>
                <a:gd name="adj1" fmla="val 36699"/>
                <a:gd name="adj2" fmla="val -94704"/>
                <a:gd name="adj3" fmla="val 16667"/>
              </a:avLst>
            </a:prstGeom>
            <a:solidFill>
              <a:srgbClr val="FFE5FF"/>
            </a:solidFill>
            <a:ln w="9525">
              <a:solidFill>
                <a:srgbClr val="FFE5FF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800" b="1" i="1" dirty="0">
                  <a:latin typeface="Georgia" pitchFamily="18" charset="0"/>
                </a:rPr>
                <a:t>В первом ящике 8 кг винограда, </a:t>
              </a:r>
              <a:r>
                <a:rPr lang="ru-RU" sz="2800" b="1" i="1" dirty="0" smtClean="0">
                  <a:latin typeface="Georgia" pitchFamily="18" charset="0"/>
                </a:rPr>
                <a:t>что в        раза  </a:t>
              </a:r>
              <a:r>
                <a:rPr lang="ru-RU" sz="2800" b="1" i="1" dirty="0">
                  <a:latin typeface="Georgia" pitchFamily="18" charset="0"/>
                </a:rPr>
                <a:t>больше, чем во втором, и в </a:t>
              </a:r>
            </a:p>
            <a:p>
              <a:pPr algn="ctr"/>
              <a:r>
                <a:rPr lang="ru-RU" sz="2800" b="1" i="1" dirty="0">
                  <a:latin typeface="Georgia" pitchFamily="18" charset="0"/>
                </a:rPr>
                <a:t>   раза меньше, чем в третьем.</a:t>
              </a:r>
            </a:p>
            <a:p>
              <a:pPr algn="ctr"/>
              <a:r>
                <a:rPr lang="ru-RU" sz="2800" b="1" i="1" dirty="0">
                  <a:latin typeface="Georgia" pitchFamily="18" charset="0"/>
                </a:rPr>
                <a:t>Сколько килограммов винограда в трех ящиках?</a:t>
              </a:r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1366" y="2623"/>
              <a:ext cx="3000" cy="807"/>
              <a:chOff x="1366" y="2623"/>
              <a:chExt cx="3000" cy="807"/>
            </a:xfrm>
          </p:grpSpPr>
          <p:sp>
            <p:nvSpPr>
              <p:cNvPr id="8200" name="Text Box 11"/>
              <p:cNvSpPr txBox="1">
                <a:spLocks noChangeArrowheads="1"/>
              </p:cNvSpPr>
              <p:nvPr/>
            </p:nvSpPr>
            <p:spPr bwMode="auto">
              <a:xfrm>
                <a:off x="1530" y="2623"/>
                <a:ext cx="478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 dirty="0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8201" name="Text Box 12"/>
              <p:cNvSpPr txBox="1">
                <a:spLocks noChangeArrowheads="1"/>
              </p:cNvSpPr>
              <p:nvPr/>
            </p:nvSpPr>
            <p:spPr bwMode="auto">
              <a:xfrm>
                <a:off x="1530" y="2858"/>
                <a:ext cx="43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 dirty="0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8202" name="Line 13"/>
              <p:cNvSpPr>
                <a:spLocks noChangeShapeType="1"/>
              </p:cNvSpPr>
              <p:nvPr/>
            </p:nvSpPr>
            <p:spPr bwMode="auto">
              <a:xfrm flipV="1">
                <a:off x="1639" y="2905"/>
                <a:ext cx="195" cy="4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3" name="Text Box 14"/>
              <p:cNvSpPr txBox="1">
                <a:spLocks noChangeArrowheads="1"/>
              </p:cNvSpPr>
              <p:nvPr/>
            </p:nvSpPr>
            <p:spPr bwMode="auto">
              <a:xfrm>
                <a:off x="1366" y="2755"/>
                <a:ext cx="478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 dirty="0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grpSp>
            <p:nvGrpSpPr>
              <p:cNvPr id="4" name="Group 22"/>
              <p:cNvGrpSpPr>
                <a:grpSpLocks/>
              </p:cNvGrpSpPr>
              <p:nvPr/>
            </p:nvGrpSpPr>
            <p:grpSpPr bwMode="auto">
              <a:xfrm>
                <a:off x="3607" y="2905"/>
                <a:ext cx="759" cy="525"/>
                <a:chOff x="976" y="1499"/>
                <a:chExt cx="759" cy="525"/>
              </a:xfrm>
            </p:grpSpPr>
            <p:sp>
              <p:nvSpPr>
                <p:cNvPr id="8205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249" y="1499"/>
                  <a:ext cx="478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 dirty="0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820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304" y="1733"/>
                  <a:ext cx="431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 dirty="0">
                      <a:solidFill>
                        <a:srgbClr val="000066"/>
                      </a:solidFill>
                      <a:latin typeface="Times New Roman" pitchFamily="18" charset="0"/>
                    </a:rPr>
                    <a:t>8</a:t>
                  </a:r>
                </a:p>
              </p:txBody>
            </p:sp>
            <p:sp>
              <p:nvSpPr>
                <p:cNvPr id="820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413" y="1780"/>
                  <a:ext cx="195" cy="4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0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976" y="1640"/>
                  <a:ext cx="478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 dirty="0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</p:grpSp>
        </p:grpSp>
      </p:grpSp>
      <p:sp>
        <p:nvSpPr>
          <p:cNvPr id="17" name="Прямоугольник 16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 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 Е 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23850" y="1124744"/>
            <a:ext cx="6120358" cy="2037556"/>
            <a:chOff x="217" y="662"/>
            <a:chExt cx="4229" cy="1329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1424" y="662"/>
              <a:ext cx="6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8 кг</a:t>
              </a:r>
            </a:p>
          </p:txBody>
        </p:sp>
        <p:sp>
          <p:nvSpPr>
            <p:cNvPr id="9225" name="Freeform 7"/>
            <p:cNvSpPr>
              <a:spLocks/>
            </p:cNvSpPr>
            <p:nvPr/>
          </p:nvSpPr>
          <p:spPr bwMode="auto">
            <a:xfrm>
              <a:off x="217" y="1035"/>
              <a:ext cx="3959" cy="25"/>
            </a:xfrm>
            <a:custGeom>
              <a:avLst/>
              <a:gdLst>
                <a:gd name="T0" fmla="*/ 0 w 4881"/>
                <a:gd name="T1" fmla="*/ 25 h 25"/>
                <a:gd name="T2" fmla="*/ 3959 w 4881"/>
                <a:gd name="T3" fmla="*/ 0 h 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81" h="25">
                  <a:moveTo>
                    <a:pt x="0" y="25"/>
                  </a:moveTo>
                  <a:lnTo>
                    <a:pt x="488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6" name="Freeform 8"/>
            <p:cNvSpPr>
              <a:spLocks/>
            </p:cNvSpPr>
            <p:nvPr/>
          </p:nvSpPr>
          <p:spPr bwMode="auto">
            <a:xfrm>
              <a:off x="1229" y="686"/>
              <a:ext cx="4" cy="1162"/>
            </a:xfrm>
            <a:custGeom>
              <a:avLst/>
              <a:gdLst>
                <a:gd name="T0" fmla="*/ 4 w 5"/>
                <a:gd name="T1" fmla="*/ 0 h 1162"/>
                <a:gd name="T2" fmla="*/ 0 w 5"/>
                <a:gd name="T3" fmla="*/ 1162 h 116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" h="1162">
                  <a:moveTo>
                    <a:pt x="5" y="0"/>
                  </a:moveTo>
                  <a:lnTo>
                    <a:pt x="0" y="116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7" name="Freeform 10"/>
            <p:cNvSpPr>
              <a:spLocks/>
            </p:cNvSpPr>
            <p:nvPr/>
          </p:nvSpPr>
          <p:spPr bwMode="auto">
            <a:xfrm>
              <a:off x="249" y="1479"/>
              <a:ext cx="3959" cy="33"/>
            </a:xfrm>
            <a:custGeom>
              <a:avLst/>
              <a:gdLst>
                <a:gd name="T0" fmla="*/ 0 w 4881"/>
                <a:gd name="T1" fmla="*/ 33 h 33"/>
                <a:gd name="T2" fmla="*/ 3959 w 4881"/>
                <a:gd name="T3" fmla="*/ 0 h 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81" h="33">
                  <a:moveTo>
                    <a:pt x="0" y="33"/>
                  </a:moveTo>
                  <a:lnTo>
                    <a:pt x="488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49" y="708"/>
              <a:ext cx="8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 ящик</a:t>
              </a: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49" y="1071"/>
              <a:ext cx="8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2 ящик</a:t>
              </a: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249" y="1479"/>
              <a:ext cx="8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3 ящик</a:t>
              </a: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1429" y="1071"/>
              <a:ext cx="270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в           меньше</a:t>
              </a:r>
              <a:r>
                <a:rPr lang="ru-RU" sz="3600" b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    </a:t>
              </a:r>
            </a:p>
          </p:txBody>
        </p:sp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1655" y="1025"/>
              <a:ext cx="751" cy="512"/>
              <a:chOff x="3696" y="3339"/>
              <a:chExt cx="751" cy="512"/>
            </a:xfrm>
          </p:grpSpPr>
          <p:sp>
            <p:nvSpPr>
              <p:cNvPr id="9241" name="Text Box 19"/>
              <p:cNvSpPr txBox="1">
                <a:spLocks noChangeArrowheads="1"/>
              </p:cNvSpPr>
              <p:nvPr/>
            </p:nvSpPr>
            <p:spPr bwMode="auto">
              <a:xfrm>
                <a:off x="3969" y="3339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9242" name="Text Box 20"/>
              <p:cNvSpPr txBox="1">
                <a:spLocks noChangeArrowheads="1"/>
              </p:cNvSpPr>
              <p:nvPr/>
            </p:nvSpPr>
            <p:spPr bwMode="auto">
              <a:xfrm>
                <a:off x="3992" y="3563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9243" name="Line 21"/>
              <p:cNvSpPr>
                <a:spLocks noChangeShapeType="1"/>
              </p:cNvSpPr>
              <p:nvPr/>
            </p:nvSpPr>
            <p:spPr bwMode="auto">
              <a:xfrm>
                <a:off x="4046" y="3615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4" name="Text Box 26"/>
              <p:cNvSpPr txBox="1">
                <a:spLocks noChangeArrowheads="1"/>
              </p:cNvSpPr>
              <p:nvPr/>
            </p:nvSpPr>
            <p:spPr bwMode="auto">
              <a:xfrm>
                <a:off x="3696" y="3475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9233" name="Freeform 28"/>
            <p:cNvSpPr>
              <a:spLocks/>
            </p:cNvSpPr>
            <p:nvPr/>
          </p:nvSpPr>
          <p:spPr bwMode="auto">
            <a:xfrm>
              <a:off x="2687" y="789"/>
              <a:ext cx="1478" cy="508"/>
            </a:xfrm>
            <a:custGeom>
              <a:avLst/>
              <a:gdLst>
                <a:gd name="T0" fmla="*/ 1236 w 1478"/>
                <a:gd name="T1" fmla="*/ 508 h 508"/>
                <a:gd name="T2" fmla="*/ 1372 w 1478"/>
                <a:gd name="T3" fmla="*/ 372 h 508"/>
                <a:gd name="T4" fmla="*/ 1440 w 1478"/>
                <a:gd name="T5" fmla="*/ 117 h 508"/>
                <a:gd name="T6" fmla="*/ 1146 w 1478"/>
                <a:gd name="T7" fmla="*/ 10 h 508"/>
                <a:gd name="T8" fmla="*/ 0 w 1478"/>
                <a:gd name="T9" fmla="*/ 59 h 5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78" h="508">
                  <a:moveTo>
                    <a:pt x="1236" y="508"/>
                  </a:moveTo>
                  <a:cubicBezTo>
                    <a:pt x="1292" y="470"/>
                    <a:pt x="1338" y="437"/>
                    <a:pt x="1372" y="372"/>
                  </a:cubicBezTo>
                  <a:cubicBezTo>
                    <a:pt x="1406" y="307"/>
                    <a:pt x="1478" y="177"/>
                    <a:pt x="1440" y="117"/>
                  </a:cubicBezTo>
                  <a:cubicBezTo>
                    <a:pt x="1402" y="57"/>
                    <a:pt x="1386" y="20"/>
                    <a:pt x="1146" y="10"/>
                  </a:cubicBezTo>
                  <a:cubicBezTo>
                    <a:pt x="906" y="0"/>
                    <a:pt x="239" y="49"/>
                    <a:pt x="0" y="59"/>
                  </a:cubicBezTo>
                </a:path>
              </a:pathLst>
            </a:custGeom>
            <a:noFill/>
            <a:ln w="412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429" y="1524"/>
              <a:ext cx="269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в           больше</a:t>
              </a:r>
              <a:r>
                <a:rPr lang="ru-RU" sz="3600" b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    </a:t>
              </a:r>
            </a:p>
          </p:txBody>
        </p:sp>
        <p:grpSp>
          <p:nvGrpSpPr>
            <p:cNvPr id="4" name="Group 35"/>
            <p:cNvGrpSpPr>
              <a:grpSpLocks/>
            </p:cNvGrpSpPr>
            <p:nvPr/>
          </p:nvGrpSpPr>
          <p:grpSpPr bwMode="auto">
            <a:xfrm>
              <a:off x="1610" y="1479"/>
              <a:ext cx="751" cy="512"/>
              <a:chOff x="1927" y="2523"/>
              <a:chExt cx="751" cy="512"/>
            </a:xfrm>
          </p:grpSpPr>
          <p:sp>
            <p:nvSpPr>
              <p:cNvPr id="9237" name="Text Box 31"/>
              <p:cNvSpPr txBox="1">
                <a:spLocks noChangeArrowheads="1"/>
              </p:cNvSpPr>
              <p:nvPr/>
            </p:nvSpPr>
            <p:spPr bwMode="auto">
              <a:xfrm>
                <a:off x="2200" y="2523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9238" name="Text Box 32"/>
              <p:cNvSpPr txBox="1">
                <a:spLocks noChangeArrowheads="1"/>
              </p:cNvSpPr>
              <p:nvPr/>
            </p:nvSpPr>
            <p:spPr bwMode="auto">
              <a:xfrm>
                <a:off x="2223" y="2747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9239" name="Line 33"/>
              <p:cNvSpPr>
                <a:spLocks noChangeShapeType="1"/>
              </p:cNvSpPr>
              <p:nvPr/>
            </p:nvSpPr>
            <p:spPr bwMode="auto">
              <a:xfrm>
                <a:off x="2277" y="2799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0" name="Text Box 34"/>
              <p:cNvSpPr txBox="1">
                <a:spLocks noChangeArrowheads="1"/>
              </p:cNvSpPr>
              <p:nvPr/>
            </p:nvSpPr>
            <p:spPr bwMode="auto">
              <a:xfrm>
                <a:off x="1927" y="2659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9236" name="Freeform 36"/>
            <p:cNvSpPr>
              <a:spLocks/>
            </p:cNvSpPr>
            <p:nvPr/>
          </p:nvSpPr>
          <p:spPr bwMode="auto">
            <a:xfrm>
              <a:off x="2917" y="682"/>
              <a:ext cx="1529" cy="1040"/>
            </a:xfrm>
            <a:custGeom>
              <a:avLst/>
              <a:gdLst>
                <a:gd name="T0" fmla="*/ 931 w 1529"/>
                <a:gd name="T1" fmla="*/ 1040 h 1040"/>
                <a:gd name="T2" fmla="*/ 1210 w 1529"/>
                <a:gd name="T3" fmla="*/ 829 h 1040"/>
                <a:gd name="T4" fmla="*/ 1526 w 1529"/>
                <a:gd name="T5" fmla="*/ 234 h 1040"/>
                <a:gd name="T6" fmla="*/ 1229 w 1529"/>
                <a:gd name="T7" fmla="*/ 32 h 1040"/>
                <a:gd name="T8" fmla="*/ 0 w 1529"/>
                <a:gd name="T9" fmla="*/ 42 h 10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9" h="1040">
                  <a:moveTo>
                    <a:pt x="931" y="1040"/>
                  </a:moveTo>
                  <a:cubicBezTo>
                    <a:pt x="977" y="1005"/>
                    <a:pt x="1111" y="963"/>
                    <a:pt x="1210" y="829"/>
                  </a:cubicBezTo>
                  <a:cubicBezTo>
                    <a:pt x="1309" y="695"/>
                    <a:pt x="1523" y="367"/>
                    <a:pt x="1526" y="234"/>
                  </a:cubicBezTo>
                  <a:cubicBezTo>
                    <a:pt x="1529" y="101"/>
                    <a:pt x="1483" y="64"/>
                    <a:pt x="1229" y="32"/>
                  </a:cubicBezTo>
                  <a:cubicBezTo>
                    <a:pt x="975" y="0"/>
                    <a:pt x="256" y="40"/>
                    <a:pt x="0" y="42"/>
                  </a:cubicBezTo>
                </a:path>
              </a:pathLst>
            </a:custGeom>
            <a:noFill/>
            <a:ln w="41275">
              <a:solidFill>
                <a:srgbClr val="FF0000"/>
              </a:solidFill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7" name="AutoShape 37"/>
          <p:cNvSpPr>
            <a:spLocks/>
          </p:cNvSpPr>
          <p:nvPr/>
        </p:nvSpPr>
        <p:spPr bwMode="auto">
          <a:xfrm>
            <a:off x="6516216" y="930151"/>
            <a:ext cx="215900" cy="2282825"/>
          </a:xfrm>
          <a:prstGeom prst="rightBrace">
            <a:avLst>
              <a:gd name="adj1" fmla="val 88113"/>
              <a:gd name="adj2" fmla="val 50000"/>
            </a:avLst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9" name="AutoShape 39"/>
          <p:cNvSpPr>
            <a:spLocks noChangeArrowheads="1"/>
          </p:cNvSpPr>
          <p:nvPr/>
        </p:nvSpPr>
        <p:spPr bwMode="auto">
          <a:xfrm>
            <a:off x="6876256" y="1484313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956376" cy="764704"/>
          </a:xfrm>
          <a:noFill/>
        </p:spPr>
        <p:txBody>
          <a:bodyPr/>
          <a:lstStyle/>
          <a:p>
            <a:pPr algn="ctr" eaLnBrk="1" hangingPunct="1"/>
            <a:r>
              <a:rPr lang="ru-RU" sz="4000" b="1" i="1" dirty="0" smtClean="0">
                <a:solidFill>
                  <a:srgbClr val="0000FF"/>
                </a:solidFill>
                <a:latin typeface="Georgia" pitchFamily="18" charset="0"/>
              </a:rPr>
              <a:t>Задача</a:t>
            </a:r>
          </a:p>
        </p:txBody>
      </p:sp>
      <p:pic>
        <p:nvPicPr>
          <p:cNvPr id="10286" name="Picture 46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05064"/>
            <a:ext cx="25400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7" name="AutoShape 47"/>
          <p:cNvSpPr>
            <a:spLocks noChangeArrowheads="1"/>
          </p:cNvSpPr>
          <p:nvPr/>
        </p:nvSpPr>
        <p:spPr bwMode="auto">
          <a:xfrm>
            <a:off x="323850" y="3213100"/>
            <a:ext cx="5112245" cy="3456260"/>
          </a:xfrm>
          <a:prstGeom prst="wedgeRoundRectCallout">
            <a:avLst>
              <a:gd name="adj1" fmla="val 75759"/>
              <a:gd name="adj2" fmla="val 23569"/>
              <a:gd name="adj3" fmla="val 16667"/>
            </a:avLst>
          </a:prstGeom>
          <a:solidFill>
            <a:srgbClr val="FFE5FF"/>
          </a:solidFill>
          <a:ln w="9525">
            <a:solidFill>
              <a:srgbClr val="FFE5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latin typeface="Georgia" pitchFamily="18" charset="0"/>
              </a:rPr>
              <a:t>Объясняем.</a:t>
            </a:r>
          </a:p>
          <a:p>
            <a:pPr algn="ctr"/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Почему в условии сказано «больше», а пишем «меньше».</a:t>
            </a:r>
          </a:p>
          <a:p>
            <a:pPr algn="ctr"/>
            <a:r>
              <a:rPr lang="ru-RU" sz="2800" b="1" i="1" dirty="0">
                <a:solidFill>
                  <a:srgbClr val="0000FF"/>
                </a:solidFill>
                <a:latin typeface="Georgia" pitchFamily="18" charset="0"/>
              </a:rPr>
              <a:t>Почему в условии сказано  «меньше», а пишем «больше»?</a:t>
            </a:r>
          </a:p>
          <a:p>
            <a:pPr algn="ctr"/>
            <a:endParaRPr lang="ru-RU" sz="2800" b="1" i="1" dirty="0">
              <a:solidFill>
                <a:srgbClr val="0000FF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 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 Е 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7" grpId="0" animBg="1"/>
      <p:bldP spid="10279" grpId="0" animBg="1"/>
      <p:bldP spid="10284" grpId="0"/>
      <p:bldP spid="102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7"/>
          <p:cNvGrpSpPr>
            <a:grpSpLocks/>
          </p:cNvGrpSpPr>
          <p:nvPr/>
        </p:nvGrpSpPr>
        <p:grpSpPr bwMode="auto">
          <a:xfrm>
            <a:off x="251484" y="496813"/>
            <a:ext cx="7704891" cy="2356123"/>
            <a:chOff x="153" y="165"/>
            <a:chExt cx="5430" cy="143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53" y="255"/>
              <a:ext cx="4280" cy="1329"/>
              <a:chOff x="166" y="662"/>
              <a:chExt cx="4280" cy="1329"/>
            </a:xfrm>
          </p:grpSpPr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1424" y="662"/>
                <a:ext cx="6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3600" b="1" i="1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8 кг</a:t>
                </a:r>
              </a:p>
            </p:txBody>
          </p:sp>
          <p:sp>
            <p:nvSpPr>
              <p:cNvPr id="10330" name="Freeform 6"/>
              <p:cNvSpPr>
                <a:spLocks/>
              </p:cNvSpPr>
              <p:nvPr/>
            </p:nvSpPr>
            <p:spPr bwMode="auto">
              <a:xfrm>
                <a:off x="217" y="1035"/>
                <a:ext cx="3959" cy="25"/>
              </a:xfrm>
              <a:custGeom>
                <a:avLst/>
                <a:gdLst>
                  <a:gd name="T0" fmla="*/ 0 w 4881"/>
                  <a:gd name="T1" fmla="*/ 25 h 25"/>
                  <a:gd name="T2" fmla="*/ 3959 w 4881"/>
                  <a:gd name="T3" fmla="*/ 0 h 2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4881" h="25">
                    <a:moveTo>
                      <a:pt x="0" y="25"/>
                    </a:moveTo>
                    <a:lnTo>
                      <a:pt x="488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31" name="Freeform 7"/>
              <p:cNvSpPr>
                <a:spLocks/>
              </p:cNvSpPr>
              <p:nvPr/>
            </p:nvSpPr>
            <p:spPr bwMode="auto">
              <a:xfrm>
                <a:off x="1229" y="686"/>
                <a:ext cx="4" cy="1162"/>
              </a:xfrm>
              <a:custGeom>
                <a:avLst/>
                <a:gdLst>
                  <a:gd name="T0" fmla="*/ 4 w 5"/>
                  <a:gd name="T1" fmla="*/ 0 h 1162"/>
                  <a:gd name="T2" fmla="*/ 0 w 5"/>
                  <a:gd name="T3" fmla="*/ 1162 h 1162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" h="1162">
                    <a:moveTo>
                      <a:pt x="5" y="0"/>
                    </a:moveTo>
                    <a:lnTo>
                      <a:pt x="0" y="116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32" name="Freeform 8"/>
              <p:cNvSpPr>
                <a:spLocks/>
              </p:cNvSpPr>
              <p:nvPr/>
            </p:nvSpPr>
            <p:spPr bwMode="auto">
              <a:xfrm>
                <a:off x="249" y="1479"/>
                <a:ext cx="3959" cy="33"/>
              </a:xfrm>
              <a:custGeom>
                <a:avLst/>
                <a:gdLst>
                  <a:gd name="T0" fmla="*/ 0 w 4881"/>
                  <a:gd name="T1" fmla="*/ 33 h 33"/>
                  <a:gd name="T2" fmla="*/ 3959 w 4881"/>
                  <a:gd name="T3" fmla="*/ 0 h 33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4881" h="33">
                    <a:moveTo>
                      <a:pt x="0" y="33"/>
                    </a:moveTo>
                    <a:lnTo>
                      <a:pt x="488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249" y="709"/>
                <a:ext cx="87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800" b="1" i="1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eorgia" pitchFamily="18" charset="0"/>
                    <a:cs typeface="Arial" charset="0"/>
                  </a:rPr>
                  <a:t>1 ящик</a:t>
                </a:r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166" y="1112"/>
                <a:ext cx="90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800" b="1" i="1" dirty="0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eorgia" pitchFamily="18" charset="0"/>
                    <a:cs typeface="Arial" charset="0"/>
                  </a:rPr>
                  <a:t>2 ящик</a:t>
                </a:r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249" y="1479"/>
                <a:ext cx="89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800" b="1" i="1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3 ящик</a:t>
                </a:r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1429" y="1071"/>
                <a:ext cx="270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3600" b="1" i="1" dirty="0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в           меньше</a:t>
                </a:r>
                <a:r>
                  <a:rPr lang="ru-RU" sz="3600" b="1" dirty="0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     </a:t>
                </a:r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1655" y="1025"/>
                <a:ext cx="751" cy="512"/>
                <a:chOff x="3696" y="3339"/>
                <a:chExt cx="751" cy="512"/>
              </a:xfrm>
            </p:grpSpPr>
            <p:sp>
              <p:nvSpPr>
                <p:cNvPr id="1034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969" y="3339"/>
                  <a:ext cx="47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034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992" y="3563"/>
                  <a:ext cx="43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>
                      <a:solidFill>
                        <a:srgbClr val="000066"/>
                      </a:solidFill>
                      <a:latin typeface="Times New Roman" pitchFamily="18" charset="0"/>
                    </a:rPr>
                    <a:t>7</a:t>
                  </a:r>
                </a:p>
              </p:txBody>
            </p:sp>
            <p:sp>
              <p:nvSpPr>
                <p:cNvPr id="10348" name="Line 16"/>
                <p:cNvSpPr>
                  <a:spLocks noChangeShapeType="1"/>
                </p:cNvSpPr>
                <p:nvPr/>
              </p:nvSpPr>
              <p:spPr bwMode="auto">
                <a:xfrm>
                  <a:off x="4046" y="3615"/>
                  <a:ext cx="328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696" y="3475"/>
                  <a:ext cx="47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</p:grpSp>
          <p:sp>
            <p:nvSpPr>
              <p:cNvPr id="10338" name="Freeform 18"/>
              <p:cNvSpPr>
                <a:spLocks/>
              </p:cNvSpPr>
              <p:nvPr/>
            </p:nvSpPr>
            <p:spPr bwMode="auto">
              <a:xfrm>
                <a:off x="2687" y="789"/>
                <a:ext cx="1478" cy="508"/>
              </a:xfrm>
              <a:custGeom>
                <a:avLst/>
                <a:gdLst>
                  <a:gd name="T0" fmla="*/ 1236 w 1478"/>
                  <a:gd name="T1" fmla="*/ 508 h 508"/>
                  <a:gd name="T2" fmla="*/ 1372 w 1478"/>
                  <a:gd name="T3" fmla="*/ 372 h 508"/>
                  <a:gd name="T4" fmla="*/ 1440 w 1478"/>
                  <a:gd name="T5" fmla="*/ 117 h 508"/>
                  <a:gd name="T6" fmla="*/ 1146 w 1478"/>
                  <a:gd name="T7" fmla="*/ 10 h 508"/>
                  <a:gd name="T8" fmla="*/ 0 w 1478"/>
                  <a:gd name="T9" fmla="*/ 59 h 5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78" h="508">
                    <a:moveTo>
                      <a:pt x="1236" y="508"/>
                    </a:moveTo>
                    <a:cubicBezTo>
                      <a:pt x="1292" y="470"/>
                      <a:pt x="1338" y="437"/>
                      <a:pt x="1372" y="372"/>
                    </a:cubicBezTo>
                    <a:cubicBezTo>
                      <a:pt x="1406" y="307"/>
                      <a:pt x="1478" y="177"/>
                      <a:pt x="1440" y="117"/>
                    </a:cubicBezTo>
                    <a:cubicBezTo>
                      <a:pt x="1402" y="57"/>
                      <a:pt x="1386" y="20"/>
                      <a:pt x="1146" y="10"/>
                    </a:cubicBezTo>
                    <a:cubicBezTo>
                      <a:pt x="906" y="0"/>
                      <a:pt x="239" y="49"/>
                      <a:pt x="0" y="59"/>
                    </a:cubicBezTo>
                  </a:path>
                </a:pathLst>
              </a:custGeom>
              <a:noFill/>
              <a:ln w="41275">
                <a:solidFill>
                  <a:srgbClr val="FF0000"/>
                </a:solidFill>
                <a:round/>
                <a:headEnd/>
                <a:tailEnd type="stealth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3" name="Rectangle 19"/>
              <p:cNvSpPr>
                <a:spLocks noChangeArrowheads="1"/>
              </p:cNvSpPr>
              <p:nvPr/>
            </p:nvSpPr>
            <p:spPr bwMode="auto">
              <a:xfrm>
                <a:off x="1429" y="1524"/>
                <a:ext cx="269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3600" b="1" i="1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в           больше</a:t>
                </a:r>
                <a:r>
                  <a:rPr lang="ru-RU" sz="3600" b="1">
                    <a:solidFill>
                      <a:srgbClr val="C8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charset="0"/>
                  </a:rPr>
                  <a:t>     </a:t>
                </a:r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610" y="1479"/>
                <a:ext cx="751" cy="512"/>
                <a:chOff x="1927" y="2523"/>
                <a:chExt cx="751" cy="512"/>
              </a:xfrm>
            </p:grpSpPr>
            <p:sp>
              <p:nvSpPr>
                <p:cNvPr id="1034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00" y="2523"/>
                  <a:ext cx="47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034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223" y="2747"/>
                  <a:ext cx="43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 dirty="0">
                      <a:solidFill>
                        <a:srgbClr val="000066"/>
                      </a:solidFill>
                      <a:latin typeface="Times New Roman" pitchFamily="18" charset="0"/>
                    </a:rPr>
                    <a:t>8</a:t>
                  </a:r>
                </a:p>
              </p:txBody>
            </p:sp>
            <p:sp>
              <p:nvSpPr>
                <p:cNvPr id="10344" name="Line 23"/>
                <p:cNvSpPr>
                  <a:spLocks noChangeShapeType="1"/>
                </p:cNvSpPr>
                <p:nvPr/>
              </p:nvSpPr>
              <p:spPr bwMode="auto">
                <a:xfrm>
                  <a:off x="2277" y="2799"/>
                  <a:ext cx="328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927" y="2659"/>
                  <a:ext cx="47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2400" b="1">
                      <a:solidFill>
                        <a:srgbClr val="000066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</p:grpSp>
          <p:sp>
            <p:nvSpPr>
              <p:cNvPr id="10341" name="Freeform 25"/>
              <p:cNvSpPr>
                <a:spLocks/>
              </p:cNvSpPr>
              <p:nvPr/>
            </p:nvSpPr>
            <p:spPr bwMode="auto">
              <a:xfrm>
                <a:off x="2917" y="682"/>
                <a:ext cx="1529" cy="1040"/>
              </a:xfrm>
              <a:custGeom>
                <a:avLst/>
                <a:gdLst>
                  <a:gd name="T0" fmla="*/ 931 w 1529"/>
                  <a:gd name="T1" fmla="*/ 1040 h 1040"/>
                  <a:gd name="T2" fmla="*/ 1210 w 1529"/>
                  <a:gd name="T3" fmla="*/ 829 h 1040"/>
                  <a:gd name="T4" fmla="*/ 1526 w 1529"/>
                  <a:gd name="T5" fmla="*/ 234 h 1040"/>
                  <a:gd name="T6" fmla="*/ 1229 w 1529"/>
                  <a:gd name="T7" fmla="*/ 32 h 1040"/>
                  <a:gd name="T8" fmla="*/ 0 w 1529"/>
                  <a:gd name="T9" fmla="*/ 42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29" h="1040">
                    <a:moveTo>
                      <a:pt x="931" y="1040"/>
                    </a:moveTo>
                    <a:cubicBezTo>
                      <a:pt x="977" y="1005"/>
                      <a:pt x="1111" y="963"/>
                      <a:pt x="1210" y="829"/>
                    </a:cubicBezTo>
                    <a:cubicBezTo>
                      <a:pt x="1309" y="695"/>
                      <a:pt x="1523" y="367"/>
                      <a:pt x="1526" y="234"/>
                    </a:cubicBezTo>
                    <a:cubicBezTo>
                      <a:pt x="1529" y="101"/>
                      <a:pt x="1483" y="64"/>
                      <a:pt x="1229" y="32"/>
                    </a:cubicBezTo>
                    <a:cubicBezTo>
                      <a:pt x="975" y="0"/>
                      <a:pt x="256" y="40"/>
                      <a:pt x="0" y="42"/>
                    </a:cubicBezTo>
                  </a:path>
                </a:pathLst>
              </a:custGeom>
              <a:noFill/>
              <a:ln w="41275">
                <a:solidFill>
                  <a:srgbClr val="FF0000"/>
                </a:solidFill>
                <a:round/>
                <a:headEnd/>
                <a:tailEnd type="stealth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27" name="AutoShape 26"/>
            <p:cNvSpPr>
              <a:spLocks/>
            </p:cNvSpPr>
            <p:nvPr/>
          </p:nvSpPr>
          <p:spPr bwMode="auto">
            <a:xfrm>
              <a:off x="4637" y="165"/>
              <a:ext cx="136" cy="1438"/>
            </a:xfrm>
            <a:prstGeom prst="rightBrace">
              <a:avLst>
                <a:gd name="adj1" fmla="val 88113"/>
                <a:gd name="adj2" fmla="val 50000"/>
              </a:avLst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8" name="AutoShape 27"/>
            <p:cNvSpPr>
              <a:spLocks noChangeArrowheads="1"/>
            </p:cNvSpPr>
            <p:nvPr/>
          </p:nvSpPr>
          <p:spPr bwMode="auto">
            <a:xfrm>
              <a:off x="4863" y="528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6600" b="1">
                  <a:solidFill>
                    <a:srgbClr val="FF0000"/>
                  </a:solidFill>
                  <a:latin typeface="Times New Roman" pitchFamily="18" charset="0"/>
                </a:rPr>
                <a:t>?</a:t>
              </a:r>
            </a:p>
          </p:txBody>
        </p:sp>
      </p:grpSp>
      <p:pic>
        <p:nvPicPr>
          <p:cNvPr id="11390" name="Picture 126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933056"/>
            <a:ext cx="25400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0" name="Группа 109"/>
          <p:cNvGrpSpPr/>
          <p:nvPr/>
        </p:nvGrpSpPr>
        <p:grpSpPr>
          <a:xfrm>
            <a:off x="107504" y="2794793"/>
            <a:ext cx="7560964" cy="3730551"/>
            <a:chOff x="179388" y="2781300"/>
            <a:chExt cx="8496300" cy="3586163"/>
          </a:xfrm>
        </p:grpSpPr>
        <p:grpSp>
          <p:nvGrpSpPr>
            <p:cNvPr id="6" name="Group 70"/>
            <p:cNvGrpSpPr>
              <a:grpSpLocks/>
            </p:cNvGrpSpPr>
            <p:nvPr/>
          </p:nvGrpSpPr>
          <p:grpSpPr bwMode="auto">
            <a:xfrm>
              <a:off x="179388" y="2852738"/>
              <a:ext cx="2268537" cy="835025"/>
              <a:chOff x="0" y="1797"/>
              <a:chExt cx="1474" cy="526"/>
            </a:xfrm>
          </p:grpSpPr>
          <p:sp>
            <p:nvSpPr>
              <p:cNvPr id="10318" name="Text Box 29"/>
              <p:cNvSpPr txBox="1">
                <a:spLocks noChangeArrowheads="1"/>
              </p:cNvSpPr>
              <p:nvPr/>
            </p:nvSpPr>
            <p:spPr bwMode="auto">
              <a:xfrm>
                <a:off x="0" y="1907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FF"/>
                    </a:solidFill>
                    <a:latin typeface="Times New Roman" pitchFamily="18" charset="0"/>
                  </a:rPr>
                  <a:t>1)</a:t>
                </a:r>
              </a:p>
            </p:txBody>
          </p:sp>
          <p:sp>
            <p:nvSpPr>
              <p:cNvPr id="10319" name="AutoShape 30"/>
              <p:cNvSpPr>
                <a:spLocks noChangeArrowheads="1"/>
              </p:cNvSpPr>
              <p:nvPr/>
            </p:nvSpPr>
            <p:spPr bwMode="auto">
              <a:xfrm>
                <a:off x="268" y="1811"/>
                <a:ext cx="1206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0" name="Text Box 32"/>
              <p:cNvSpPr txBox="1">
                <a:spLocks noChangeArrowheads="1"/>
              </p:cNvSpPr>
              <p:nvPr/>
            </p:nvSpPr>
            <p:spPr bwMode="auto">
              <a:xfrm>
                <a:off x="380" y="1887"/>
                <a:ext cx="40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321" name="Text Box 34"/>
              <p:cNvSpPr txBox="1">
                <a:spLocks noChangeArrowheads="1"/>
              </p:cNvSpPr>
              <p:nvPr/>
            </p:nvSpPr>
            <p:spPr bwMode="auto">
              <a:xfrm>
                <a:off x="942" y="1797"/>
                <a:ext cx="44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10322" name="Text Box 35"/>
              <p:cNvSpPr txBox="1">
                <a:spLocks noChangeArrowheads="1"/>
              </p:cNvSpPr>
              <p:nvPr/>
            </p:nvSpPr>
            <p:spPr bwMode="auto">
              <a:xfrm>
                <a:off x="963" y="2021"/>
                <a:ext cx="40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10323" name="Line 36"/>
              <p:cNvSpPr>
                <a:spLocks noChangeShapeType="1"/>
              </p:cNvSpPr>
              <p:nvPr/>
            </p:nvSpPr>
            <p:spPr bwMode="auto">
              <a:xfrm>
                <a:off x="1013" y="2073"/>
                <a:ext cx="306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24" name="Text Box 37"/>
              <p:cNvSpPr txBox="1">
                <a:spLocks noChangeArrowheads="1"/>
              </p:cNvSpPr>
              <p:nvPr/>
            </p:nvSpPr>
            <p:spPr bwMode="auto">
              <a:xfrm>
                <a:off x="591" y="1842"/>
                <a:ext cx="33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>
                    <a:solidFill>
                      <a:srgbClr val="000066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25" name="Text Box 38"/>
              <p:cNvSpPr txBox="1">
                <a:spLocks noChangeArrowheads="1"/>
              </p:cNvSpPr>
              <p:nvPr/>
            </p:nvSpPr>
            <p:spPr bwMode="auto">
              <a:xfrm>
                <a:off x="717" y="1933"/>
                <a:ext cx="44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2484438" y="2924175"/>
              <a:ext cx="571500" cy="722313"/>
              <a:chOff x="1928" y="812"/>
              <a:chExt cx="360" cy="455"/>
            </a:xfrm>
          </p:grpSpPr>
          <p:sp>
            <p:nvSpPr>
              <p:cNvPr id="10316" name="Oval 40"/>
              <p:cNvSpPr>
                <a:spLocks noChangeArrowheads="1"/>
              </p:cNvSpPr>
              <p:nvPr/>
            </p:nvSpPr>
            <p:spPr bwMode="auto">
              <a:xfrm>
                <a:off x="1956" y="908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7" name="AutoShape 41"/>
              <p:cNvSpPr>
                <a:spLocks noChangeArrowheads="1"/>
              </p:cNvSpPr>
              <p:nvPr/>
            </p:nvSpPr>
            <p:spPr bwMode="auto">
              <a:xfrm>
                <a:off x="1928" y="812"/>
                <a:ext cx="360" cy="455"/>
              </a:xfrm>
              <a:prstGeom prst="roundRect">
                <a:avLst>
                  <a:gd name="adj" fmla="val 35833"/>
                </a:avLst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</a:rPr>
                  <a:t>=</a:t>
                </a:r>
              </a:p>
            </p:txBody>
          </p:sp>
        </p:grpSp>
        <p:grpSp>
          <p:nvGrpSpPr>
            <p:cNvPr id="8" name="Group 52"/>
            <p:cNvGrpSpPr>
              <a:grpSpLocks/>
            </p:cNvGrpSpPr>
            <p:nvPr/>
          </p:nvGrpSpPr>
          <p:grpSpPr bwMode="auto">
            <a:xfrm>
              <a:off x="3132138" y="2852738"/>
              <a:ext cx="1727200" cy="835025"/>
              <a:chOff x="2669" y="2750"/>
              <a:chExt cx="1296" cy="526"/>
            </a:xfrm>
          </p:grpSpPr>
          <p:sp>
            <p:nvSpPr>
              <p:cNvPr id="10310" name="AutoShape 45"/>
              <p:cNvSpPr>
                <a:spLocks noChangeArrowheads="1"/>
              </p:cNvSpPr>
              <p:nvPr/>
            </p:nvSpPr>
            <p:spPr bwMode="auto">
              <a:xfrm>
                <a:off x="2669" y="2764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1" name="Text Box 46"/>
              <p:cNvSpPr txBox="1">
                <a:spLocks noChangeArrowheads="1"/>
              </p:cNvSpPr>
              <p:nvPr/>
            </p:nvSpPr>
            <p:spPr bwMode="auto">
              <a:xfrm>
                <a:off x="2789" y="2840"/>
                <a:ext cx="43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312" name="Text Box 47"/>
              <p:cNvSpPr txBox="1">
                <a:spLocks noChangeArrowheads="1"/>
              </p:cNvSpPr>
              <p:nvPr/>
            </p:nvSpPr>
            <p:spPr bwMode="auto">
              <a:xfrm>
                <a:off x="3393" y="2750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313" name="Text Box 48"/>
              <p:cNvSpPr txBox="1">
                <a:spLocks noChangeArrowheads="1"/>
              </p:cNvSpPr>
              <p:nvPr/>
            </p:nvSpPr>
            <p:spPr bwMode="auto">
              <a:xfrm>
                <a:off x="3416" y="2974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10314" name="Line 49"/>
              <p:cNvSpPr>
                <a:spLocks noChangeShapeType="1"/>
              </p:cNvSpPr>
              <p:nvPr/>
            </p:nvSpPr>
            <p:spPr bwMode="auto">
              <a:xfrm>
                <a:off x="3470" y="3026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15" name="Text Box 50"/>
              <p:cNvSpPr txBox="1">
                <a:spLocks noChangeArrowheads="1"/>
              </p:cNvSpPr>
              <p:nvPr/>
            </p:nvSpPr>
            <p:spPr bwMode="auto">
              <a:xfrm>
                <a:off x="3061" y="2795"/>
                <a:ext cx="36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>
                    <a:solidFill>
                      <a:srgbClr val="000066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/>
          </p:nvGrpSpPr>
          <p:grpSpPr bwMode="auto">
            <a:xfrm>
              <a:off x="5003800" y="2924175"/>
              <a:ext cx="571500" cy="722313"/>
              <a:chOff x="1928" y="812"/>
              <a:chExt cx="360" cy="455"/>
            </a:xfrm>
          </p:grpSpPr>
          <p:sp>
            <p:nvSpPr>
              <p:cNvPr id="10308" name="Oval 54"/>
              <p:cNvSpPr>
                <a:spLocks noChangeArrowheads="1"/>
              </p:cNvSpPr>
              <p:nvPr/>
            </p:nvSpPr>
            <p:spPr bwMode="auto">
              <a:xfrm>
                <a:off x="1956" y="908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9" name="AutoShape 55"/>
              <p:cNvSpPr>
                <a:spLocks noChangeArrowheads="1"/>
              </p:cNvSpPr>
              <p:nvPr/>
            </p:nvSpPr>
            <p:spPr bwMode="auto">
              <a:xfrm>
                <a:off x="1928" y="812"/>
                <a:ext cx="360" cy="455"/>
              </a:xfrm>
              <a:prstGeom prst="roundRect">
                <a:avLst>
                  <a:gd name="adj" fmla="val 35833"/>
                </a:avLst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</a:rPr>
                  <a:t>=</a:t>
                </a:r>
              </a:p>
            </p:txBody>
          </p:sp>
        </p:grpSp>
        <p:grpSp>
          <p:nvGrpSpPr>
            <p:cNvPr id="10" name="Group 63"/>
            <p:cNvGrpSpPr>
              <a:grpSpLocks/>
            </p:cNvGrpSpPr>
            <p:nvPr/>
          </p:nvGrpSpPr>
          <p:grpSpPr bwMode="auto">
            <a:xfrm>
              <a:off x="5651500" y="2781300"/>
              <a:ext cx="1728788" cy="908050"/>
              <a:chOff x="2517" y="2976"/>
              <a:chExt cx="1296" cy="572"/>
            </a:xfrm>
          </p:grpSpPr>
          <p:sp>
            <p:nvSpPr>
              <p:cNvPr id="10302" name="AutoShape 57"/>
              <p:cNvSpPr>
                <a:spLocks noChangeArrowheads="1"/>
              </p:cNvSpPr>
              <p:nvPr/>
            </p:nvSpPr>
            <p:spPr bwMode="auto">
              <a:xfrm>
                <a:off x="2517" y="3036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3" name="Text Box 58"/>
              <p:cNvSpPr txBox="1">
                <a:spLocks noChangeArrowheads="1"/>
              </p:cNvSpPr>
              <p:nvPr/>
            </p:nvSpPr>
            <p:spPr bwMode="auto">
              <a:xfrm>
                <a:off x="2637" y="3112"/>
                <a:ext cx="43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304" name="Text Box 59"/>
              <p:cNvSpPr txBox="1">
                <a:spLocks noChangeArrowheads="1"/>
              </p:cNvSpPr>
              <p:nvPr/>
            </p:nvSpPr>
            <p:spPr bwMode="auto">
              <a:xfrm>
                <a:off x="3241" y="3022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10305" name="Text Box 60"/>
              <p:cNvSpPr txBox="1">
                <a:spLocks noChangeArrowheads="1"/>
              </p:cNvSpPr>
              <p:nvPr/>
            </p:nvSpPr>
            <p:spPr bwMode="auto">
              <a:xfrm>
                <a:off x="3264" y="3246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306" name="Line 61"/>
              <p:cNvSpPr>
                <a:spLocks noChangeShapeType="1"/>
              </p:cNvSpPr>
              <p:nvPr/>
            </p:nvSpPr>
            <p:spPr bwMode="auto">
              <a:xfrm>
                <a:off x="3318" y="3298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7" name="Text Box 62"/>
              <p:cNvSpPr txBox="1">
                <a:spLocks noChangeArrowheads="1"/>
              </p:cNvSpPr>
              <p:nvPr/>
            </p:nvSpPr>
            <p:spPr bwMode="auto">
              <a:xfrm>
                <a:off x="2925" y="2976"/>
                <a:ext cx="36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>
                    <a:solidFill>
                      <a:srgbClr val="000066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" name="Group 64"/>
            <p:cNvGrpSpPr>
              <a:grpSpLocks/>
            </p:cNvGrpSpPr>
            <p:nvPr/>
          </p:nvGrpSpPr>
          <p:grpSpPr bwMode="auto">
            <a:xfrm>
              <a:off x="7524750" y="2924175"/>
              <a:ext cx="571500" cy="722313"/>
              <a:chOff x="1928" y="812"/>
              <a:chExt cx="360" cy="455"/>
            </a:xfrm>
          </p:grpSpPr>
          <p:sp>
            <p:nvSpPr>
              <p:cNvPr id="10300" name="Oval 65"/>
              <p:cNvSpPr>
                <a:spLocks noChangeArrowheads="1"/>
              </p:cNvSpPr>
              <p:nvPr/>
            </p:nvSpPr>
            <p:spPr bwMode="auto">
              <a:xfrm>
                <a:off x="1956" y="908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1" name="AutoShape 66"/>
              <p:cNvSpPr>
                <a:spLocks noChangeArrowheads="1"/>
              </p:cNvSpPr>
              <p:nvPr/>
            </p:nvSpPr>
            <p:spPr bwMode="auto">
              <a:xfrm>
                <a:off x="1928" y="812"/>
                <a:ext cx="360" cy="455"/>
              </a:xfrm>
              <a:prstGeom prst="roundRect">
                <a:avLst>
                  <a:gd name="adj" fmla="val 35833"/>
                </a:avLst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</a:rPr>
                  <a:t>=</a:t>
                </a:r>
              </a:p>
            </p:txBody>
          </p:sp>
        </p:grpSp>
        <p:grpSp>
          <p:nvGrpSpPr>
            <p:cNvPr id="12" name="Group 78"/>
            <p:cNvGrpSpPr>
              <a:grpSpLocks/>
            </p:cNvGrpSpPr>
            <p:nvPr/>
          </p:nvGrpSpPr>
          <p:grpSpPr bwMode="auto">
            <a:xfrm>
              <a:off x="8101013" y="2852738"/>
              <a:ext cx="574675" cy="812800"/>
              <a:chOff x="2255" y="3082"/>
              <a:chExt cx="362" cy="512"/>
            </a:xfrm>
          </p:grpSpPr>
          <p:sp>
            <p:nvSpPr>
              <p:cNvPr id="10298" name="AutoShape 72"/>
              <p:cNvSpPr>
                <a:spLocks noChangeArrowheads="1"/>
              </p:cNvSpPr>
              <p:nvPr/>
            </p:nvSpPr>
            <p:spPr bwMode="auto">
              <a:xfrm>
                <a:off x="2290" y="3082"/>
                <a:ext cx="318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9" name="Text Box 73"/>
              <p:cNvSpPr txBox="1">
                <a:spLocks noChangeArrowheads="1"/>
              </p:cNvSpPr>
              <p:nvPr/>
            </p:nvSpPr>
            <p:spPr bwMode="auto">
              <a:xfrm>
                <a:off x="2255" y="3158"/>
                <a:ext cx="3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7</a:t>
                </a:r>
              </a:p>
            </p:txBody>
          </p:sp>
        </p:grpSp>
        <p:grpSp>
          <p:nvGrpSpPr>
            <p:cNvPr id="13" name="Group 106"/>
            <p:cNvGrpSpPr>
              <a:grpSpLocks/>
            </p:cNvGrpSpPr>
            <p:nvPr/>
          </p:nvGrpSpPr>
          <p:grpSpPr bwMode="auto">
            <a:xfrm>
              <a:off x="179388" y="4221163"/>
              <a:ext cx="2268537" cy="835025"/>
              <a:chOff x="113" y="2659"/>
              <a:chExt cx="1429" cy="526"/>
            </a:xfrm>
          </p:grpSpPr>
          <p:sp>
            <p:nvSpPr>
              <p:cNvPr id="10290" name="Text Box 80"/>
              <p:cNvSpPr txBox="1">
                <a:spLocks noChangeArrowheads="1"/>
              </p:cNvSpPr>
              <p:nvPr/>
            </p:nvSpPr>
            <p:spPr bwMode="auto">
              <a:xfrm>
                <a:off x="113" y="2769"/>
                <a:ext cx="41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FF"/>
                    </a:solidFill>
                    <a:latin typeface="Times New Roman" pitchFamily="18" charset="0"/>
                  </a:rPr>
                  <a:t>2)</a:t>
                </a:r>
              </a:p>
            </p:txBody>
          </p:sp>
          <p:sp>
            <p:nvSpPr>
              <p:cNvPr id="10291" name="AutoShape 81"/>
              <p:cNvSpPr>
                <a:spLocks noChangeArrowheads="1"/>
              </p:cNvSpPr>
              <p:nvPr/>
            </p:nvSpPr>
            <p:spPr bwMode="auto">
              <a:xfrm>
                <a:off x="373" y="2673"/>
                <a:ext cx="1169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2" name="Text Box 82"/>
              <p:cNvSpPr txBox="1">
                <a:spLocks noChangeArrowheads="1"/>
              </p:cNvSpPr>
              <p:nvPr/>
            </p:nvSpPr>
            <p:spPr bwMode="auto">
              <a:xfrm>
                <a:off x="481" y="2749"/>
                <a:ext cx="38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293" name="Text Box 83"/>
              <p:cNvSpPr txBox="1">
                <a:spLocks noChangeArrowheads="1"/>
              </p:cNvSpPr>
              <p:nvPr/>
            </p:nvSpPr>
            <p:spPr bwMode="auto">
              <a:xfrm>
                <a:off x="1026" y="2659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10294" name="Text Box 84"/>
              <p:cNvSpPr txBox="1">
                <a:spLocks noChangeArrowheads="1"/>
              </p:cNvSpPr>
              <p:nvPr/>
            </p:nvSpPr>
            <p:spPr bwMode="auto">
              <a:xfrm>
                <a:off x="1047" y="2883"/>
                <a:ext cx="3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295" name="Line 85"/>
              <p:cNvSpPr>
                <a:spLocks noChangeShapeType="1"/>
              </p:cNvSpPr>
              <p:nvPr/>
            </p:nvSpPr>
            <p:spPr bwMode="auto">
              <a:xfrm>
                <a:off x="1095" y="2935"/>
                <a:ext cx="297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6" name="Text Box 86"/>
              <p:cNvSpPr txBox="1">
                <a:spLocks noChangeArrowheads="1"/>
              </p:cNvSpPr>
              <p:nvPr/>
            </p:nvSpPr>
            <p:spPr bwMode="auto">
              <a:xfrm>
                <a:off x="703" y="2659"/>
                <a:ext cx="32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>
                    <a:solidFill>
                      <a:srgbClr val="000066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97" name="Text Box 87"/>
              <p:cNvSpPr txBox="1">
                <a:spLocks noChangeArrowheads="1"/>
              </p:cNvSpPr>
              <p:nvPr/>
            </p:nvSpPr>
            <p:spPr bwMode="auto">
              <a:xfrm>
                <a:off x="808" y="2795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14" name="Group 89"/>
            <p:cNvGrpSpPr>
              <a:grpSpLocks/>
            </p:cNvGrpSpPr>
            <p:nvPr/>
          </p:nvGrpSpPr>
          <p:grpSpPr bwMode="auto">
            <a:xfrm>
              <a:off x="2484438" y="4292600"/>
              <a:ext cx="571500" cy="722313"/>
              <a:chOff x="1928" y="812"/>
              <a:chExt cx="360" cy="455"/>
            </a:xfrm>
          </p:grpSpPr>
          <p:sp>
            <p:nvSpPr>
              <p:cNvPr id="10288" name="Oval 90"/>
              <p:cNvSpPr>
                <a:spLocks noChangeArrowheads="1"/>
              </p:cNvSpPr>
              <p:nvPr/>
            </p:nvSpPr>
            <p:spPr bwMode="auto">
              <a:xfrm>
                <a:off x="1956" y="908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9" name="AutoShape 91"/>
              <p:cNvSpPr>
                <a:spLocks noChangeArrowheads="1"/>
              </p:cNvSpPr>
              <p:nvPr/>
            </p:nvSpPr>
            <p:spPr bwMode="auto">
              <a:xfrm>
                <a:off x="1928" y="812"/>
                <a:ext cx="360" cy="455"/>
              </a:xfrm>
              <a:prstGeom prst="roundRect">
                <a:avLst>
                  <a:gd name="adj" fmla="val 35833"/>
                </a:avLst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</a:rPr>
                  <a:t>=</a:t>
                </a:r>
              </a:p>
            </p:txBody>
          </p:sp>
        </p:grpSp>
        <p:grpSp>
          <p:nvGrpSpPr>
            <p:cNvPr id="15" name="Group 92"/>
            <p:cNvGrpSpPr>
              <a:grpSpLocks/>
            </p:cNvGrpSpPr>
            <p:nvPr/>
          </p:nvGrpSpPr>
          <p:grpSpPr bwMode="auto">
            <a:xfrm>
              <a:off x="3132138" y="4149725"/>
              <a:ext cx="1728787" cy="908050"/>
              <a:chOff x="2517" y="2976"/>
              <a:chExt cx="1296" cy="572"/>
            </a:xfrm>
          </p:grpSpPr>
          <p:sp>
            <p:nvSpPr>
              <p:cNvPr id="10282" name="AutoShape 93"/>
              <p:cNvSpPr>
                <a:spLocks noChangeArrowheads="1"/>
              </p:cNvSpPr>
              <p:nvPr/>
            </p:nvSpPr>
            <p:spPr bwMode="auto">
              <a:xfrm>
                <a:off x="2517" y="3036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3" name="Text Box 94"/>
              <p:cNvSpPr txBox="1">
                <a:spLocks noChangeArrowheads="1"/>
              </p:cNvSpPr>
              <p:nvPr/>
            </p:nvSpPr>
            <p:spPr bwMode="auto">
              <a:xfrm>
                <a:off x="2637" y="3112"/>
                <a:ext cx="43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284" name="Text Box 95"/>
              <p:cNvSpPr txBox="1">
                <a:spLocks noChangeArrowheads="1"/>
              </p:cNvSpPr>
              <p:nvPr/>
            </p:nvSpPr>
            <p:spPr bwMode="auto">
              <a:xfrm>
                <a:off x="3241" y="3022"/>
                <a:ext cx="47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10285" name="Text Box 96"/>
              <p:cNvSpPr txBox="1">
                <a:spLocks noChangeArrowheads="1"/>
              </p:cNvSpPr>
              <p:nvPr/>
            </p:nvSpPr>
            <p:spPr bwMode="auto">
              <a:xfrm>
                <a:off x="3264" y="3246"/>
                <a:ext cx="43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2400" b="1" dirty="0">
                    <a:solidFill>
                      <a:srgbClr val="000066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0286" name="Line 97"/>
              <p:cNvSpPr>
                <a:spLocks noChangeShapeType="1"/>
              </p:cNvSpPr>
              <p:nvPr/>
            </p:nvSpPr>
            <p:spPr bwMode="auto">
              <a:xfrm>
                <a:off x="3318" y="3298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7" name="Text Box 98"/>
              <p:cNvSpPr txBox="1">
                <a:spLocks noChangeArrowheads="1"/>
              </p:cNvSpPr>
              <p:nvPr/>
            </p:nvSpPr>
            <p:spPr bwMode="auto">
              <a:xfrm>
                <a:off x="2925" y="2976"/>
                <a:ext cx="36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>
                    <a:solidFill>
                      <a:srgbClr val="000066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" name="Group 99"/>
            <p:cNvGrpSpPr>
              <a:grpSpLocks/>
            </p:cNvGrpSpPr>
            <p:nvPr/>
          </p:nvGrpSpPr>
          <p:grpSpPr bwMode="auto">
            <a:xfrm>
              <a:off x="4932363" y="4292600"/>
              <a:ext cx="571500" cy="722313"/>
              <a:chOff x="1928" y="812"/>
              <a:chExt cx="360" cy="455"/>
            </a:xfrm>
          </p:grpSpPr>
          <p:sp>
            <p:nvSpPr>
              <p:cNvPr id="10280" name="Oval 100"/>
              <p:cNvSpPr>
                <a:spLocks noChangeArrowheads="1"/>
              </p:cNvSpPr>
              <p:nvPr/>
            </p:nvSpPr>
            <p:spPr bwMode="auto">
              <a:xfrm>
                <a:off x="1956" y="908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1" name="AutoShape 101"/>
              <p:cNvSpPr>
                <a:spLocks noChangeArrowheads="1"/>
              </p:cNvSpPr>
              <p:nvPr/>
            </p:nvSpPr>
            <p:spPr bwMode="auto">
              <a:xfrm>
                <a:off x="1928" y="812"/>
                <a:ext cx="360" cy="455"/>
              </a:xfrm>
              <a:prstGeom prst="roundRect">
                <a:avLst>
                  <a:gd name="adj" fmla="val 35833"/>
                </a:avLst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</a:rPr>
                  <a:t>=</a:t>
                </a:r>
              </a:p>
            </p:txBody>
          </p:sp>
        </p:grpSp>
        <p:grpSp>
          <p:nvGrpSpPr>
            <p:cNvPr id="17" name="Group 102"/>
            <p:cNvGrpSpPr>
              <a:grpSpLocks/>
            </p:cNvGrpSpPr>
            <p:nvPr/>
          </p:nvGrpSpPr>
          <p:grpSpPr bwMode="auto">
            <a:xfrm>
              <a:off x="5580063" y="4221163"/>
              <a:ext cx="574675" cy="812800"/>
              <a:chOff x="2255" y="3082"/>
              <a:chExt cx="362" cy="512"/>
            </a:xfrm>
          </p:grpSpPr>
          <p:sp>
            <p:nvSpPr>
              <p:cNvPr id="10278" name="AutoShape 103"/>
              <p:cNvSpPr>
                <a:spLocks noChangeArrowheads="1"/>
              </p:cNvSpPr>
              <p:nvPr/>
            </p:nvSpPr>
            <p:spPr bwMode="auto">
              <a:xfrm>
                <a:off x="2290" y="3082"/>
                <a:ext cx="318" cy="512"/>
              </a:xfrm>
              <a:prstGeom prst="roundRect">
                <a:avLst>
                  <a:gd name="adj" fmla="val 16667"/>
                </a:avLst>
              </a:prstGeom>
              <a:solidFill>
                <a:srgbClr val="FBFA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9" name="Text Box 104"/>
              <p:cNvSpPr txBox="1">
                <a:spLocks noChangeArrowheads="1"/>
              </p:cNvSpPr>
              <p:nvPr/>
            </p:nvSpPr>
            <p:spPr bwMode="auto">
              <a:xfrm>
                <a:off x="2255" y="3158"/>
                <a:ext cx="3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sz="3200" b="1">
                    <a:solidFill>
                      <a:srgbClr val="000066"/>
                    </a:solidFill>
                    <a:latin typeface="Times New Roman" pitchFamily="18" charset="0"/>
                  </a:rPr>
                  <a:t>9</a:t>
                </a:r>
              </a:p>
            </p:txBody>
          </p:sp>
        </p:grpSp>
        <p:grpSp>
          <p:nvGrpSpPr>
            <p:cNvPr id="18" name="Group 128"/>
            <p:cNvGrpSpPr>
              <a:grpSpLocks/>
            </p:cNvGrpSpPr>
            <p:nvPr/>
          </p:nvGrpSpPr>
          <p:grpSpPr bwMode="auto">
            <a:xfrm>
              <a:off x="179388" y="5445125"/>
              <a:ext cx="4100512" cy="812800"/>
              <a:chOff x="113" y="3430"/>
              <a:chExt cx="2583" cy="512"/>
            </a:xfrm>
          </p:grpSpPr>
          <p:sp>
            <p:nvSpPr>
              <p:cNvPr id="10259" name="Text Box 105"/>
              <p:cNvSpPr txBox="1">
                <a:spLocks noChangeArrowheads="1"/>
              </p:cNvSpPr>
              <p:nvPr/>
            </p:nvSpPr>
            <p:spPr bwMode="auto">
              <a:xfrm>
                <a:off x="113" y="3521"/>
                <a:ext cx="41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0000FF"/>
                    </a:solidFill>
                    <a:latin typeface="Times New Roman" pitchFamily="18" charset="0"/>
                  </a:rPr>
                  <a:t>3)</a:t>
                </a:r>
              </a:p>
            </p:txBody>
          </p:sp>
          <p:grpSp>
            <p:nvGrpSpPr>
              <p:cNvPr id="19" name="Group 107"/>
              <p:cNvGrpSpPr>
                <a:grpSpLocks/>
              </p:cNvGrpSpPr>
              <p:nvPr/>
            </p:nvGrpSpPr>
            <p:grpSpPr bwMode="auto">
              <a:xfrm>
                <a:off x="431" y="3430"/>
                <a:ext cx="362" cy="512"/>
                <a:chOff x="2255" y="3082"/>
                <a:chExt cx="362" cy="512"/>
              </a:xfrm>
            </p:grpSpPr>
            <p:sp>
              <p:nvSpPr>
                <p:cNvPr id="10276" name="AutoShape 108"/>
                <p:cNvSpPr>
                  <a:spLocks noChangeArrowheads="1"/>
                </p:cNvSpPr>
                <p:nvPr/>
              </p:nvSpPr>
              <p:spPr bwMode="auto">
                <a:xfrm>
                  <a:off x="2290" y="3082"/>
                  <a:ext cx="318" cy="51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BFACA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7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2255" y="3158"/>
                  <a:ext cx="36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3200" b="1">
                      <a:solidFill>
                        <a:srgbClr val="000066"/>
                      </a:solidFill>
                      <a:latin typeface="Times New Roman" pitchFamily="18" charset="0"/>
                    </a:rPr>
                    <a:t>8</a:t>
                  </a:r>
                </a:p>
              </p:txBody>
            </p:sp>
          </p:grpSp>
          <p:grpSp>
            <p:nvGrpSpPr>
              <p:cNvPr id="20" name="Group 110"/>
              <p:cNvGrpSpPr>
                <a:grpSpLocks/>
              </p:cNvGrpSpPr>
              <p:nvPr/>
            </p:nvGrpSpPr>
            <p:grpSpPr bwMode="auto">
              <a:xfrm>
                <a:off x="1156" y="3430"/>
                <a:ext cx="362" cy="512"/>
                <a:chOff x="2255" y="3082"/>
                <a:chExt cx="362" cy="512"/>
              </a:xfrm>
            </p:grpSpPr>
            <p:sp>
              <p:nvSpPr>
                <p:cNvPr id="10274" name="AutoShape 111"/>
                <p:cNvSpPr>
                  <a:spLocks noChangeArrowheads="1"/>
                </p:cNvSpPr>
                <p:nvPr/>
              </p:nvSpPr>
              <p:spPr bwMode="auto">
                <a:xfrm>
                  <a:off x="2290" y="3082"/>
                  <a:ext cx="318" cy="51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BFACA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5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2255" y="3158"/>
                  <a:ext cx="36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3200" b="1">
                      <a:solidFill>
                        <a:srgbClr val="000066"/>
                      </a:solidFill>
                      <a:latin typeface="Times New Roman" pitchFamily="18" charset="0"/>
                    </a:rPr>
                    <a:t>7</a:t>
                  </a:r>
                </a:p>
              </p:txBody>
            </p:sp>
          </p:grpSp>
          <p:grpSp>
            <p:nvGrpSpPr>
              <p:cNvPr id="21" name="Group 113"/>
              <p:cNvGrpSpPr>
                <a:grpSpLocks/>
              </p:cNvGrpSpPr>
              <p:nvPr/>
            </p:nvGrpSpPr>
            <p:grpSpPr bwMode="auto">
              <a:xfrm>
                <a:off x="1882" y="3430"/>
                <a:ext cx="362" cy="512"/>
                <a:chOff x="2255" y="3082"/>
                <a:chExt cx="362" cy="512"/>
              </a:xfrm>
            </p:grpSpPr>
            <p:sp>
              <p:nvSpPr>
                <p:cNvPr id="10272" name="AutoShape 114"/>
                <p:cNvSpPr>
                  <a:spLocks noChangeArrowheads="1"/>
                </p:cNvSpPr>
                <p:nvPr/>
              </p:nvSpPr>
              <p:spPr bwMode="auto">
                <a:xfrm>
                  <a:off x="2290" y="3082"/>
                  <a:ext cx="318" cy="51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BFACA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3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2255" y="3158"/>
                  <a:ext cx="36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sz="3200" b="1">
                      <a:solidFill>
                        <a:srgbClr val="000066"/>
                      </a:solidFill>
                      <a:latin typeface="Times New Roman" pitchFamily="18" charset="0"/>
                    </a:rPr>
                    <a:t>9</a:t>
                  </a:r>
                </a:p>
              </p:txBody>
            </p:sp>
          </p:grpSp>
          <p:grpSp>
            <p:nvGrpSpPr>
              <p:cNvPr id="22" name="Group 116"/>
              <p:cNvGrpSpPr>
                <a:grpSpLocks/>
              </p:cNvGrpSpPr>
              <p:nvPr/>
            </p:nvGrpSpPr>
            <p:grpSpPr bwMode="auto">
              <a:xfrm>
                <a:off x="1519" y="3430"/>
                <a:ext cx="360" cy="455"/>
                <a:chOff x="1928" y="812"/>
                <a:chExt cx="360" cy="455"/>
              </a:xfrm>
            </p:grpSpPr>
            <p:sp>
              <p:nvSpPr>
                <p:cNvPr id="10270" name="Oval 117"/>
                <p:cNvSpPr>
                  <a:spLocks noChangeArrowheads="1"/>
                </p:cNvSpPr>
                <p:nvPr/>
              </p:nvSpPr>
              <p:spPr bwMode="auto">
                <a:xfrm>
                  <a:off x="1956" y="908"/>
                  <a:ext cx="288" cy="288"/>
                </a:xfrm>
                <a:prstGeom prst="ellipse">
                  <a:avLst/>
                </a:prstGeom>
                <a:solidFill>
                  <a:srgbClr val="FBFACA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1" name="AutoShape 118"/>
                <p:cNvSpPr>
                  <a:spLocks noChangeArrowheads="1"/>
                </p:cNvSpPr>
                <p:nvPr/>
              </p:nvSpPr>
              <p:spPr bwMode="auto">
                <a:xfrm>
                  <a:off x="1928" y="812"/>
                  <a:ext cx="360" cy="455"/>
                </a:xfrm>
                <a:prstGeom prst="roundRect">
                  <a:avLst>
                    <a:gd name="adj" fmla="val 3583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ru-RU" sz="3600" b="1">
                      <a:latin typeface="Times New Roman" pitchFamily="18" charset="0"/>
                    </a:rPr>
                    <a:t>+</a:t>
                  </a:r>
                </a:p>
              </p:txBody>
            </p:sp>
          </p:grpSp>
          <p:grpSp>
            <p:nvGrpSpPr>
              <p:cNvPr id="23" name="Group 119"/>
              <p:cNvGrpSpPr>
                <a:grpSpLocks/>
              </p:cNvGrpSpPr>
              <p:nvPr/>
            </p:nvGrpSpPr>
            <p:grpSpPr bwMode="auto">
              <a:xfrm>
                <a:off x="793" y="3430"/>
                <a:ext cx="360" cy="455"/>
                <a:chOff x="1928" y="812"/>
                <a:chExt cx="360" cy="455"/>
              </a:xfrm>
            </p:grpSpPr>
            <p:sp>
              <p:nvSpPr>
                <p:cNvPr id="10268" name="Oval 120"/>
                <p:cNvSpPr>
                  <a:spLocks noChangeArrowheads="1"/>
                </p:cNvSpPr>
                <p:nvPr/>
              </p:nvSpPr>
              <p:spPr bwMode="auto">
                <a:xfrm>
                  <a:off x="1956" y="908"/>
                  <a:ext cx="288" cy="288"/>
                </a:xfrm>
                <a:prstGeom prst="ellipse">
                  <a:avLst/>
                </a:prstGeom>
                <a:solidFill>
                  <a:srgbClr val="FBFACA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69" name="AutoShape 121"/>
                <p:cNvSpPr>
                  <a:spLocks noChangeArrowheads="1"/>
                </p:cNvSpPr>
                <p:nvPr/>
              </p:nvSpPr>
              <p:spPr bwMode="auto">
                <a:xfrm>
                  <a:off x="1928" y="812"/>
                  <a:ext cx="360" cy="455"/>
                </a:xfrm>
                <a:prstGeom prst="roundRect">
                  <a:avLst>
                    <a:gd name="adj" fmla="val 3583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ru-RU" sz="3600" b="1">
                      <a:latin typeface="Times New Roman" pitchFamily="18" charset="0"/>
                    </a:rPr>
                    <a:t>+</a:t>
                  </a:r>
                </a:p>
              </p:txBody>
            </p:sp>
          </p:grpSp>
          <p:grpSp>
            <p:nvGrpSpPr>
              <p:cNvPr id="24" name="Group 122"/>
              <p:cNvGrpSpPr>
                <a:grpSpLocks/>
              </p:cNvGrpSpPr>
              <p:nvPr/>
            </p:nvGrpSpPr>
            <p:grpSpPr bwMode="auto">
              <a:xfrm>
                <a:off x="2336" y="3430"/>
                <a:ext cx="360" cy="455"/>
                <a:chOff x="1928" y="812"/>
                <a:chExt cx="360" cy="455"/>
              </a:xfrm>
            </p:grpSpPr>
            <p:sp>
              <p:nvSpPr>
                <p:cNvPr id="10266" name="Oval 123"/>
                <p:cNvSpPr>
                  <a:spLocks noChangeArrowheads="1"/>
                </p:cNvSpPr>
                <p:nvPr/>
              </p:nvSpPr>
              <p:spPr bwMode="auto">
                <a:xfrm>
                  <a:off x="1956" y="908"/>
                  <a:ext cx="288" cy="288"/>
                </a:xfrm>
                <a:prstGeom prst="ellipse">
                  <a:avLst/>
                </a:prstGeom>
                <a:solidFill>
                  <a:srgbClr val="FBFACA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67" name="AutoShape 124"/>
                <p:cNvSpPr>
                  <a:spLocks noChangeArrowheads="1"/>
                </p:cNvSpPr>
                <p:nvPr/>
              </p:nvSpPr>
              <p:spPr bwMode="auto">
                <a:xfrm>
                  <a:off x="1928" y="812"/>
                  <a:ext cx="360" cy="455"/>
                </a:xfrm>
                <a:prstGeom prst="roundRect">
                  <a:avLst>
                    <a:gd name="adj" fmla="val 35833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ru-RU" sz="3600" b="1">
                      <a:latin typeface="Times New Roman" pitchFamily="18" charset="0"/>
                    </a:rPr>
                    <a:t>=</a:t>
                  </a:r>
                </a:p>
              </p:txBody>
            </p:sp>
          </p:grpSp>
        </p:grpSp>
        <p:sp>
          <p:nvSpPr>
            <p:cNvPr id="11389" name="AutoShape 125"/>
            <p:cNvSpPr>
              <a:spLocks noChangeArrowheads="1"/>
            </p:cNvSpPr>
            <p:nvPr/>
          </p:nvSpPr>
          <p:spPr bwMode="auto">
            <a:xfrm>
              <a:off x="4356100" y="5300663"/>
              <a:ext cx="1143000" cy="1066800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5400" b="1">
                  <a:solidFill>
                    <a:srgbClr val="0000FF"/>
                  </a:solidFill>
                  <a:latin typeface="Times New Roman" pitchFamily="18" charset="0"/>
                </a:rPr>
                <a:t>24</a:t>
              </a:r>
            </a:p>
          </p:txBody>
        </p:sp>
      </p:grpSp>
      <p:sp>
        <p:nvSpPr>
          <p:cNvPr id="111" name="Прямоугольник 110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043608" y="0"/>
            <a:ext cx="6696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060848"/>
            <a:ext cx="763284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Координатная </a:t>
            </a:r>
          </a:p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плоскость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7" name="Text Box 57"/>
          <p:cNvSpPr txBox="1">
            <a:spLocks noChangeArrowheads="1"/>
          </p:cNvSpPr>
          <p:nvPr/>
        </p:nvSpPr>
        <p:spPr bwMode="auto">
          <a:xfrm>
            <a:off x="401638" y="2119313"/>
            <a:ext cx="8221662" cy="13112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chemeClr val="bg1"/>
              </a:gs>
              <a:gs pos="100000">
                <a:srgbClr val="00CCFF"/>
              </a:gs>
            </a:gsLst>
            <a:lin ang="18900000" scaled="1"/>
          </a:gradFill>
          <a:ln w="9525" algn="ctr">
            <a:noFill/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>
            <a:spAutoFit/>
            <a:flatTx/>
          </a:bodyPr>
          <a:lstStyle/>
          <a:p>
            <a:r>
              <a:rPr lang="ru-RU" sz="8000" b="1" dirty="0">
                <a:solidFill>
                  <a:srgbClr val="FF0000"/>
                </a:solidFill>
              </a:rPr>
              <a:t>О с </a:t>
            </a:r>
            <a:r>
              <a:rPr lang="ru-RU" sz="8000" b="1" dirty="0" err="1">
                <a:solidFill>
                  <a:srgbClr val="FF0000"/>
                </a:solidFill>
              </a:rPr>
              <a:t>ь</a:t>
            </a:r>
            <a:r>
              <a:rPr lang="ru-RU" sz="8000" b="1" dirty="0">
                <a:solidFill>
                  <a:srgbClr val="FF0000"/>
                </a:solidFill>
              </a:rPr>
              <a:t>  а б с </a:t>
            </a:r>
            <a:r>
              <a:rPr lang="ru-RU" sz="8000" b="1" dirty="0" err="1">
                <a:solidFill>
                  <a:srgbClr val="FF0000"/>
                </a:solidFill>
              </a:rPr>
              <a:t>ц</a:t>
            </a:r>
            <a:r>
              <a:rPr lang="ru-RU" sz="8000" b="1" dirty="0">
                <a:solidFill>
                  <a:srgbClr val="FF0000"/>
                </a:solidFill>
              </a:rPr>
              <a:t> и с </a:t>
            </a:r>
            <a:r>
              <a:rPr lang="ru-RU" sz="8000" b="1" dirty="0" err="1">
                <a:solidFill>
                  <a:srgbClr val="FF0000"/>
                </a:solidFill>
              </a:rPr>
              <a:t>с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307259" name="Line 59"/>
          <p:cNvSpPr>
            <a:spLocks noChangeShapeType="1"/>
          </p:cNvSpPr>
          <p:nvPr/>
        </p:nvSpPr>
        <p:spPr bwMode="auto">
          <a:xfrm>
            <a:off x="415925" y="3416300"/>
            <a:ext cx="8728075" cy="333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03" name="Text Box 3"/>
          <p:cNvSpPr txBox="1">
            <a:spLocks noChangeArrowheads="1"/>
          </p:cNvSpPr>
          <p:nvPr/>
        </p:nvSpPr>
        <p:spPr bwMode="auto">
          <a:xfrm>
            <a:off x="3640138" y="0"/>
            <a:ext cx="542925" cy="13112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0" b="1">
                <a:solidFill>
                  <a:srgbClr val="0000FF"/>
                </a:solidFill>
              </a:rPr>
              <a:t>y</a:t>
            </a:r>
            <a:endParaRPr lang="ru-RU" sz="8000" b="1">
              <a:solidFill>
                <a:srgbClr val="0000FF"/>
              </a:solidFill>
            </a:endParaRPr>
          </a:p>
        </p:txBody>
      </p:sp>
      <p:sp>
        <p:nvSpPr>
          <p:cNvPr id="307204" name="Line 4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8094663" y="3587750"/>
            <a:ext cx="809625" cy="14335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800" b="1">
                <a:solidFill>
                  <a:srgbClr val="FF0000"/>
                </a:solidFill>
              </a:rPr>
              <a:t>x</a:t>
            </a:r>
            <a:endParaRPr lang="ru-RU" sz="8800" b="1">
              <a:solidFill>
                <a:srgbClr val="FF0000"/>
              </a:solidFill>
            </a:endParaRPr>
          </a:p>
        </p:txBody>
      </p:sp>
      <p:sp>
        <p:nvSpPr>
          <p:cNvPr id="307208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0" name="Line 10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1" name="Line 11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2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3" name="Line 13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4" name="Line 14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5" name="Line 15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6" name="Line 16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7" name="Line 17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8" name="Line 1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19" name="Line 19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0" name="Line 2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1" name="Line 2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2" name="Line 22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3" name="Line 23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4" name="Line 24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5" name="Line 25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6" name="Line 26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7" name="Line 27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8" name="Line 28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29" name="Line 29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30" name="Text Box 30"/>
          <p:cNvSpPr txBox="1">
            <a:spLocks noChangeArrowheads="1"/>
          </p:cNvSpPr>
          <p:nvPr/>
        </p:nvSpPr>
        <p:spPr bwMode="auto">
          <a:xfrm>
            <a:off x="-246063" y="3387725"/>
            <a:ext cx="9613901" cy="9144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 smtClean="0"/>
              <a:t>    -5</a:t>
            </a:r>
            <a:r>
              <a:rPr lang="ru-RU" sz="3200" b="1" dirty="0" smtClean="0"/>
              <a:t>  </a:t>
            </a:r>
            <a:r>
              <a:rPr lang="ru-RU" sz="5400" b="1" dirty="0"/>
              <a:t>-4 -3 -2 -1      </a:t>
            </a:r>
            <a:r>
              <a:rPr lang="ru-RU" sz="5400" b="1" dirty="0" smtClean="0"/>
              <a:t>  1  </a:t>
            </a:r>
            <a:r>
              <a:rPr lang="ru-RU" sz="5400" b="1" dirty="0"/>
              <a:t>2  3  4  5  6</a:t>
            </a:r>
            <a:r>
              <a:rPr lang="ru-RU" sz="3200" dirty="0"/>
              <a:t>   </a:t>
            </a:r>
          </a:p>
        </p:txBody>
      </p:sp>
      <p:sp>
        <p:nvSpPr>
          <p:cNvPr id="307231" name="Text Box 31"/>
          <p:cNvSpPr txBox="1">
            <a:spLocks noChangeArrowheads="1"/>
          </p:cNvSpPr>
          <p:nvPr/>
        </p:nvSpPr>
        <p:spPr bwMode="auto">
          <a:xfrm>
            <a:off x="4591050" y="0"/>
            <a:ext cx="696913" cy="923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 dirty="0"/>
              <a:t>4</a:t>
            </a:r>
          </a:p>
          <a:p>
            <a:r>
              <a:rPr lang="ru-RU" sz="4800" b="1" dirty="0"/>
              <a:t>3</a:t>
            </a:r>
          </a:p>
          <a:p>
            <a:r>
              <a:rPr lang="ru-RU" sz="4800" b="1" dirty="0"/>
              <a:t>2</a:t>
            </a:r>
          </a:p>
          <a:p>
            <a:r>
              <a:rPr lang="ru-RU" sz="4800" b="1" dirty="0"/>
              <a:t>1</a:t>
            </a:r>
          </a:p>
          <a:p>
            <a:endParaRPr lang="ru-RU" sz="5400" b="1" dirty="0"/>
          </a:p>
          <a:p>
            <a:r>
              <a:rPr lang="ru-RU" sz="4800" b="1" dirty="0"/>
              <a:t>-1</a:t>
            </a:r>
          </a:p>
          <a:p>
            <a:r>
              <a:rPr lang="ru-RU" sz="4800" b="1" dirty="0"/>
              <a:t>-2</a:t>
            </a:r>
          </a:p>
          <a:p>
            <a:r>
              <a:rPr lang="ru-RU" sz="4800" b="1" dirty="0"/>
              <a:t>-3</a:t>
            </a:r>
          </a:p>
          <a:p>
            <a:r>
              <a:rPr lang="ru-RU" sz="4800" b="1" dirty="0"/>
              <a:t>-4</a:t>
            </a:r>
          </a:p>
          <a:p>
            <a:endParaRPr lang="ru-RU" sz="5400" b="1" dirty="0"/>
          </a:p>
          <a:p>
            <a:endParaRPr lang="ru-RU" sz="5400" b="1" dirty="0"/>
          </a:p>
          <a:p>
            <a:endParaRPr lang="ru-RU" sz="5400" b="1" dirty="0"/>
          </a:p>
        </p:txBody>
      </p:sp>
      <p:sp>
        <p:nvSpPr>
          <p:cNvPr id="307233" name="Line 33"/>
          <p:cNvSpPr>
            <a:spLocks noChangeShapeType="1"/>
          </p:cNvSpPr>
          <p:nvPr/>
        </p:nvSpPr>
        <p:spPr bwMode="auto">
          <a:xfrm>
            <a:off x="4572000" y="3429000"/>
            <a:ext cx="1782763" cy="15875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54" name="Text Box 54"/>
          <p:cNvSpPr txBox="1">
            <a:spLocks noChangeArrowheads="1"/>
          </p:cNvSpPr>
          <p:nvPr/>
        </p:nvSpPr>
        <p:spPr bwMode="auto">
          <a:xfrm>
            <a:off x="3967163" y="2465388"/>
            <a:ext cx="603250" cy="10985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6600" b="1"/>
              <a:t>0</a:t>
            </a:r>
          </a:p>
        </p:txBody>
      </p:sp>
      <p:sp>
        <p:nvSpPr>
          <p:cNvPr id="307255" name="Line 55"/>
          <p:cNvSpPr>
            <a:spLocks noChangeShapeType="1"/>
          </p:cNvSpPr>
          <p:nvPr/>
        </p:nvSpPr>
        <p:spPr bwMode="auto">
          <a:xfrm flipH="1">
            <a:off x="4572000" y="0"/>
            <a:ext cx="15875" cy="685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58" name="Text Box 58"/>
          <p:cNvSpPr txBox="1">
            <a:spLocks noChangeArrowheads="1"/>
          </p:cNvSpPr>
          <p:nvPr/>
        </p:nvSpPr>
        <p:spPr bwMode="auto">
          <a:xfrm>
            <a:off x="4832350" y="365125"/>
            <a:ext cx="776288" cy="64928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50000">
                <a:schemeClr val="bg1"/>
              </a:gs>
              <a:gs pos="100000">
                <a:srgbClr val="3399FF"/>
              </a:gs>
            </a:gsLst>
            <a:lin ang="18900000" scaled="1"/>
          </a:gradFill>
          <a:ln w="9525" algn="ctr">
            <a:noFill/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FF"/>
            </a:extrusionClr>
          </a:sp3d>
        </p:spPr>
        <p:txBody>
          <a:bodyPr>
            <a:spAutoFit/>
            <a:flatTx/>
          </a:bodyPr>
          <a:lstStyle/>
          <a:p>
            <a:r>
              <a:rPr lang="ru-RU" sz="6000" b="1" dirty="0">
                <a:solidFill>
                  <a:srgbClr val="0000FF"/>
                </a:solidFill>
              </a:rPr>
              <a:t>О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Р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Д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И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Н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А</a:t>
            </a:r>
          </a:p>
          <a:p>
            <a:r>
              <a:rPr lang="ru-RU" sz="6000" b="1" dirty="0">
                <a:solidFill>
                  <a:srgbClr val="0000FF"/>
                </a:solidFill>
              </a:rPr>
              <a:t>Т</a:t>
            </a:r>
            <a:endParaRPr lang="ru-RU" sz="6000" b="1" dirty="0"/>
          </a:p>
        </p:txBody>
      </p:sp>
      <p:sp>
        <p:nvSpPr>
          <p:cNvPr id="307205" name="Line 5"/>
          <p:cNvSpPr>
            <a:spLocks noChangeShapeType="1"/>
          </p:cNvSpPr>
          <p:nvPr/>
        </p:nvSpPr>
        <p:spPr bwMode="auto">
          <a:xfrm flipV="1">
            <a:off x="4572000" y="368300"/>
            <a:ext cx="0" cy="64897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45" name="Oval 45"/>
          <p:cNvSpPr>
            <a:spLocks noChangeArrowheads="1"/>
          </p:cNvSpPr>
          <p:nvPr/>
        </p:nvSpPr>
        <p:spPr bwMode="auto">
          <a:xfrm>
            <a:off x="4383088" y="3276600"/>
            <a:ext cx="384175" cy="38417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72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7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7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7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7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07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7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72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307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07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307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07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307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307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307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3072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3072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0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9" dur="500"/>
                                        <p:tgtEl>
                                          <p:spTgt spid="30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0" dur="500"/>
                                        <p:tgtEl>
                                          <p:spTgt spid="30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500"/>
                                        <p:tgtEl>
                                          <p:spTgt spid="30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500"/>
                                        <p:tgtEl>
                                          <p:spTgt spid="307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500"/>
                                        <p:tgtEl>
                                          <p:spTgt spid="307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500"/>
                                        <p:tgtEl>
                                          <p:spTgt spid="307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7" grpId="0" animBg="1"/>
      <p:bldP spid="307257" grpId="1" animBg="1"/>
      <p:bldP spid="307203" grpId="0"/>
      <p:bldP spid="307204" grpId="0" animBg="1"/>
      <p:bldP spid="307206" grpId="0"/>
      <p:bldP spid="307231" grpId="0"/>
      <p:bldP spid="307254" grpId="0"/>
      <p:bldP spid="307258" grpId="0" build="allAtOnce" animBg="1"/>
      <p:bldP spid="307258" grpId="1" build="allAtOnce" animBg="1"/>
      <p:bldP spid="307205" grpId="0" animBg="1"/>
      <p:bldP spid="3072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741" name="Rectangle 93"/>
          <p:cNvSpPr>
            <a:spLocks noChangeArrowheads="1"/>
          </p:cNvSpPr>
          <p:nvPr/>
        </p:nvSpPr>
        <p:spPr bwMode="auto">
          <a:xfrm>
            <a:off x="4603750" y="3416300"/>
            <a:ext cx="4540250" cy="34417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40" name="Rectangle 92"/>
          <p:cNvSpPr>
            <a:spLocks noChangeArrowheads="1"/>
          </p:cNvSpPr>
          <p:nvPr/>
        </p:nvSpPr>
        <p:spPr bwMode="auto">
          <a:xfrm>
            <a:off x="0" y="3433763"/>
            <a:ext cx="4540250" cy="3424237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39" name="Rectangle 91"/>
          <p:cNvSpPr>
            <a:spLocks noChangeArrowheads="1"/>
          </p:cNvSpPr>
          <p:nvPr/>
        </p:nvSpPr>
        <p:spPr bwMode="auto">
          <a:xfrm>
            <a:off x="0" y="0"/>
            <a:ext cx="4524375" cy="3400425"/>
          </a:xfrm>
          <a:prstGeom prst="rect">
            <a:avLst/>
          </a:prstGeom>
          <a:gradFill rotWithShape="1">
            <a:gsLst>
              <a:gs pos="0">
                <a:srgbClr val="FF66CC"/>
              </a:gs>
              <a:gs pos="50000">
                <a:schemeClr val="bg1"/>
              </a:gs>
              <a:gs pos="100000">
                <a:srgbClr val="FF66CC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38" name="Rectangle 90"/>
          <p:cNvSpPr>
            <a:spLocks noChangeArrowheads="1"/>
          </p:cNvSpPr>
          <p:nvPr/>
        </p:nvSpPr>
        <p:spPr bwMode="auto">
          <a:xfrm>
            <a:off x="4556125" y="0"/>
            <a:ext cx="4587875" cy="3433763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07" name="Oval 59"/>
          <p:cNvSpPr>
            <a:spLocks noChangeArrowheads="1"/>
          </p:cNvSpPr>
          <p:nvPr/>
        </p:nvSpPr>
        <p:spPr bwMode="auto">
          <a:xfrm>
            <a:off x="7277100" y="1808163"/>
            <a:ext cx="334963" cy="350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650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y</a:t>
            </a:r>
            <a:endParaRPr lang="ru-RU" sz="6000" b="1"/>
          </a:p>
        </p:txBody>
      </p:sp>
      <p:sp>
        <p:nvSpPr>
          <p:cNvPr id="283651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52" name="Line 4"/>
          <p:cNvSpPr>
            <a:spLocks noChangeShapeType="1"/>
          </p:cNvSpPr>
          <p:nvPr/>
        </p:nvSpPr>
        <p:spPr bwMode="auto">
          <a:xfrm flipV="1">
            <a:off x="4572000" y="368300"/>
            <a:ext cx="0" cy="6489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53" name="Text Box 5"/>
          <p:cNvSpPr txBox="1">
            <a:spLocks noChangeArrowheads="1"/>
          </p:cNvSpPr>
          <p:nvPr/>
        </p:nvSpPr>
        <p:spPr bwMode="auto">
          <a:xfrm>
            <a:off x="8334375" y="2481263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x</a:t>
            </a:r>
            <a:endParaRPr lang="ru-RU" sz="6000" b="1"/>
          </a:p>
        </p:txBody>
      </p:sp>
      <p:sp>
        <p:nvSpPr>
          <p:cNvPr id="283655" name="Line 7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56" name="Line 8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58" name="Line 10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60" name="Line 12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62" name="Line 14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64" name="Line 16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67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69" name="Line 21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71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73" name="Line 25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76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78" name="Line 30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80" name="Line 32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82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84" name="Line 36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86" name="Line 38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88" name="Line 40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0" name="Line 42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2" name="Line 44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4" name="Line 46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6" name="Line 48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8" name="Line 50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699" name="Text Box 51"/>
          <p:cNvSpPr txBox="1">
            <a:spLocks noChangeArrowheads="1"/>
          </p:cNvSpPr>
          <p:nvPr/>
        </p:nvSpPr>
        <p:spPr bwMode="auto">
          <a:xfrm>
            <a:off x="-277813" y="3451225"/>
            <a:ext cx="9613901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</a:t>
            </a:r>
            <a:r>
              <a:rPr lang="ru-RU" sz="5400" b="1" dirty="0" smtClean="0"/>
              <a:t>-</a:t>
            </a:r>
            <a:r>
              <a:rPr lang="ru-RU" sz="5400" b="1" dirty="0"/>
              <a:t>5</a:t>
            </a:r>
            <a:r>
              <a:rPr lang="ru-RU" sz="3200" b="1" dirty="0"/>
              <a:t>  </a:t>
            </a:r>
            <a:r>
              <a:rPr lang="ru-RU" sz="5400" b="1" dirty="0"/>
              <a:t>-4 -3 -2 -1    </a:t>
            </a:r>
            <a:r>
              <a:rPr lang="ru-RU" sz="5400" b="1" dirty="0" smtClean="0"/>
              <a:t>1  </a:t>
            </a:r>
            <a:r>
              <a:rPr lang="ru-RU" sz="5400" b="1" dirty="0"/>
              <a:t>2  3  4  </a:t>
            </a:r>
            <a:r>
              <a:rPr lang="ru-RU" sz="5400" b="1" dirty="0" smtClean="0"/>
              <a:t>5 </a:t>
            </a:r>
            <a:r>
              <a:rPr lang="ru-RU" sz="3200" dirty="0" smtClean="0"/>
              <a:t>   </a:t>
            </a:r>
            <a:endParaRPr lang="ru-RU" sz="3200" dirty="0"/>
          </a:p>
        </p:txBody>
      </p:sp>
      <p:sp>
        <p:nvSpPr>
          <p:cNvPr id="283700" name="Text Box 52"/>
          <p:cNvSpPr txBox="1">
            <a:spLocks noChangeArrowheads="1"/>
          </p:cNvSpPr>
          <p:nvPr/>
        </p:nvSpPr>
        <p:spPr bwMode="auto">
          <a:xfrm>
            <a:off x="4608513" y="0"/>
            <a:ext cx="696912" cy="923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 dirty="0"/>
              <a:t>4</a:t>
            </a:r>
          </a:p>
          <a:p>
            <a:r>
              <a:rPr lang="ru-RU" sz="4800" b="1" dirty="0"/>
              <a:t>3</a:t>
            </a:r>
          </a:p>
          <a:p>
            <a:r>
              <a:rPr lang="ru-RU" sz="4800" b="1" dirty="0"/>
              <a:t>2</a:t>
            </a:r>
          </a:p>
          <a:p>
            <a:r>
              <a:rPr lang="ru-RU" sz="4800" b="1" dirty="0"/>
              <a:t>1</a:t>
            </a:r>
          </a:p>
          <a:p>
            <a:endParaRPr lang="ru-RU" sz="5400" b="1" dirty="0"/>
          </a:p>
          <a:p>
            <a:r>
              <a:rPr lang="ru-RU" sz="4800" b="1" dirty="0"/>
              <a:t>-1</a:t>
            </a:r>
          </a:p>
          <a:p>
            <a:r>
              <a:rPr lang="ru-RU" sz="4800" b="1" dirty="0"/>
              <a:t>-2</a:t>
            </a:r>
          </a:p>
          <a:p>
            <a:r>
              <a:rPr lang="ru-RU" sz="4800" b="1" dirty="0"/>
              <a:t>-3</a:t>
            </a:r>
          </a:p>
          <a:p>
            <a:r>
              <a:rPr lang="ru-RU" sz="4800" b="1" dirty="0"/>
              <a:t>-4</a:t>
            </a:r>
          </a:p>
          <a:p>
            <a:endParaRPr lang="ru-RU" sz="5400" b="1" dirty="0"/>
          </a:p>
          <a:p>
            <a:endParaRPr lang="ru-RU" sz="5400" b="1" dirty="0"/>
          </a:p>
          <a:p>
            <a:endParaRPr lang="ru-RU" sz="5400" b="1" dirty="0"/>
          </a:p>
        </p:txBody>
      </p:sp>
      <p:sp>
        <p:nvSpPr>
          <p:cNvPr id="283701" name="Line 53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03" name="Line 55"/>
          <p:cNvSpPr>
            <a:spLocks noChangeShapeType="1"/>
          </p:cNvSpPr>
          <p:nvPr/>
        </p:nvSpPr>
        <p:spPr bwMode="auto">
          <a:xfrm>
            <a:off x="4572000" y="3429000"/>
            <a:ext cx="1782763" cy="15875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05" name="Line 57"/>
          <p:cNvSpPr>
            <a:spLocks noChangeShapeType="1"/>
          </p:cNvSpPr>
          <p:nvPr/>
        </p:nvSpPr>
        <p:spPr bwMode="auto">
          <a:xfrm>
            <a:off x="4541838" y="3429000"/>
            <a:ext cx="2887662" cy="158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06" name="Line 58"/>
          <p:cNvSpPr>
            <a:spLocks noChangeShapeType="1"/>
          </p:cNvSpPr>
          <p:nvPr/>
        </p:nvSpPr>
        <p:spPr bwMode="auto">
          <a:xfrm flipH="1" flipV="1">
            <a:off x="7415213" y="1925638"/>
            <a:ext cx="30162" cy="1487487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08" name="Line 60"/>
          <p:cNvSpPr>
            <a:spLocks noChangeShapeType="1"/>
          </p:cNvSpPr>
          <p:nvPr/>
        </p:nvSpPr>
        <p:spPr bwMode="auto">
          <a:xfrm>
            <a:off x="4552950" y="1973263"/>
            <a:ext cx="2863850" cy="301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09" name="Line 61"/>
          <p:cNvSpPr>
            <a:spLocks noChangeShapeType="1"/>
          </p:cNvSpPr>
          <p:nvPr/>
        </p:nvSpPr>
        <p:spPr bwMode="auto">
          <a:xfrm flipH="1" flipV="1">
            <a:off x="7431088" y="1957388"/>
            <a:ext cx="15875" cy="15033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10" name="Text Box 62"/>
          <p:cNvSpPr txBox="1">
            <a:spLocks noChangeArrowheads="1"/>
          </p:cNvSpPr>
          <p:nvPr/>
        </p:nvSpPr>
        <p:spPr bwMode="auto">
          <a:xfrm>
            <a:off x="5640388" y="250825"/>
            <a:ext cx="35036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0000FF"/>
                </a:solidFill>
              </a:rPr>
              <a:t>А(4;2)</a:t>
            </a:r>
          </a:p>
        </p:txBody>
      </p:sp>
      <p:sp>
        <p:nvSpPr>
          <p:cNvPr id="283712" name="Line 64"/>
          <p:cNvSpPr>
            <a:spLocks noChangeShapeType="1"/>
          </p:cNvSpPr>
          <p:nvPr/>
        </p:nvSpPr>
        <p:spPr bwMode="auto">
          <a:xfrm flipH="1">
            <a:off x="3055938" y="3413125"/>
            <a:ext cx="1455737" cy="33338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13" name="Line 65"/>
          <p:cNvSpPr>
            <a:spLocks noChangeShapeType="1"/>
          </p:cNvSpPr>
          <p:nvPr/>
        </p:nvSpPr>
        <p:spPr bwMode="auto">
          <a:xfrm flipV="1">
            <a:off x="3108325" y="1244600"/>
            <a:ext cx="15875" cy="22479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15" name="Oval 67"/>
          <p:cNvSpPr>
            <a:spLocks noChangeArrowheads="1"/>
          </p:cNvSpPr>
          <p:nvPr/>
        </p:nvSpPr>
        <p:spPr bwMode="auto">
          <a:xfrm>
            <a:off x="2951163" y="1123950"/>
            <a:ext cx="304800" cy="288925"/>
          </a:xfrm>
          <a:prstGeom prst="ellipse">
            <a:avLst/>
          </a:prstGeom>
          <a:solidFill>
            <a:srgbClr val="80008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18" name="Line 70"/>
          <p:cNvSpPr>
            <a:spLocks noChangeShapeType="1"/>
          </p:cNvSpPr>
          <p:nvPr/>
        </p:nvSpPr>
        <p:spPr bwMode="auto">
          <a:xfrm flipH="1" flipV="1">
            <a:off x="3055938" y="1279525"/>
            <a:ext cx="1563687" cy="1587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19" name="Line 71"/>
          <p:cNvSpPr>
            <a:spLocks noChangeShapeType="1"/>
          </p:cNvSpPr>
          <p:nvPr/>
        </p:nvSpPr>
        <p:spPr bwMode="auto">
          <a:xfrm flipH="1" flipV="1">
            <a:off x="3087688" y="1352550"/>
            <a:ext cx="17462" cy="21209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20" name="Text Box 72"/>
          <p:cNvSpPr txBox="1">
            <a:spLocks noChangeArrowheads="1"/>
          </p:cNvSpPr>
          <p:nvPr/>
        </p:nvSpPr>
        <p:spPr bwMode="auto">
          <a:xfrm>
            <a:off x="0" y="-288925"/>
            <a:ext cx="3841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990099"/>
                </a:solidFill>
              </a:rPr>
              <a:t>В(-2;3)</a:t>
            </a:r>
          </a:p>
        </p:txBody>
      </p:sp>
      <p:sp>
        <p:nvSpPr>
          <p:cNvPr id="283722" name="Oval 74"/>
          <p:cNvSpPr>
            <a:spLocks noChangeArrowheads="1"/>
          </p:cNvSpPr>
          <p:nvPr/>
        </p:nvSpPr>
        <p:spPr bwMode="auto">
          <a:xfrm>
            <a:off x="4464050" y="3308350"/>
            <a:ext cx="22383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23" name="Oval 75"/>
          <p:cNvSpPr>
            <a:spLocks noChangeArrowheads="1"/>
          </p:cNvSpPr>
          <p:nvPr/>
        </p:nvSpPr>
        <p:spPr bwMode="auto">
          <a:xfrm>
            <a:off x="1476375" y="4722813"/>
            <a:ext cx="319088" cy="33655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24" name="Oval 76"/>
          <p:cNvSpPr>
            <a:spLocks noChangeArrowheads="1"/>
          </p:cNvSpPr>
          <p:nvPr/>
        </p:nvSpPr>
        <p:spPr bwMode="auto">
          <a:xfrm>
            <a:off x="8616950" y="4711700"/>
            <a:ext cx="304800" cy="3048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3726" name="Text Box 78"/>
          <p:cNvSpPr txBox="1">
            <a:spLocks noChangeArrowheads="1"/>
          </p:cNvSpPr>
          <p:nvPr/>
        </p:nvSpPr>
        <p:spPr bwMode="auto">
          <a:xfrm>
            <a:off x="4964113" y="5302250"/>
            <a:ext cx="4179887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9933FF"/>
                </a:solidFill>
              </a:rPr>
              <a:t>M</a:t>
            </a:r>
            <a:r>
              <a:rPr lang="ru-RU" sz="9600" b="1">
                <a:solidFill>
                  <a:srgbClr val="9933FF"/>
                </a:solidFill>
              </a:rPr>
              <a:t>(6;-2)</a:t>
            </a:r>
          </a:p>
        </p:txBody>
      </p:sp>
      <p:sp>
        <p:nvSpPr>
          <p:cNvPr id="283729" name="Text Box 81"/>
          <p:cNvSpPr txBox="1">
            <a:spLocks noChangeArrowheads="1"/>
          </p:cNvSpPr>
          <p:nvPr/>
        </p:nvSpPr>
        <p:spPr bwMode="auto">
          <a:xfrm>
            <a:off x="0" y="5302250"/>
            <a:ext cx="4179888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D60093"/>
                </a:solidFill>
              </a:rPr>
              <a:t>F</a:t>
            </a:r>
            <a:r>
              <a:rPr lang="ru-RU" sz="9600" b="1">
                <a:solidFill>
                  <a:srgbClr val="D60093"/>
                </a:solidFill>
              </a:rPr>
              <a:t>(-4;-2)</a:t>
            </a:r>
          </a:p>
        </p:txBody>
      </p:sp>
      <p:sp>
        <p:nvSpPr>
          <p:cNvPr id="283734" name="Line 86"/>
          <p:cNvSpPr>
            <a:spLocks noChangeShapeType="1"/>
          </p:cNvSpPr>
          <p:nvPr/>
        </p:nvSpPr>
        <p:spPr bwMode="auto">
          <a:xfrm flipH="1">
            <a:off x="1620838" y="3400425"/>
            <a:ext cx="2951162" cy="158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35" name="Line 87"/>
          <p:cNvSpPr>
            <a:spLocks noChangeShapeType="1"/>
          </p:cNvSpPr>
          <p:nvPr/>
        </p:nvSpPr>
        <p:spPr bwMode="auto">
          <a:xfrm>
            <a:off x="1604963" y="3416300"/>
            <a:ext cx="0" cy="14605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36" name="Line 88"/>
          <p:cNvSpPr>
            <a:spLocks noChangeShapeType="1"/>
          </p:cNvSpPr>
          <p:nvPr/>
        </p:nvSpPr>
        <p:spPr bwMode="auto">
          <a:xfrm>
            <a:off x="4619625" y="3400425"/>
            <a:ext cx="4156075" cy="49213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3737" name="Line 89"/>
          <p:cNvSpPr>
            <a:spLocks noChangeShapeType="1"/>
          </p:cNvSpPr>
          <p:nvPr/>
        </p:nvSpPr>
        <p:spPr bwMode="auto">
          <a:xfrm>
            <a:off x="8775700" y="3449638"/>
            <a:ext cx="15875" cy="1330325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3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83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83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83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83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83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83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8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83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83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8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83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83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28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28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83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83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8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8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83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28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8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28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8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8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283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283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28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28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500"/>
                            </p:stCondLst>
                            <p:childTnLst>
                              <p:par>
                                <p:cTn id="2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28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283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741" grpId="0" animBg="1"/>
      <p:bldP spid="283741" grpId="1" animBg="1"/>
      <p:bldP spid="283740" grpId="0" animBg="1"/>
      <p:bldP spid="283740" grpId="1" animBg="1"/>
      <p:bldP spid="283739" grpId="0" animBg="1"/>
      <p:bldP spid="283739" grpId="1" animBg="1"/>
      <p:bldP spid="283738" grpId="0" animBg="1"/>
      <p:bldP spid="283738" grpId="1" animBg="1"/>
      <p:bldP spid="283707" grpId="0" animBg="1"/>
      <p:bldP spid="283705" grpId="0" animBg="1"/>
      <p:bldP spid="283705" grpId="1" animBg="1"/>
      <p:bldP spid="283706" grpId="0" animBg="1"/>
      <p:bldP spid="283706" grpId="1" animBg="1"/>
      <p:bldP spid="283708" grpId="0" animBg="1"/>
      <p:bldP spid="283708" grpId="1" animBg="1"/>
      <p:bldP spid="283709" grpId="0" animBg="1"/>
      <p:bldP spid="283709" grpId="1" animBg="1"/>
      <p:bldP spid="283710" grpId="0"/>
      <p:bldP spid="283712" grpId="0" animBg="1"/>
      <p:bldP spid="283712" grpId="1" animBg="1"/>
      <p:bldP spid="283713" grpId="0" animBg="1"/>
      <p:bldP spid="283713" grpId="1" animBg="1"/>
      <p:bldP spid="283715" grpId="0" animBg="1"/>
      <p:bldP spid="283718" grpId="0" animBg="1"/>
      <p:bldP spid="283718" grpId="1" animBg="1"/>
      <p:bldP spid="283719" grpId="0" animBg="1"/>
      <p:bldP spid="283719" grpId="1" animBg="1"/>
      <p:bldP spid="283720" grpId="0"/>
      <p:bldP spid="283723" grpId="0" animBg="1"/>
      <p:bldP spid="283724" grpId="0" animBg="1"/>
      <p:bldP spid="283726" grpId="0"/>
      <p:bldP spid="283729" grpId="0"/>
      <p:bldP spid="283734" grpId="0" animBg="1"/>
      <p:bldP spid="283734" grpId="1" animBg="1"/>
      <p:bldP spid="283735" grpId="0" animBg="1"/>
      <p:bldP spid="283735" grpId="1" animBg="1"/>
      <p:bldP spid="283736" grpId="0" animBg="1"/>
      <p:bldP spid="2837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4603750" y="3416300"/>
            <a:ext cx="4540250" cy="34417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19" name="Rectangle 3"/>
          <p:cNvSpPr>
            <a:spLocks noChangeArrowheads="1"/>
          </p:cNvSpPr>
          <p:nvPr/>
        </p:nvSpPr>
        <p:spPr bwMode="auto">
          <a:xfrm>
            <a:off x="0" y="3433763"/>
            <a:ext cx="4540250" cy="3424237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0" y="0"/>
            <a:ext cx="4524375" cy="3400425"/>
          </a:xfrm>
          <a:prstGeom prst="rect">
            <a:avLst/>
          </a:prstGeom>
          <a:gradFill rotWithShape="1">
            <a:gsLst>
              <a:gs pos="0">
                <a:srgbClr val="FF66CC"/>
              </a:gs>
              <a:gs pos="50000">
                <a:schemeClr val="bg1"/>
              </a:gs>
              <a:gs pos="100000">
                <a:srgbClr val="FF66CC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6421" name="Rectangle 5"/>
          <p:cNvSpPr>
            <a:spLocks noChangeArrowheads="1"/>
          </p:cNvSpPr>
          <p:nvPr/>
        </p:nvSpPr>
        <p:spPr bwMode="auto">
          <a:xfrm>
            <a:off x="4524375" y="0"/>
            <a:ext cx="4619625" cy="3433763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22" name="Oval 6"/>
          <p:cNvSpPr>
            <a:spLocks noChangeArrowheads="1"/>
          </p:cNvSpPr>
          <p:nvPr/>
        </p:nvSpPr>
        <p:spPr bwMode="auto">
          <a:xfrm>
            <a:off x="7935913" y="1039813"/>
            <a:ext cx="398462" cy="400050"/>
          </a:xfrm>
          <a:prstGeom prst="ellipse">
            <a:avLst/>
          </a:pr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1">
                <a:srgbClr val="1A8D48"/>
              </a:gs>
              <a:gs pos="26000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500">
                <a:srgbClr val="EE3F17"/>
              </a:gs>
              <a:gs pos="74000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y</a:t>
            </a:r>
            <a:endParaRPr lang="ru-RU" sz="6000" b="1"/>
          </a:p>
        </p:txBody>
      </p:sp>
      <p:sp>
        <p:nvSpPr>
          <p:cNvPr id="316424" name="Line 8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25" name="Line 9"/>
          <p:cNvSpPr>
            <a:spLocks noChangeShapeType="1"/>
          </p:cNvSpPr>
          <p:nvPr/>
        </p:nvSpPr>
        <p:spPr bwMode="auto">
          <a:xfrm flipH="1" flipV="1">
            <a:off x="4540250" y="223838"/>
            <a:ext cx="31750" cy="6634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26" name="Text Box 10"/>
          <p:cNvSpPr txBox="1">
            <a:spLocks noChangeArrowheads="1"/>
          </p:cNvSpPr>
          <p:nvPr/>
        </p:nvSpPr>
        <p:spPr bwMode="auto">
          <a:xfrm>
            <a:off x="8334375" y="2481263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x</a:t>
            </a:r>
            <a:endParaRPr lang="ru-RU" sz="6000" b="1"/>
          </a:p>
        </p:txBody>
      </p:sp>
      <p:sp>
        <p:nvSpPr>
          <p:cNvPr id="316427" name="Line 11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28" name="Line 12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29" name="Line 13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0" name="Line 14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1" name="Line 15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2" name="Line 16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3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4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5" name="Line 19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6" name="Line 20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7" name="Line 21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8" name="Line 22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39" name="Line 23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0" name="Line 24"/>
          <p:cNvSpPr>
            <a:spLocks noChangeShapeType="1"/>
          </p:cNvSpPr>
          <p:nvPr/>
        </p:nvSpPr>
        <p:spPr bwMode="auto">
          <a:xfrm>
            <a:off x="7437438" y="4111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1" name="Line 25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2" name="Line 2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3" name="Line 27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4" name="Line 28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5" name="Line 29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6" name="Line 30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7" name="Line 31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8" name="Line 32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49" name="Text Box 33"/>
          <p:cNvSpPr txBox="1">
            <a:spLocks noChangeArrowheads="1"/>
          </p:cNvSpPr>
          <p:nvPr/>
        </p:nvSpPr>
        <p:spPr bwMode="auto">
          <a:xfrm>
            <a:off x="-277813" y="3451225"/>
            <a:ext cx="9613901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</a:t>
            </a:r>
            <a:r>
              <a:rPr lang="ru-RU" sz="5400" b="1" dirty="0" smtClean="0"/>
              <a:t>-</a:t>
            </a:r>
            <a:r>
              <a:rPr lang="ru-RU" sz="5400" b="1" dirty="0"/>
              <a:t>5</a:t>
            </a:r>
            <a:r>
              <a:rPr lang="ru-RU" sz="3200" b="1" dirty="0"/>
              <a:t>  </a:t>
            </a:r>
            <a:r>
              <a:rPr lang="ru-RU" sz="5400" b="1" dirty="0"/>
              <a:t>-4 -3 -2 -1 </a:t>
            </a:r>
            <a:r>
              <a:rPr lang="ru-RU" sz="5400" b="1" dirty="0" smtClean="0"/>
              <a:t>   1  </a:t>
            </a:r>
            <a:r>
              <a:rPr lang="ru-RU" sz="5400" b="1" dirty="0"/>
              <a:t>2  3  4  5  </a:t>
            </a:r>
            <a:endParaRPr lang="ru-RU" sz="3200" dirty="0"/>
          </a:p>
        </p:txBody>
      </p:sp>
      <p:sp>
        <p:nvSpPr>
          <p:cNvPr id="316450" name="Text Box 34"/>
          <p:cNvSpPr txBox="1">
            <a:spLocks noChangeArrowheads="1"/>
          </p:cNvSpPr>
          <p:nvPr/>
        </p:nvSpPr>
        <p:spPr bwMode="auto">
          <a:xfrm>
            <a:off x="4610100" y="0"/>
            <a:ext cx="696913" cy="923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 dirty="0"/>
              <a:t>4</a:t>
            </a:r>
          </a:p>
          <a:p>
            <a:r>
              <a:rPr lang="ru-RU" sz="4800" b="1" dirty="0"/>
              <a:t>3</a:t>
            </a:r>
          </a:p>
          <a:p>
            <a:r>
              <a:rPr lang="ru-RU" sz="4800" b="1" dirty="0"/>
              <a:t>2</a:t>
            </a:r>
          </a:p>
          <a:p>
            <a:r>
              <a:rPr lang="ru-RU" sz="4800" b="1" dirty="0"/>
              <a:t>1</a:t>
            </a:r>
          </a:p>
          <a:p>
            <a:endParaRPr lang="ru-RU" sz="5400" b="1" dirty="0"/>
          </a:p>
          <a:p>
            <a:r>
              <a:rPr lang="ru-RU" sz="4800" b="1" dirty="0" smtClean="0"/>
              <a:t>-1</a:t>
            </a:r>
            <a:endParaRPr lang="ru-RU" sz="4800" b="1" dirty="0"/>
          </a:p>
          <a:p>
            <a:r>
              <a:rPr lang="ru-RU" sz="4800" b="1" dirty="0"/>
              <a:t>-2</a:t>
            </a:r>
          </a:p>
          <a:p>
            <a:r>
              <a:rPr lang="ru-RU" sz="4800" b="1" dirty="0"/>
              <a:t>-3</a:t>
            </a:r>
          </a:p>
          <a:p>
            <a:r>
              <a:rPr lang="ru-RU" sz="4800" b="1" dirty="0"/>
              <a:t>-4</a:t>
            </a:r>
          </a:p>
          <a:p>
            <a:endParaRPr lang="ru-RU" sz="5400" b="1" dirty="0"/>
          </a:p>
          <a:p>
            <a:endParaRPr lang="ru-RU" sz="5400" b="1" dirty="0"/>
          </a:p>
          <a:p>
            <a:endParaRPr lang="ru-RU" sz="5400" b="1" dirty="0"/>
          </a:p>
        </p:txBody>
      </p:sp>
      <p:sp>
        <p:nvSpPr>
          <p:cNvPr id="316451" name="Line 35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52" name="Line 36"/>
          <p:cNvSpPr>
            <a:spLocks noChangeShapeType="1"/>
          </p:cNvSpPr>
          <p:nvPr/>
        </p:nvSpPr>
        <p:spPr bwMode="auto">
          <a:xfrm>
            <a:off x="4572000" y="3429000"/>
            <a:ext cx="1782763" cy="15875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60" name="Oval 44"/>
          <p:cNvSpPr>
            <a:spLocks noChangeArrowheads="1"/>
          </p:cNvSpPr>
          <p:nvPr/>
        </p:nvSpPr>
        <p:spPr bwMode="auto">
          <a:xfrm>
            <a:off x="690563" y="1733550"/>
            <a:ext cx="417512" cy="481013"/>
          </a:xfrm>
          <a:prstGeom prst="ellipse">
            <a:avLst/>
          </a:pr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0">
                <a:srgbClr val="000082"/>
              </a:gs>
              <a:gs pos="28501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9000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64" name="Oval 48"/>
          <p:cNvSpPr>
            <a:spLocks noChangeArrowheads="1"/>
          </p:cNvSpPr>
          <p:nvPr/>
        </p:nvSpPr>
        <p:spPr bwMode="auto">
          <a:xfrm>
            <a:off x="4464050" y="3308350"/>
            <a:ext cx="22383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65" name="Oval 49"/>
          <p:cNvSpPr>
            <a:spLocks noChangeArrowheads="1"/>
          </p:cNvSpPr>
          <p:nvPr/>
        </p:nvSpPr>
        <p:spPr bwMode="auto">
          <a:xfrm>
            <a:off x="6483350" y="969963"/>
            <a:ext cx="446088" cy="447675"/>
          </a:xfrm>
          <a:prstGeom prst="ellipse">
            <a:avLst/>
          </a:prstGeom>
          <a:gradFill rotWithShape="1">
            <a:gsLst>
              <a:gs pos="0">
                <a:srgbClr val="3366FF"/>
              </a:gs>
              <a:gs pos="12500">
                <a:srgbClr val="01A78F"/>
              </a:gs>
              <a:gs pos="25000">
                <a:srgbClr val="FFFF00"/>
              </a:gs>
              <a:gs pos="37500">
                <a:srgbClr val="FF6633"/>
              </a:gs>
              <a:gs pos="50000">
                <a:srgbClr val="FF3399"/>
              </a:gs>
              <a:gs pos="62500">
                <a:srgbClr val="FF6633"/>
              </a:gs>
              <a:gs pos="75000">
                <a:srgbClr val="FFFF00"/>
              </a:gs>
              <a:gs pos="875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66" name="Oval 50"/>
          <p:cNvSpPr>
            <a:spLocks noChangeArrowheads="1"/>
          </p:cNvSpPr>
          <p:nvPr/>
        </p:nvSpPr>
        <p:spPr bwMode="auto">
          <a:xfrm>
            <a:off x="7958138" y="4648200"/>
            <a:ext cx="401637" cy="449263"/>
          </a:xfrm>
          <a:prstGeom prst="ellipse">
            <a:avLst/>
          </a:pr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1">
                <a:srgbClr val="1A8D48"/>
              </a:gs>
              <a:gs pos="26000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500">
                <a:srgbClr val="EE3F17"/>
              </a:gs>
              <a:gs pos="74000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16473" name="Object 5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0" name="Формула" r:id="rId3" imgW="114120" imgH="215640" progId="Equation.3">
              <p:embed/>
            </p:oleObj>
          </a:graphicData>
        </a:graphic>
      </p:graphicFrame>
      <p:sp>
        <p:nvSpPr>
          <p:cNvPr id="316474" name="Oval 58"/>
          <p:cNvSpPr>
            <a:spLocks noChangeArrowheads="1"/>
          </p:cNvSpPr>
          <p:nvPr/>
        </p:nvSpPr>
        <p:spPr bwMode="auto">
          <a:xfrm>
            <a:off x="5727700" y="720725"/>
            <a:ext cx="1908175" cy="2309813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189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cs typeface="Times New Roman" pitchFamily="18" charset="0"/>
              </a:rPr>
              <a:t>I</a:t>
            </a:r>
          </a:p>
        </p:txBody>
      </p:sp>
      <p:sp>
        <p:nvSpPr>
          <p:cNvPr id="316476" name="Oval 60"/>
          <p:cNvSpPr>
            <a:spLocks noChangeArrowheads="1"/>
          </p:cNvSpPr>
          <p:nvPr/>
        </p:nvSpPr>
        <p:spPr bwMode="auto">
          <a:xfrm>
            <a:off x="1266825" y="481013"/>
            <a:ext cx="1812925" cy="2422525"/>
          </a:xfrm>
          <a:prstGeom prst="ellipse">
            <a:avLst/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27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cs typeface="Times New Roman" pitchFamily="18" charset="0"/>
              </a:rPr>
              <a:t>II</a:t>
            </a:r>
          </a:p>
        </p:txBody>
      </p:sp>
      <p:sp>
        <p:nvSpPr>
          <p:cNvPr id="316478" name="Oval 62"/>
          <p:cNvSpPr>
            <a:spLocks noChangeArrowheads="1"/>
          </p:cNvSpPr>
          <p:nvPr/>
        </p:nvSpPr>
        <p:spPr bwMode="auto">
          <a:xfrm>
            <a:off x="1171575" y="4114800"/>
            <a:ext cx="1860550" cy="2551113"/>
          </a:xfrm>
          <a:prstGeom prst="ellipse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189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cs typeface="Times New Roman" pitchFamily="18" charset="0"/>
              </a:rPr>
              <a:t>III</a:t>
            </a:r>
          </a:p>
        </p:txBody>
      </p:sp>
      <p:sp>
        <p:nvSpPr>
          <p:cNvPr id="316480" name="Oval 64"/>
          <p:cNvSpPr>
            <a:spLocks noChangeArrowheads="1"/>
          </p:cNvSpPr>
          <p:nvPr/>
        </p:nvSpPr>
        <p:spPr bwMode="auto">
          <a:xfrm>
            <a:off x="5949950" y="4268788"/>
            <a:ext cx="1652588" cy="2317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chemeClr val="bg1"/>
              </a:gs>
            </a:gsLst>
            <a:lin ang="27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9600" b="1">
                <a:solidFill>
                  <a:srgbClr val="FF0000"/>
                </a:solidFill>
                <a:cs typeface="Times New Roman" pitchFamily="18" charset="0"/>
              </a:rPr>
              <a:t>IV</a:t>
            </a:r>
          </a:p>
        </p:txBody>
      </p:sp>
      <p:sp>
        <p:nvSpPr>
          <p:cNvPr id="316482" name="Oval 66"/>
          <p:cNvSpPr>
            <a:spLocks noChangeArrowheads="1"/>
          </p:cNvSpPr>
          <p:nvPr/>
        </p:nvSpPr>
        <p:spPr bwMode="auto">
          <a:xfrm>
            <a:off x="3576638" y="1011238"/>
            <a:ext cx="449262" cy="449262"/>
          </a:xfrm>
          <a:prstGeom prst="ellipse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rect">
              <a:fillToRect l="100000" t="100000"/>
            </a:path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83" name="Oval 67"/>
          <p:cNvSpPr>
            <a:spLocks noChangeArrowheads="1"/>
          </p:cNvSpPr>
          <p:nvPr/>
        </p:nvSpPr>
        <p:spPr bwMode="auto">
          <a:xfrm>
            <a:off x="755650" y="5357813"/>
            <a:ext cx="415925" cy="465137"/>
          </a:xfrm>
          <a:prstGeom prst="ellipse">
            <a:avLst/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85" name="Text Box 69"/>
          <p:cNvSpPr txBox="1">
            <a:spLocks noChangeArrowheads="1"/>
          </p:cNvSpPr>
          <p:nvPr/>
        </p:nvSpPr>
        <p:spPr bwMode="auto">
          <a:xfrm>
            <a:off x="4713288" y="7416800"/>
            <a:ext cx="184150" cy="3667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16486" name="Oval 70"/>
          <p:cNvSpPr>
            <a:spLocks noChangeArrowheads="1"/>
          </p:cNvSpPr>
          <p:nvPr/>
        </p:nvSpPr>
        <p:spPr bwMode="auto">
          <a:xfrm>
            <a:off x="2857500" y="5341938"/>
            <a:ext cx="465138" cy="465137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">
                <a:srgbClr val="000040"/>
              </a:gs>
              <a:gs pos="25000">
                <a:srgbClr val="400040"/>
              </a:gs>
              <a:gs pos="37500">
                <a:srgbClr val="8F0040"/>
              </a:gs>
              <a:gs pos="45000">
                <a:srgbClr val="F27300"/>
              </a:gs>
              <a:gs pos="50000">
                <a:srgbClr val="FFBF00"/>
              </a:gs>
              <a:gs pos="55001">
                <a:srgbClr val="F27300"/>
              </a:gs>
              <a:gs pos="62500">
                <a:srgbClr val="8F0040"/>
              </a:gs>
              <a:gs pos="75000">
                <a:srgbClr val="400040"/>
              </a:gs>
              <a:gs pos="90000">
                <a:srgbClr val="000040"/>
              </a:gs>
              <a:gs pos="100000">
                <a:srgbClr val="000000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90" name="Line 74"/>
          <p:cNvSpPr>
            <a:spLocks noChangeShapeType="1"/>
          </p:cNvSpPr>
          <p:nvPr/>
        </p:nvSpPr>
        <p:spPr bwMode="auto">
          <a:xfrm>
            <a:off x="6689725" y="1219200"/>
            <a:ext cx="31750" cy="219710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1" name="Line 75"/>
          <p:cNvSpPr>
            <a:spLocks noChangeShapeType="1"/>
          </p:cNvSpPr>
          <p:nvPr/>
        </p:nvSpPr>
        <p:spPr bwMode="auto">
          <a:xfrm flipH="1">
            <a:off x="4572000" y="1219200"/>
            <a:ext cx="2117725" cy="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2" name="Line 76"/>
          <p:cNvSpPr>
            <a:spLocks noChangeShapeType="1"/>
          </p:cNvSpPr>
          <p:nvPr/>
        </p:nvSpPr>
        <p:spPr bwMode="auto">
          <a:xfrm flipH="1" flipV="1">
            <a:off x="3063875" y="3400425"/>
            <a:ext cx="31750" cy="2182813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3" name="Line 77"/>
          <p:cNvSpPr>
            <a:spLocks noChangeShapeType="1"/>
          </p:cNvSpPr>
          <p:nvPr/>
        </p:nvSpPr>
        <p:spPr bwMode="auto">
          <a:xfrm>
            <a:off x="3111500" y="5567363"/>
            <a:ext cx="1412875" cy="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4" name="Line 78"/>
          <p:cNvSpPr>
            <a:spLocks noChangeShapeType="1"/>
          </p:cNvSpPr>
          <p:nvPr/>
        </p:nvSpPr>
        <p:spPr bwMode="auto">
          <a:xfrm>
            <a:off x="3786188" y="1235075"/>
            <a:ext cx="47625" cy="21494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5" name="Line 79"/>
          <p:cNvSpPr>
            <a:spLocks noChangeShapeType="1"/>
          </p:cNvSpPr>
          <p:nvPr/>
        </p:nvSpPr>
        <p:spPr bwMode="auto">
          <a:xfrm>
            <a:off x="3802063" y="1219200"/>
            <a:ext cx="769937" cy="158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6" name="Line 80"/>
          <p:cNvSpPr>
            <a:spLocks noChangeShapeType="1"/>
          </p:cNvSpPr>
          <p:nvPr/>
        </p:nvSpPr>
        <p:spPr bwMode="auto">
          <a:xfrm>
            <a:off x="8132763" y="1235075"/>
            <a:ext cx="15875" cy="216535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7" name="Line 81"/>
          <p:cNvSpPr>
            <a:spLocks noChangeShapeType="1"/>
          </p:cNvSpPr>
          <p:nvPr/>
        </p:nvSpPr>
        <p:spPr bwMode="auto">
          <a:xfrm flipH="1" flipV="1">
            <a:off x="4587875" y="1219200"/>
            <a:ext cx="3560763" cy="158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8" name="Line 82"/>
          <p:cNvSpPr>
            <a:spLocks noChangeShapeType="1"/>
          </p:cNvSpPr>
          <p:nvPr/>
        </p:nvSpPr>
        <p:spPr bwMode="auto">
          <a:xfrm flipH="1" flipV="1">
            <a:off x="8132763" y="3497263"/>
            <a:ext cx="15875" cy="1363662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499" name="Line 83"/>
          <p:cNvSpPr>
            <a:spLocks noChangeShapeType="1"/>
          </p:cNvSpPr>
          <p:nvPr/>
        </p:nvSpPr>
        <p:spPr bwMode="auto">
          <a:xfrm flipH="1" flipV="1">
            <a:off x="4587875" y="4845050"/>
            <a:ext cx="3544888" cy="158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500" name="Line 84"/>
          <p:cNvSpPr>
            <a:spLocks noChangeShapeType="1"/>
          </p:cNvSpPr>
          <p:nvPr/>
        </p:nvSpPr>
        <p:spPr bwMode="auto">
          <a:xfrm>
            <a:off x="930275" y="5567363"/>
            <a:ext cx="3657600" cy="158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501" name="Line 85"/>
          <p:cNvSpPr>
            <a:spLocks noChangeShapeType="1"/>
          </p:cNvSpPr>
          <p:nvPr/>
        </p:nvSpPr>
        <p:spPr bwMode="auto">
          <a:xfrm flipV="1">
            <a:off x="930275" y="3433763"/>
            <a:ext cx="15875" cy="213360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502" name="Line 86"/>
          <p:cNvSpPr>
            <a:spLocks noChangeShapeType="1"/>
          </p:cNvSpPr>
          <p:nvPr/>
        </p:nvSpPr>
        <p:spPr bwMode="auto">
          <a:xfrm>
            <a:off x="946150" y="1973263"/>
            <a:ext cx="15875" cy="1395412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503" name="Line 87"/>
          <p:cNvSpPr>
            <a:spLocks noChangeShapeType="1"/>
          </p:cNvSpPr>
          <p:nvPr/>
        </p:nvSpPr>
        <p:spPr bwMode="auto">
          <a:xfrm>
            <a:off x="930275" y="1957388"/>
            <a:ext cx="3625850" cy="1587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16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16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6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16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3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6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16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1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16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16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3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31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316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316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3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9" dur="500"/>
                                        <p:tgtEl>
                                          <p:spTgt spid="316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316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316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31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2" dur="500"/>
                                        <p:tgtEl>
                                          <p:spTgt spid="31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316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31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00"/>
                                        <p:tgtEl>
                                          <p:spTgt spid="31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500"/>
                                        <p:tgtEl>
                                          <p:spTgt spid="31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316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316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00"/>
                            </p:stCondLst>
                            <p:childTnLst>
                              <p:par>
                                <p:cTn id="2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5" dur="500"/>
                                        <p:tgtEl>
                                          <p:spTgt spid="31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500"/>
                                        <p:tgtEl>
                                          <p:spTgt spid="31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316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316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2" grpId="0" animBg="1"/>
      <p:bldP spid="316460" grpId="0" animBg="1"/>
      <p:bldP spid="316465" grpId="0" animBg="1"/>
      <p:bldP spid="316466" grpId="0" animBg="1"/>
      <p:bldP spid="316474" grpId="0" animBg="1"/>
      <p:bldP spid="316474" grpId="1" animBg="1"/>
      <p:bldP spid="316476" grpId="0" animBg="1"/>
      <p:bldP spid="316476" grpId="1" animBg="1"/>
      <p:bldP spid="316478" grpId="0" animBg="1"/>
      <p:bldP spid="316478" grpId="1" animBg="1"/>
      <p:bldP spid="316480" grpId="0" animBg="1"/>
      <p:bldP spid="316480" grpId="1" animBg="1"/>
      <p:bldP spid="316482" grpId="0" animBg="1"/>
      <p:bldP spid="316483" grpId="0" animBg="1"/>
      <p:bldP spid="316486" grpId="0" animBg="1"/>
      <p:bldP spid="316490" grpId="0" animBg="1"/>
      <p:bldP spid="316490" grpId="1" animBg="1"/>
      <p:bldP spid="316491" grpId="0" animBg="1"/>
      <p:bldP spid="316491" grpId="1" animBg="1"/>
      <p:bldP spid="316492" grpId="0" animBg="1"/>
      <p:bldP spid="316492" grpId="1" animBg="1"/>
      <p:bldP spid="316493" grpId="0" animBg="1"/>
      <p:bldP spid="316493" grpId="1" animBg="1"/>
      <p:bldP spid="316494" grpId="0" animBg="1"/>
      <p:bldP spid="316494" grpId="1" animBg="1"/>
      <p:bldP spid="316495" grpId="0" animBg="1"/>
      <p:bldP spid="316495" grpId="1" animBg="1"/>
      <p:bldP spid="316496" grpId="0" animBg="1"/>
      <p:bldP spid="316496" grpId="1" animBg="1"/>
      <p:bldP spid="316497" grpId="0" animBg="1"/>
      <p:bldP spid="316497" grpId="1" animBg="1"/>
      <p:bldP spid="316498" grpId="0" animBg="1"/>
      <p:bldP spid="316498" grpId="1" animBg="1"/>
      <p:bldP spid="316499" grpId="0" animBg="1"/>
      <p:bldP spid="316499" grpId="1" animBg="1"/>
      <p:bldP spid="316500" grpId="0" animBg="1"/>
      <p:bldP spid="316500" grpId="1" animBg="1"/>
      <p:bldP spid="316501" grpId="0" animBg="1"/>
      <p:bldP spid="316501" grpId="1" animBg="1"/>
      <p:bldP spid="316502" grpId="0" animBg="1"/>
      <p:bldP spid="316502" grpId="1" animBg="1"/>
      <p:bldP spid="316503" grpId="0" animBg="1"/>
      <p:bldP spid="31650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Oval 2"/>
          <p:cNvSpPr>
            <a:spLocks noChangeArrowheads="1"/>
          </p:cNvSpPr>
          <p:nvPr/>
        </p:nvSpPr>
        <p:spPr bwMode="auto">
          <a:xfrm>
            <a:off x="7261225" y="3251200"/>
            <a:ext cx="334963" cy="350838"/>
          </a:xfrm>
          <a:prstGeom prst="ellipse">
            <a:avLst/>
          </a:prstGeom>
          <a:solidFill>
            <a:srgbClr val="3333CC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y</a:t>
            </a:r>
            <a:endParaRPr lang="ru-RU" sz="6000" b="1"/>
          </a:p>
        </p:txBody>
      </p:sp>
      <p:sp>
        <p:nvSpPr>
          <p:cNvPr id="306180" name="Line 4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1" name="Line 5"/>
          <p:cNvSpPr>
            <a:spLocks noChangeShapeType="1"/>
          </p:cNvSpPr>
          <p:nvPr/>
        </p:nvSpPr>
        <p:spPr bwMode="auto">
          <a:xfrm flipH="1" flipV="1">
            <a:off x="4572000" y="368300"/>
            <a:ext cx="15875" cy="6489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2" name="Text Box 6"/>
          <p:cNvSpPr txBox="1">
            <a:spLocks noChangeArrowheads="1"/>
          </p:cNvSpPr>
          <p:nvPr/>
        </p:nvSpPr>
        <p:spPr bwMode="auto">
          <a:xfrm>
            <a:off x="8334375" y="2481263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x</a:t>
            </a:r>
            <a:endParaRPr lang="ru-RU" sz="6000" b="1"/>
          </a:p>
        </p:txBody>
      </p:sp>
      <p:sp>
        <p:nvSpPr>
          <p:cNvPr id="306184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5" name="Line 9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6" name="Line 10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7" name="Line 11"/>
          <p:cNvSpPr>
            <a:spLocks noChangeShapeType="1"/>
          </p:cNvSpPr>
          <p:nvPr/>
        </p:nvSpPr>
        <p:spPr bwMode="auto">
          <a:xfrm>
            <a:off x="19685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8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89" name="Line 13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0" name="Line 14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1" name="Line 15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2" name="Line 16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3" name="Line 17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4" name="Line 1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5" name="Line 19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6" name="Line 2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7" name="Line 2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8" name="Line 22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199" name="Line 23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0" name="Line 24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1" name="Line 25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2" name="Line 26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3" name="Line 27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4" name="Line 28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5" name="Line 29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-257175" y="3355975"/>
            <a:ext cx="9613900" cy="9144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   -5</a:t>
            </a:r>
            <a:r>
              <a:rPr lang="ru-RU" sz="3200" b="1" dirty="0"/>
              <a:t>  </a:t>
            </a:r>
            <a:r>
              <a:rPr lang="ru-RU" sz="5400" b="1" dirty="0"/>
              <a:t>-4 -3 -2 -1      </a:t>
            </a:r>
            <a:r>
              <a:rPr lang="ru-RU" sz="5400" b="1" dirty="0" smtClean="0"/>
              <a:t>   1  </a:t>
            </a:r>
            <a:r>
              <a:rPr lang="ru-RU" sz="5400" b="1" dirty="0"/>
              <a:t>2  3  4  5  6</a:t>
            </a:r>
            <a:r>
              <a:rPr lang="ru-RU" sz="3200" dirty="0"/>
              <a:t>   </a:t>
            </a:r>
          </a:p>
        </p:txBody>
      </p:sp>
      <p:sp>
        <p:nvSpPr>
          <p:cNvPr id="306207" name="Text Box 31"/>
          <p:cNvSpPr txBox="1">
            <a:spLocks noChangeArrowheads="1"/>
          </p:cNvSpPr>
          <p:nvPr/>
        </p:nvSpPr>
        <p:spPr bwMode="auto">
          <a:xfrm>
            <a:off x="4560888" y="0"/>
            <a:ext cx="696912" cy="923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 dirty="0"/>
              <a:t>4</a:t>
            </a:r>
          </a:p>
          <a:p>
            <a:r>
              <a:rPr lang="ru-RU" sz="4800" b="1" dirty="0"/>
              <a:t>3</a:t>
            </a:r>
          </a:p>
          <a:p>
            <a:r>
              <a:rPr lang="ru-RU" sz="4800" b="1" dirty="0"/>
              <a:t>2</a:t>
            </a:r>
          </a:p>
          <a:p>
            <a:r>
              <a:rPr lang="ru-RU" sz="4800" b="1" dirty="0"/>
              <a:t>1</a:t>
            </a:r>
          </a:p>
          <a:p>
            <a:endParaRPr lang="ru-RU" sz="5400" b="1" dirty="0"/>
          </a:p>
          <a:p>
            <a:r>
              <a:rPr lang="ru-RU" sz="4800" b="1" dirty="0"/>
              <a:t>-1</a:t>
            </a:r>
          </a:p>
          <a:p>
            <a:r>
              <a:rPr lang="ru-RU" sz="4800" b="1" dirty="0"/>
              <a:t>-2</a:t>
            </a:r>
          </a:p>
          <a:p>
            <a:r>
              <a:rPr lang="ru-RU" sz="4800" b="1" dirty="0"/>
              <a:t>-3</a:t>
            </a:r>
          </a:p>
          <a:p>
            <a:r>
              <a:rPr lang="ru-RU" sz="4800" b="1" dirty="0"/>
              <a:t>-4</a:t>
            </a:r>
          </a:p>
          <a:p>
            <a:endParaRPr lang="ru-RU" sz="5400" b="1" dirty="0"/>
          </a:p>
          <a:p>
            <a:endParaRPr lang="ru-RU" sz="5400" b="1" dirty="0"/>
          </a:p>
          <a:p>
            <a:endParaRPr lang="ru-RU" sz="5400" b="1" dirty="0"/>
          </a:p>
        </p:txBody>
      </p:sp>
      <p:sp>
        <p:nvSpPr>
          <p:cNvPr id="306208" name="Line 32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09" name="Line 33"/>
          <p:cNvSpPr>
            <a:spLocks noChangeShapeType="1"/>
          </p:cNvSpPr>
          <p:nvPr/>
        </p:nvSpPr>
        <p:spPr bwMode="auto">
          <a:xfrm>
            <a:off x="4572000" y="3429000"/>
            <a:ext cx="1782763" cy="15875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10" name="Line 34"/>
          <p:cNvSpPr>
            <a:spLocks noChangeShapeType="1"/>
          </p:cNvSpPr>
          <p:nvPr/>
        </p:nvSpPr>
        <p:spPr bwMode="auto">
          <a:xfrm>
            <a:off x="4541838" y="3429000"/>
            <a:ext cx="2887662" cy="158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14" name="Text Box 38"/>
          <p:cNvSpPr txBox="1">
            <a:spLocks noChangeArrowheads="1"/>
          </p:cNvSpPr>
          <p:nvPr/>
        </p:nvSpPr>
        <p:spPr bwMode="auto">
          <a:xfrm>
            <a:off x="5414963" y="0"/>
            <a:ext cx="35036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0000FF"/>
                </a:solidFill>
              </a:rPr>
              <a:t>А(4;0)</a:t>
            </a:r>
          </a:p>
        </p:txBody>
      </p:sp>
      <p:sp>
        <p:nvSpPr>
          <p:cNvPr id="306215" name="Line 39"/>
          <p:cNvSpPr>
            <a:spLocks noChangeShapeType="1"/>
          </p:cNvSpPr>
          <p:nvPr/>
        </p:nvSpPr>
        <p:spPr bwMode="auto">
          <a:xfrm flipH="1">
            <a:off x="3055938" y="3413125"/>
            <a:ext cx="1455737" cy="33338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17" name="Oval 41"/>
          <p:cNvSpPr>
            <a:spLocks noChangeArrowheads="1"/>
          </p:cNvSpPr>
          <p:nvPr/>
        </p:nvSpPr>
        <p:spPr bwMode="auto">
          <a:xfrm>
            <a:off x="2982913" y="3241675"/>
            <a:ext cx="304800" cy="288925"/>
          </a:xfrm>
          <a:prstGeom prst="ellipse">
            <a:avLst/>
          </a:prstGeom>
          <a:solidFill>
            <a:srgbClr val="80008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6220" name="Text Box 44"/>
          <p:cNvSpPr txBox="1">
            <a:spLocks noChangeArrowheads="1"/>
          </p:cNvSpPr>
          <p:nvPr/>
        </p:nvSpPr>
        <p:spPr bwMode="auto">
          <a:xfrm>
            <a:off x="192088" y="0"/>
            <a:ext cx="3841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990099"/>
                </a:solidFill>
              </a:rPr>
              <a:t>В(-2;0)</a:t>
            </a:r>
          </a:p>
        </p:txBody>
      </p:sp>
      <p:sp>
        <p:nvSpPr>
          <p:cNvPr id="306221" name="Oval 45"/>
          <p:cNvSpPr>
            <a:spLocks noChangeArrowheads="1"/>
          </p:cNvSpPr>
          <p:nvPr/>
        </p:nvSpPr>
        <p:spPr bwMode="auto">
          <a:xfrm>
            <a:off x="4464050" y="3308350"/>
            <a:ext cx="22383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6222" name="Oval 46"/>
          <p:cNvSpPr>
            <a:spLocks noChangeArrowheads="1"/>
          </p:cNvSpPr>
          <p:nvPr/>
        </p:nvSpPr>
        <p:spPr bwMode="auto">
          <a:xfrm>
            <a:off x="1476375" y="3279775"/>
            <a:ext cx="319088" cy="336550"/>
          </a:xfrm>
          <a:prstGeom prst="ellips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6223" name="Oval 47"/>
          <p:cNvSpPr>
            <a:spLocks noChangeArrowheads="1"/>
          </p:cNvSpPr>
          <p:nvPr/>
        </p:nvSpPr>
        <p:spPr bwMode="auto">
          <a:xfrm>
            <a:off x="8616950" y="3316288"/>
            <a:ext cx="304800" cy="304800"/>
          </a:xfrm>
          <a:prstGeom prst="ellipse">
            <a:avLst/>
          </a:prstGeom>
          <a:solidFill>
            <a:srgbClr val="80008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6224" name="Text Box 48"/>
          <p:cNvSpPr txBox="1">
            <a:spLocks noChangeArrowheads="1"/>
          </p:cNvSpPr>
          <p:nvPr/>
        </p:nvSpPr>
        <p:spPr bwMode="auto">
          <a:xfrm>
            <a:off x="4964113" y="5302250"/>
            <a:ext cx="3773487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9933FF"/>
                </a:solidFill>
              </a:rPr>
              <a:t>M</a:t>
            </a:r>
            <a:r>
              <a:rPr lang="ru-RU" sz="9600" b="1">
                <a:solidFill>
                  <a:srgbClr val="9933FF"/>
                </a:solidFill>
              </a:rPr>
              <a:t>(6;0)</a:t>
            </a:r>
          </a:p>
        </p:txBody>
      </p:sp>
      <p:sp>
        <p:nvSpPr>
          <p:cNvPr id="306225" name="Text Box 49"/>
          <p:cNvSpPr txBox="1">
            <a:spLocks noChangeArrowheads="1"/>
          </p:cNvSpPr>
          <p:nvPr/>
        </p:nvSpPr>
        <p:spPr bwMode="auto">
          <a:xfrm>
            <a:off x="0" y="5302250"/>
            <a:ext cx="3773488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D60093"/>
                </a:solidFill>
              </a:rPr>
              <a:t>F</a:t>
            </a:r>
            <a:r>
              <a:rPr lang="ru-RU" sz="9600" b="1">
                <a:solidFill>
                  <a:srgbClr val="D60093"/>
                </a:solidFill>
              </a:rPr>
              <a:t>(-4;0)</a:t>
            </a:r>
          </a:p>
        </p:txBody>
      </p:sp>
      <p:sp>
        <p:nvSpPr>
          <p:cNvPr id="306226" name="Line 50"/>
          <p:cNvSpPr>
            <a:spLocks noChangeShapeType="1"/>
          </p:cNvSpPr>
          <p:nvPr/>
        </p:nvSpPr>
        <p:spPr bwMode="auto">
          <a:xfrm flipH="1">
            <a:off x="1620838" y="3400425"/>
            <a:ext cx="2951162" cy="158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6228" name="Line 52"/>
          <p:cNvSpPr>
            <a:spLocks noChangeShapeType="1"/>
          </p:cNvSpPr>
          <p:nvPr/>
        </p:nvSpPr>
        <p:spPr bwMode="auto">
          <a:xfrm>
            <a:off x="4619625" y="3400425"/>
            <a:ext cx="4156075" cy="49213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306231" name="Picture 55" descr="9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69875" y="2360613"/>
            <a:ext cx="8585200" cy="11191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06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0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62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06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06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0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6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0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62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06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1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3" dur="1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4" dur="1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1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animBg="1"/>
      <p:bldP spid="306180" grpId="0" animBg="1"/>
      <p:bldP spid="306210" grpId="0" animBg="1"/>
      <p:bldP spid="306210" grpId="1" animBg="1"/>
      <p:bldP spid="306214" grpId="0"/>
      <p:bldP spid="306215" grpId="0" animBg="1"/>
      <p:bldP spid="306215" grpId="1" animBg="1"/>
      <p:bldP spid="306217" grpId="0" animBg="1"/>
      <p:bldP spid="306220" grpId="0"/>
      <p:bldP spid="306222" grpId="0" animBg="1"/>
      <p:bldP spid="306223" grpId="0" animBg="1"/>
      <p:bldP spid="306224" grpId="0"/>
      <p:bldP spid="306225" grpId="0" build="allAtOnce"/>
      <p:bldP spid="306226" grpId="0" animBg="1"/>
      <p:bldP spid="306226" grpId="1" animBg="1"/>
      <p:bldP spid="306228" grpId="0" animBg="1"/>
      <p:bldP spid="30622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7239000" cy="4392488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Основные элементы в структуре повседневного урока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Text Box 3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y</a:t>
            </a:r>
            <a:endParaRPr lang="ru-RU" sz="6000" b="1"/>
          </a:p>
        </p:txBody>
      </p:sp>
      <p:sp>
        <p:nvSpPr>
          <p:cNvPr id="315396" name="Line 4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397" name="Line 5"/>
          <p:cNvSpPr>
            <a:spLocks noChangeShapeType="1"/>
          </p:cNvSpPr>
          <p:nvPr/>
        </p:nvSpPr>
        <p:spPr bwMode="auto">
          <a:xfrm flipV="1">
            <a:off x="4587875" y="304800"/>
            <a:ext cx="0" cy="6553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398" name="Text Box 6"/>
          <p:cNvSpPr txBox="1">
            <a:spLocks noChangeArrowheads="1"/>
          </p:cNvSpPr>
          <p:nvPr/>
        </p:nvSpPr>
        <p:spPr bwMode="auto">
          <a:xfrm>
            <a:off x="8334375" y="2481263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/>
              <a:t>x</a:t>
            </a:r>
            <a:endParaRPr lang="ru-RU" sz="6000" b="1"/>
          </a:p>
        </p:txBody>
      </p:sp>
      <p:sp>
        <p:nvSpPr>
          <p:cNvPr id="315400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1" name="Line 9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2" name="Line 10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3" name="Line 11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5" name="Line 13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6" name="Line 14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7" name="Line 15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8" name="Line 16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09" name="Line 17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0" name="Line 1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1" name="Line 19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2" name="Line 2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3" name="Line 2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4" name="Line 22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5" name="Line 23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6" name="Line 24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7" name="Line 25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8" name="Line 26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19" name="Line 27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20" name="Line 28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21" name="Line 29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22" name="Text Box 30"/>
          <p:cNvSpPr txBox="1">
            <a:spLocks noChangeArrowheads="1"/>
          </p:cNvSpPr>
          <p:nvPr/>
        </p:nvSpPr>
        <p:spPr bwMode="auto">
          <a:xfrm>
            <a:off x="-277813" y="3451225"/>
            <a:ext cx="9613901" cy="9144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   -5</a:t>
            </a:r>
            <a:r>
              <a:rPr lang="ru-RU" sz="3200" b="1" dirty="0"/>
              <a:t>  </a:t>
            </a:r>
            <a:r>
              <a:rPr lang="ru-RU" sz="5400" b="1" dirty="0"/>
              <a:t>-4 -3 -2 -1      </a:t>
            </a:r>
            <a:r>
              <a:rPr lang="ru-RU" sz="5400" b="1" dirty="0" smtClean="0"/>
              <a:t>   1  </a:t>
            </a:r>
            <a:r>
              <a:rPr lang="ru-RU" sz="5400" b="1" dirty="0"/>
              <a:t>2  3  4  5  6</a:t>
            </a:r>
            <a:r>
              <a:rPr lang="ru-RU" sz="3200" dirty="0"/>
              <a:t>   </a:t>
            </a:r>
          </a:p>
        </p:txBody>
      </p:sp>
      <p:sp>
        <p:nvSpPr>
          <p:cNvPr id="315423" name="Text Box 31"/>
          <p:cNvSpPr txBox="1">
            <a:spLocks noChangeArrowheads="1"/>
          </p:cNvSpPr>
          <p:nvPr/>
        </p:nvSpPr>
        <p:spPr bwMode="auto">
          <a:xfrm>
            <a:off x="3873500" y="0"/>
            <a:ext cx="696913" cy="923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/>
              <a:t>4</a:t>
            </a:r>
          </a:p>
          <a:p>
            <a:r>
              <a:rPr lang="ru-RU" sz="4800" b="1"/>
              <a:t> 3</a:t>
            </a:r>
          </a:p>
          <a:p>
            <a:r>
              <a:rPr lang="ru-RU" sz="4800" b="1"/>
              <a:t> 2</a:t>
            </a:r>
          </a:p>
          <a:p>
            <a:r>
              <a:rPr lang="ru-RU" sz="4800" b="1"/>
              <a:t> 1</a:t>
            </a:r>
          </a:p>
          <a:p>
            <a:endParaRPr lang="ru-RU" sz="5400" b="1"/>
          </a:p>
          <a:p>
            <a:r>
              <a:rPr lang="ru-RU" sz="4800" b="1"/>
              <a:t>-1</a:t>
            </a:r>
          </a:p>
          <a:p>
            <a:r>
              <a:rPr lang="ru-RU" sz="4800" b="1"/>
              <a:t>-2</a:t>
            </a:r>
          </a:p>
          <a:p>
            <a:r>
              <a:rPr lang="ru-RU" sz="4800" b="1"/>
              <a:t>-3</a:t>
            </a:r>
          </a:p>
          <a:p>
            <a:r>
              <a:rPr lang="ru-RU" sz="4800" b="1"/>
              <a:t>-4</a:t>
            </a:r>
          </a:p>
          <a:p>
            <a:endParaRPr lang="ru-RU" sz="5400" b="1"/>
          </a:p>
          <a:p>
            <a:endParaRPr lang="ru-RU" sz="5400" b="1"/>
          </a:p>
          <a:p>
            <a:endParaRPr lang="ru-RU" sz="5400" b="1"/>
          </a:p>
        </p:txBody>
      </p:sp>
      <p:sp>
        <p:nvSpPr>
          <p:cNvPr id="315424" name="Line 32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25" name="Line 33"/>
          <p:cNvSpPr>
            <a:spLocks noChangeShapeType="1"/>
          </p:cNvSpPr>
          <p:nvPr/>
        </p:nvSpPr>
        <p:spPr bwMode="auto">
          <a:xfrm>
            <a:off x="4572000" y="3429000"/>
            <a:ext cx="1782763" cy="15875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29" name="Line 37"/>
          <p:cNvSpPr>
            <a:spLocks noChangeShapeType="1"/>
          </p:cNvSpPr>
          <p:nvPr/>
        </p:nvSpPr>
        <p:spPr bwMode="auto">
          <a:xfrm flipH="1" flipV="1">
            <a:off x="4575175" y="1941513"/>
            <a:ext cx="15875" cy="15033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30" name="Text Box 38"/>
          <p:cNvSpPr txBox="1">
            <a:spLocks noChangeArrowheads="1"/>
          </p:cNvSpPr>
          <p:nvPr/>
        </p:nvSpPr>
        <p:spPr bwMode="auto">
          <a:xfrm>
            <a:off x="5640388" y="250825"/>
            <a:ext cx="35036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0000FF"/>
                </a:solidFill>
              </a:rPr>
              <a:t>А(0;2)</a:t>
            </a:r>
          </a:p>
        </p:txBody>
      </p:sp>
      <p:sp>
        <p:nvSpPr>
          <p:cNvPr id="315433" name="Oval 41"/>
          <p:cNvSpPr>
            <a:spLocks noChangeArrowheads="1"/>
          </p:cNvSpPr>
          <p:nvPr/>
        </p:nvSpPr>
        <p:spPr bwMode="auto">
          <a:xfrm>
            <a:off x="4410075" y="1092200"/>
            <a:ext cx="304800" cy="288925"/>
          </a:xfrm>
          <a:prstGeom prst="ellipse">
            <a:avLst/>
          </a:prstGeom>
          <a:solidFill>
            <a:srgbClr val="80008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36" name="Text Box 44"/>
          <p:cNvSpPr txBox="1">
            <a:spLocks noChangeArrowheads="1"/>
          </p:cNvSpPr>
          <p:nvPr/>
        </p:nvSpPr>
        <p:spPr bwMode="auto">
          <a:xfrm>
            <a:off x="225425" y="288925"/>
            <a:ext cx="34353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990099"/>
                </a:solidFill>
              </a:rPr>
              <a:t>В(0;3)</a:t>
            </a:r>
          </a:p>
        </p:txBody>
      </p:sp>
      <p:sp>
        <p:nvSpPr>
          <p:cNvPr id="315437" name="Oval 45"/>
          <p:cNvSpPr>
            <a:spLocks noChangeArrowheads="1"/>
          </p:cNvSpPr>
          <p:nvPr/>
        </p:nvSpPr>
        <p:spPr bwMode="auto">
          <a:xfrm>
            <a:off x="4464050" y="3308350"/>
            <a:ext cx="22383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40" name="Text Box 48"/>
          <p:cNvSpPr txBox="1">
            <a:spLocks noChangeArrowheads="1"/>
          </p:cNvSpPr>
          <p:nvPr/>
        </p:nvSpPr>
        <p:spPr bwMode="auto">
          <a:xfrm>
            <a:off x="4964113" y="5302250"/>
            <a:ext cx="4179887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9933FF"/>
                </a:solidFill>
              </a:rPr>
              <a:t>M</a:t>
            </a:r>
            <a:r>
              <a:rPr lang="ru-RU" sz="9600" b="1">
                <a:solidFill>
                  <a:srgbClr val="9933FF"/>
                </a:solidFill>
              </a:rPr>
              <a:t>(0;-4)</a:t>
            </a:r>
          </a:p>
        </p:txBody>
      </p:sp>
      <p:sp>
        <p:nvSpPr>
          <p:cNvPr id="315441" name="Text Box 49"/>
          <p:cNvSpPr txBox="1">
            <a:spLocks noChangeArrowheads="1"/>
          </p:cNvSpPr>
          <p:nvPr/>
        </p:nvSpPr>
        <p:spPr bwMode="auto">
          <a:xfrm>
            <a:off x="0" y="5302250"/>
            <a:ext cx="3773488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D60093"/>
                </a:solidFill>
              </a:rPr>
              <a:t>F</a:t>
            </a:r>
            <a:r>
              <a:rPr lang="ru-RU" sz="9600" b="1">
                <a:solidFill>
                  <a:srgbClr val="D60093"/>
                </a:solidFill>
              </a:rPr>
              <a:t>(0;-2)</a:t>
            </a:r>
          </a:p>
        </p:txBody>
      </p:sp>
      <p:sp>
        <p:nvSpPr>
          <p:cNvPr id="315443" name="Line 51"/>
          <p:cNvSpPr>
            <a:spLocks noChangeShapeType="1"/>
          </p:cNvSpPr>
          <p:nvPr/>
        </p:nvSpPr>
        <p:spPr bwMode="auto">
          <a:xfrm>
            <a:off x="4573588" y="3479800"/>
            <a:ext cx="0" cy="14605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394" name="Oval 2"/>
          <p:cNvSpPr>
            <a:spLocks noChangeArrowheads="1"/>
          </p:cNvSpPr>
          <p:nvPr/>
        </p:nvSpPr>
        <p:spPr bwMode="auto">
          <a:xfrm>
            <a:off x="4389438" y="1824038"/>
            <a:ext cx="334962" cy="350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38" name="Oval 46"/>
          <p:cNvSpPr>
            <a:spLocks noChangeArrowheads="1"/>
          </p:cNvSpPr>
          <p:nvPr/>
        </p:nvSpPr>
        <p:spPr bwMode="auto">
          <a:xfrm>
            <a:off x="4410075" y="4706938"/>
            <a:ext cx="319088" cy="33655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39" name="Oval 47"/>
          <p:cNvSpPr>
            <a:spLocks noChangeArrowheads="1"/>
          </p:cNvSpPr>
          <p:nvPr/>
        </p:nvSpPr>
        <p:spPr bwMode="auto">
          <a:xfrm>
            <a:off x="4414838" y="6122988"/>
            <a:ext cx="304800" cy="3048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35" name="Line 43"/>
          <p:cNvSpPr>
            <a:spLocks noChangeShapeType="1"/>
          </p:cNvSpPr>
          <p:nvPr/>
        </p:nvSpPr>
        <p:spPr bwMode="auto">
          <a:xfrm flipH="1" flipV="1">
            <a:off x="4564063" y="1239838"/>
            <a:ext cx="33337" cy="229711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45" name="Line 53"/>
          <p:cNvSpPr>
            <a:spLocks noChangeShapeType="1"/>
          </p:cNvSpPr>
          <p:nvPr/>
        </p:nvSpPr>
        <p:spPr bwMode="auto">
          <a:xfrm>
            <a:off x="4556125" y="3432175"/>
            <a:ext cx="33338" cy="2868613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315447" name="Picture 55" descr="gr0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29618">
            <a:off x="4146550" y="5648325"/>
            <a:ext cx="1554163" cy="12430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1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53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15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3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54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15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1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54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15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31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54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15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1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9" dur="1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1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1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20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9" dur="2000" fill="hold"/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1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0139 -0.87893 " pathEditMode="relative" rAng="0" ptsTypes="AA">
                                      <p:cBhvr>
                                        <p:cTn id="156" dur="5000" fill="hold"/>
                                        <p:tgtEl>
                                          <p:spTgt spid="3154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7" grpId="0" animBg="1"/>
      <p:bldP spid="315429" grpId="0" animBg="1"/>
      <p:bldP spid="315429" grpId="1" animBg="1"/>
      <p:bldP spid="315430" grpId="0"/>
      <p:bldP spid="315433" grpId="0" animBg="1"/>
      <p:bldP spid="315436" grpId="0"/>
      <p:bldP spid="315440" grpId="0"/>
      <p:bldP spid="315441" grpId="0"/>
      <p:bldP spid="315443" grpId="0" animBg="1"/>
      <p:bldP spid="315443" grpId="1" animBg="1"/>
      <p:bldP spid="315394" grpId="0" animBg="1"/>
      <p:bldP spid="315438" grpId="0" animBg="1"/>
      <p:bldP spid="315439" grpId="0" animBg="1"/>
      <p:bldP spid="315435" grpId="0" animBg="1"/>
      <p:bldP spid="315435" grpId="1" animBg="1"/>
      <p:bldP spid="315445" grpId="0" animBg="1"/>
      <p:bldP spid="31544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Oval 2"/>
          <p:cNvSpPr>
            <a:spLocks noChangeArrowheads="1"/>
          </p:cNvSpPr>
          <p:nvPr/>
        </p:nvSpPr>
        <p:spPr bwMode="auto">
          <a:xfrm>
            <a:off x="4445000" y="1571625"/>
            <a:ext cx="752475" cy="6985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3827" name="Oval 3"/>
          <p:cNvSpPr>
            <a:spLocks noChangeArrowheads="1"/>
          </p:cNvSpPr>
          <p:nvPr/>
        </p:nvSpPr>
        <p:spPr bwMode="auto">
          <a:xfrm>
            <a:off x="6977063" y="3449638"/>
            <a:ext cx="769937" cy="754062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3828" name="Text Box 4"/>
          <p:cNvSpPr txBox="1">
            <a:spLocks noChangeArrowheads="1"/>
          </p:cNvSpPr>
          <p:nvPr/>
        </p:nvSpPr>
        <p:spPr bwMode="auto">
          <a:xfrm>
            <a:off x="3719513" y="0"/>
            <a:ext cx="542925" cy="11890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7200" b="1"/>
              <a:t>y</a:t>
            </a:r>
            <a:endParaRPr lang="ru-RU" sz="7200" b="1"/>
          </a:p>
        </p:txBody>
      </p:sp>
      <p:sp>
        <p:nvSpPr>
          <p:cNvPr id="333829" name="Line 5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0" name="Line 6"/>
          <p:cNvSpPr>
            <a:spLocks noChangeShapeType="1"/>
          </p:cNvSpPr>
          <p:nvPr/>
        </p:nvSpPr>
        <p:spPr bwMode="auto">
          <a:xfrm flipV="1">
            <a:off x="4572000" y="368300"/>
            <a:ext cx="0" cy="5895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1" name="Text Box 7"/>
          <p:cNvSpPr txBox="1">
            <a:spLocks noChangeArrowheads="1"/>
          </p:cNvSpPr>
          <p:nvPr/>
        </p:nvSpPr>
        <p:spPr bwMode="auto">
          <a:xfrm>
            <a:off x="8334375" y="2354263"/>
            <a:ext cx="809625" cy="118903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7200" b="1"/>
              <a:t>x</a:t>
            </a:r>
            <a:endParaRPr lang="ru-RU" sz="7200" b="1"/>
          </a:p>
        </p:txBody>
      </p:sp>
      <p:sp>
        <p:nvSpPr>
          <p:cNvPr id="333832" name="Line 8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3" name="Line 9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4" name="Line 10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5" name="Line 11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6" name="Line 12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7" name="Line 13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8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39" name="Line 15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0" name="Line 16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1" name="Line 17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2" name="Line 18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3" name="Line 19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4" name="Line 20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5" name="Line 21"/>
          <p:cNvSpPr>
            <a:spLocks noChangeShapeType="1"/>
          </p:cNvSpPr>
          <p:nvPr/>
        </p:nvSpPr>
        <p:spPr bwMode="auto">
          <a:xfrm>
            <a:off x="6661150" y="228600"/>
            <a:ext cx="30163" cy="64309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6" name="Line 2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7" name="Line 2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8" name="Line 24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49" name="Line 25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0" name="Line 26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1" name="Line 27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2" name="Line 28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3" name="Line 29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4" name="Line 30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5" name="Line 31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56" name="Oval 32"/>
          <p:cNvSpPr>
            <a:spLocks noChangeArrowheads="1"/>
          </p:cNvSpPr>
          <p:nvPr/>
        </p:nvSpPr>
        <p:spPr bwMode="auto">
          <a:xfrm>
            <a:off x="7219950" y="1766888"/>
            <a:ext cx="433388" cy="43338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3858" name="Text Box 34"/>
          <p:cNvSpPr txBox="1">
            <a:spLocks noChangeArrowheads="1"/>
          </p:cNvSpPr>
          <p:nvPr/>
        </p:nvSpPr>
        <p:spPr bwMode="auto">
          <a:xfrm>
            <a:off x="5576888" y="4708525"/>
            <a:ext cx="2416175" cy="143351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chemeClr val="bg1"/>
              </a:gs>
              <a:gs pos="100000">
                <a:srgbClr val="00CCFF"/>
              </a:gs>
            </a:gsLst>
            <a:lin ang="2700000" scaled="1"/>
          </a:gradFill>
          <a:ln w="9525" algn="ctr">
            <a:noFill/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>
            <a:spAutoFit/>
            <a:flatTx/>
          </a:bodyPr>
          <a:lstStyle/>
          <a:p>
            <a:r>
              <a:rPr lang="ru-RU" sz="8800" b="1"/>
              <a:t>(2;4)</a:t>
            </a:r>
          </a:p>
        </p:txBody>
      </p:sp>
      <p:sp>
        <p:nvSpPr>
          <p:cNvPr id="333859" name="Line 35"/>
          <p:cNvSpPr>
            <a:spLocks noChangeShapeType="1"/>
          </p:cNvSpPr>
          <p:nvPr/>
        </p:nvSpPr>
        <p:spPr bwMode="auto">
          <a:xfrm>
            <a:off x="0" y="3413125"/>
            <a:ext cx="9144000" cy="158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60" name="Line 36"/>
          <p:cNvSpPr>
            <a:spLocks noChangeShapeType="1"/>
          </p:cNvSpPr>
          <p:nvPr/>
        </p:nvSpPr>
        <p:spPr bwMode="auto">
          <a:xfrm flipV="1">
            <a:off x="4556125" y="0"/>
            <a:ext cx="0" cy="6858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3861" name="Text Box 37"/>
          <p:cNvSpPr txBox="1">
            <a:spLocks noChangeArrowheads="1"/>
          </p:cNvSpPr>
          <p:nvPr/>
        </p:nvSpPr>
        <p:spPr bwMode="auto">
          <a:xfrm>
            <a:off x="4560888" y="0"/>
            <a:ext cx="696912" cy="868838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/>
              <a:t>4</a:t>
            </a:r>
          </a:p>
          <a:p>
            <a:r>
              <a:rPr lang="ru-RU" sz="4800" b="1"/>
              <a:t>3</a:t>
            </a:r>
          </a:p>
          <a:p>
            <a:r>
              <a:rPr lang="ru-RU" sz="4800" b="1"/>
              <a:t>2</a:t>
            </a:r>
          </a:p>
          <a:p>
            <a:r>
              <a:rPr lang="ru-RU" sz="4800" b="1"/>
              <a:t>1</a:t>
            </a:r>
          </a:p>
          <a:p>
            <a:endParaRPr lang="ru-RU" sz="5400" b="1"/>
          </a:p>
          <a:p>
            <a:r>
              <a:rPr lang="ru-RU" sz="4800" b="1"/>
              <a:t>-1</a:t>
            </a:r>
          </a:p>
          <a:p>
            <a:r>
              <a:rPr lang="ru-RU" sz="4800" b="1"/>
              <a:t>-2</a:t>
            </a:r>
          </a:p>
          <a:p>
            <a:r>
              <a:rPr lang="ru-RU" sz="4800" b="1"/>
              <a:t>-3</a:t>
            </a:r>
          </a:p>
          <a:p>
            <a:r>
              <a:rPr lang="ru-RU" sz="4800" b="1"/>
              <a:t>-4</a:t>
            </a:r>
          </a:p>
          <a:p>
            <a:endParaRPr lang="ru-RU" sz="5400" b="1"/>
          </a:p>
          <a:p>
            <a:endParaRPr lang="ru-RU" sz="5400" b="1"/>
          </a:p>
          <a:p>
            <a:endParaRPr lang="ru-RU"/>
          </a:p>
        </p:txBody>
      </p:sp>
      <p:sp>
        <p:nvSpPr>
          <p:cNvPr id="333862" name="Text Box 38"/>
          <p:cNvSpPr txBox="1">
            <a:spLocks noChangeArrowheads="1"/>
          </p:cNvSpPr>
          <p:nvPr/>
        </p:nvSpPr>
        <p:spPr bwMode="auto">
          <a:xfrm>
            <a:off x="-209550" y="3370263"/>
            <a:ext cx="9613900" cy="9144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   -5</a:t>
            </a:r>
            <a:r>
              <a:rPr lang="ru-RU" sz="3200" b="1" dirty="0"/>
              <a:t>  </a:t>
            </a:r>
            <a:r>
              <a:rPr lang="ru-RU" sz="5400" b="1" dirty="0"/>
              <a:t>-4 -3 -2 -1      </a:t>
            </a:r>
            <a:r>
              <a:rPr lang="ru-RU" sz="5400" b="1" dirty="0" smtClean="0"/>
              <a:t>   1  </a:t>
            </a:r>
            <a:r>
              <a:rPr lang="ru-RU" sz="5400" b="1" dirty="0"/>
              <a:t>2  3  4  5  6</a:t>
            </a:r>
            <a:r>
              <a:rPr lang="ru-RU" sz="3200" dirty="0"/>
              <a:t>   </a:t>
            </a:r>
            <a:endParaRPr lang="ru-RU" dirty="0"/>
          </a:p>
        </p:txBody>
      </p:sp>
      <p:pic>
        <p:nvPicPr>
          <p:cNvPr id="333863" name="Picture 39" descr="Soccer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2013" y="1747838"/>
            <a:ext cx="508000" cy="493712"/>
          </a:xfrm>
          <a:prstGeom prst="rect">
            <a:avLst/>
          </a:prstGeom>
          <a:noFill/>
        </p:spPr>
      </p:pic>
      <p:pic>
        <p:nvPicPr>
          <p:cNvPr id="333866" name="Picture 42" descr="Карандаш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95544">
            <a:off x="7486650" y="995363"/>
            <a:ext cx="1028700" cy="1276350"/>
          </a:xfrm>
          <a:prstGeom prst="rect">
            <a:avLst/>
          </a:prstGeom>
          <a:noFill/>
        </p:spPr>
      </p:pic>
      <p:sp>
        <p:nvSpPr>
          <p:cNvPr id="333867" name="Text Box 43"/>
          <p:cNvSpPr txBox="1">
            <a:spLocks noChangeArrowheads="1"/>
          </p:cNvSpPr>
          <p:nvPr/>
        </p:nvSpPr>
        <p:spPr bwMode="auto">
          <a:xfrm>
            <a:off x="6567488" y="1974850"/>
            <a:ext cx="1860550" cy="10985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6600" b="1"/>
              <a:t>(4;2)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38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38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3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62428E-6 C -0.01232 -0.03606 -0.02413 -0.0719 -0.03906 -0.10173 C -0.05399 -0.13156 -0.06875 -0.16023 -0.08923 -0.17895 C -0.10955 -0.19791 -0.14965 -0.20948 -0.16128 -0.21526 " pathEditMode="relative" rAng="0" ptsTypes="aaaA">
                                      <p:cBhvr>
                                        <p:cTn id="45" dur="1000" fill="hold"/>
                                        <p:tgtEl>
                                          <p:spTgt spid="333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-0.52969 0.04699 " pathEditMode="relative" rAng="0" ptsTypes="AA">
                                      <p:cBhvr>
                                        <p:cTn id="48" dur="5000" fill="hold"/>
                                        <p:tgtEl>
                                          <p:spTgt spid="3338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969 0.04699 L -0.54948 0.11759 L -0.62066 0.06134 L -0.68195 0.13611 L -0.75174 0.08079 L -0.81163 0.15347 L -0.87084 0.10185 L -0.94965 0.16759 " pathEditMode="relative" rAng="-481900" ptsTypes="AAAAAAAA">
                                      <p:cBhvr>
                                        <p:cTn id="51" dur="5000" fill="hold"/>
                                        <p:tgtEl>
                                          <p:spTgt spid="3338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33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3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56647E-6 L -0.15434 4.56647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5.78035E-8 L -2.77778E-7 -0.21965 " pathEditMode="relative" ptsTypes="AA">
                                      <p:cBhvr>
                                        <p:cTn id="79" dur="2000" fill="hold"/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 animBg="1"/>
      <p:bldP spid="333826" grpId="1" animBg="1"/>
      <p:bldP spid="333827" grpId="0" animBg="1"/>
      <p:bldP spid="333827" grpId="1" animBg="1"/>
      <p:bldP spid="333856" grpId="0" animBg="1"/>
      <p:bldP spid="333858" grpId="0" animBg="1"/>
      <p:bldP spid="3338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714" name="Text Box 90"/>
          <p:cNvSpPr txBox="1">
            <a:spLocks noChangeArrowheads="1"/>
          </p:cNvSpPr>
          <p:nvPr/>
        </p:nvSpPr>
        <p:spPr bwMode="auto">
          <a:xfrm>
            <a:off x="-209550" y="3370263"/>
            <a:ext cx="9613900" cy="9144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5400" b="1" dirty="0"/>
              <a:t>    -5</a:t>
            </a:r>
            <a:r>
              <a:rPr lang="ru-RU" sz="3200" b="1" dirty="0"/>
              <a:t>  </a:t>
            </a:r>
            <a:r>
              <a:rPr lang="ru-RU" sz="5400" b="1" dirty="0"/>
              <a:t>-4 -3 -2 -1      </a:t>
            </a:r>
            <a:r>
              <a:rPr lang="ru-RU" sz="5400" b="1" dirty="0" smtClean="0"/>
              <a:t>   1  </a:t>
            </a:r>
            <a:r>
              <a:rPr lang="ru-RU" sz="5400" b="1" dirty="0"/>
              <a:t>2  3  4  5  6</a:t>
            </a:r>
            <a:r>
              <a:rPr lang="ru-RU" sz="3200" dirty="0"/>
              <a:t>   </a:t>
            </a:r>
            <a:endParaRPr lang="ru-RU" dirty="0"/>
          </a:p>
        </p:txBody>
      </p:sp>
      <p:sp>
        <p:nvSpPr>
          <p:cNvPr id="282626" name="Text Box 2"/>
          <p:cNvSpPr txBox="1">
            <a:spLocks noChangeArrowheads="1"/>
          </p:cNvSpPr>
          <p:nvPr/>
        </p:nvSpPr>
        <p:spPr bwMode="auto">
          <a:xfrm>
            <a:off x="3719513" y="0"/>
            <a:ext cx="542925" cy="11890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7200" b="1"/>
              <a:t>y</a:t>
            </a:r>
            <a:endParaRPr lang="ru-RU" sz="7200" b="1"/>
          </a:p>
        </p:txBody>
      </p:sp>
      <p:sp>
        <p:nvSpPr>
          <p:cNvPr id="282627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28" name="Line 4"/>
          <p:cNvSpPr>
            <a:spLocks noChangeShapeType="1"/>
          </p:cNvSpPr>
          <p:nvPr/>
        </p:nvSpPr>
        <p:spPr bwMode="auto">
          <a:xfrm flipV="1">
            <a:off x="4572000" y="368300"/>
            <a:ext cx="0" cy="5895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29" name="Text Box 5"/>
          <p:cNvSpPr txBox="1">
            <a:spLocks noChangeArrowheads="1"/>
          </p:cNvSpPr>
          <p:nvPr/>
        </p:nvSpPr>
        <p:spPr bwMode="auto">
          <a:xfrm>
            <a:off x="8334375" y="2354263"/>
            <a:ext cx="809625" cy="118903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7200" b="1"/>
              <a:t>x</a:t>
            </a:r>
            <a:endParaRPr lang="ru-RU" sz="7200" b="1"/>
          </a:p>
        </p:txBody>
      </p:sp>
      <p:sp>
        <p:nvSpPr>
          <p:cNvPr id="282630" name="Line 6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31" name="Line 7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32" name="Line 8"/>
          <p:cNvSpPr>
            <a:spLocks noChangeShapeType="1"/>
          </p:cNvSpPr>
          <p:nvPr/>
        </p:nvSpPr>
        <p:spPr bwMode="auto">
          <a:xfrm>
            <a:off x="4945063" y="327977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34" name="Line 10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36" name="Line 12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38" name="Line 14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40" name="Line 16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43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45" name="Line 21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47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49" name="Line 25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52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54" name="Line 30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56" name="Line 32"/>
          <p:cNvSpPr>
            <a:spLocks noChangeShapeType="1"/>
          </p:cNvSpPr>
          <p:nvPr/>
        </p:nvSpPr>
        <p:spPr bwMode="auto">
          <a:xfrm>
            <a:off x="6661150" y="228600"/>
            <a:ext cx="30163" cy="64309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58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60" name="Line 36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62" name="Line 38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64" name="Line 40"/>
          <p:cNvSpPr>
            <a:spLocks noChangeShapeType="1"/>
          </p:cNvSpPr>
          <p:nvPr/>
        </p:nvSpPr>
        <p:spPr bwMode="auto">
          <a:xfrm>
            <a:off x="3840163" y="0"/>
            <a:ext cx="0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66" name="Line 42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68" name="Line 44"/>
          <p:cNvSpPr>
            <a:spLocks noChangeShapeType="1"/>
          </p:cNvSpPr>
          <p:nvPr/>
        </p:nvSpPr>
        <p:spPr bwMode="auto">
          <a:xfrm>
            <a:off x="2392363" y="0"/>
            <a:ext cx="0" cy="66754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70" name="Line 46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72" name="Line 48"/>
          <p:cNvSpPr>
            <a:spLocks noChangeShapeType="1"/>
          </p:cNvSpPr>
          <p:nvPr/>
        </p:nvSpPr>
        <p:spPr bwMode="auto">
          <a:xfrm>
            <a:off x="944563" y="0"/>
            <a:ext cx="15875" cy="66452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74" name="Line 50"/>
          <p:cNvSpPr>
            <a:spLocks noChangeShapeType="1"/>
          </p:cNvSpPr>
          <p:nvPr/>
        </p:nvSpPr>
        <p:spPr bwMode="auto">
          <a:xfrm>
            <a:off x="242888" y="0"/>
            <a:ext cx="1587" cy="66595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77" name="Line 53"/>
          <p:cNvSpPr>
            <a:spLocks noChangeShapeType="1"/>
          </p:cNvSpPr>
          <p:nvPr/>
        </p:nvSpPr>
        <p:spPr bwMode="auto">
          <a:xfrm>
            <a:off x="4465638" y="1235075"/>
            <a:ext cx="242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682" name="Text Box 58"/>
          <p:cNvSpPr txBox="1">
            <a:spLocks noChangeArrowheads="1"/>
          </p:cNvSpPr>
          <p:nvPr/>
        </p:nvSpPr>
        <p:spPr bwMode="auto">
          <a:xfrm>
            <a:off x="425450" y="4992688"/>
            <a:ext cx="2787650" cy="1433512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chemeClr val="bg1"/>
              </a:gs>
              <a:gs pos="100000">
                <a:srgbClr val="00CCFF"/>
              </a:gs>
            </a:gsLst>
            <a:lin ang="2700000" scaled="1"/>
          </a:gradFill>
          <a:ln w="9525" algn="ctr">
            <a:noFill/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>
            <a:spAutoFit/>
            <a:flatTx/>
          </a:bodyPr>
          <a:lstStyle/>
          <a:p>
            <a:r>
              <a:rPr lang="ru-RU" sz="8800" b="1"/>
              <a:t>(1;-2)</a:t>
            </a:r>
          </a:p>
        </p:txBody>
      </p:sp>
      <p:sp>
        <p:nvSpPr>
          <p:cNvPr id="282708" name="Line 84"/>
          <p:cNvSpPr>
            <a:spLocks noChangeShapeType="1"/>
          </p:cNvSpPr>
          <p:nvPr/>
        </p:nvSpPr>
        <p:spPr bwMode="auto">
          <a:xfrm>
            <a:off x="0" y="3413125"/>
            <a:ext cx="9144000" cy="158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709" name="Line 85"/>
          <p:cNvSpPr>
            <a:spLocks noChangeShapeType="1"/>
          </p:cNvSpPr>
          <p:nvPr/>
        </p:nvSpPr>
        <p:spPr bwMode="auto">
          <a:xfrm flipV="1">
            <a:off x="4556125" y="0"/>
            <a:ext cx="0" cy="6858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2713" name="Text Box 89"/>
          <p:cNvSpPr txBox="1">
            <a:spLocks noChangeArrowheads="1"/>
          </p:cNvSpPr>
          <p:nvPr/>
        </p:nvSpPr>
        <p:spPr bwMode="auto">
          <a:xfrm>
            <a:off x="4560888" y="0"/>
            <a:ext cx="696912" cy="868838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 b="1"/>
              <a:t>4</a:t>
            </a:r>
          </a:p>
          <a:p>
            <a:r>
              <a:rPr lang="ru-RU" sz="4800" b="1"/>
              <a:t>3</a:t>
            </a:r>
          </a:p>
          <a:p>
            <a:r>
              <a:rPr lang="ru-RU" sz="4800" b="1"/>
              <a:t>2</a:t>
            </a:r>
          </a:p>
          <a:p>
            <a:r>
              <a:rPr lang="ru-RU" sz="4800" b="1"/>
              <a:t>1</a:t>
            </a:r>
          </a:p>
          <a:p>
            <a:endParaRPr lang="ru-RU" sz="5400" b="1"/>
          </a:p>
          <a:p>
            <a:r>
              <a:rPr lang="ru-RU" sz="4800" b="1"/>
              <a:t>-1</a:t>
            </a:r>
          </a:p>
          <a:p>
            <a:r>
              <a:rPr lang="ru-RU" sz="4800" b="1"/>
              <a:t>-2</a:t>
            </a:r>
          </a:p>
          <a:p>
            <a:r>
              <a:rPr lang="ru-RU" sz="4800" b="1"/>
              <a:t>-3</a:t>
            </a:r>
          </a:p>
          <a:p>
            <a:r>
              <a:rPr lang="ru-RU" sz="4800" b="1"/>
              <a:t>-4</a:t>
            </a:r>
          </a:p>
          <a:p>
            <a:endParaRPr lang="ru-RU" sz="5400" b="1"/>
          </a:p>
          <a:p>
            <a:endParaRPr lang="ru-RU" sz="5400" b="1"/>
          </a:p>
          <a:p>
            <a:endParaRPr lang="ru-RU"/>
          </a:p>
        </p:txBody>
      </p:sp>
      <p:pic>
        <p:nvPicPr>
          <p:cNvPr id="282718" name="Picture 94" descr="Карандаш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07039" flipH="1">
            <a:off x="965200" y="1439863"/>
            <a:ext cx="1028700" cy="1276350"/>
          </a:xfrm>
          <a:prstGeom prst="rect">
            <a:avLst/>
          </a:prstGeom>
          <a:noFill/>
        </p:spPr>
      </p:pic>
      <p:pic>
        <p:nvPicPr>
          <p:cNvPr id="282719" name="Picture 95" descr="Soccer0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4475" y="2470150"/>
            <a:ext cx="508000" cy="4937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00347 L 0.12275 0.04167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2827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88889E-6 C 0.0618 0.0088 0.12378 0.0176 0.16493 0.07014 C 0.20607 0.12269 0.22673 0.21899 0.24739 0.31528 " pathEditMode="relative" ptsTypes="aaA">
                                      <p:cBhvr>
                                        <p:cTn id="13" dur="2000" fill="hold"/>
                                        <p:tgtEl>
                                          <p:spTgt spid="282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91 0.04167 L 0.16354 0.1007 L 0.23732 0.01713 L 0.33003 0.06273 L 0.40243 -0.01944 L 0.4927 0.025 L 0.55329 -0.0493 L 0.66527 -0.01944 " pathEditMode="relative" rAng="-481900" ptsTypes="AAAAAAAA">
                                      <p:cBhvr>
                                        <p:cTn id="15" dur="5000" fill="hold"/>
                                        <p:tgtEl>
                                          <p:spTgt spid="2827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82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763284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</a:t>
            </a:r>
          </a:p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ВНИМАНИЕ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Поль Мори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9512" y="18864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72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"/>
          <p:cNvSpPr/>
          <p:nvPr/>
        </p:nvSpPr>
        <p:spPr>
          <a:xfrm>
            <a:off x="611560" y="1484784"/>
            <a:ext cx="2160587" cy="936625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622672" y="2853209"/>
            <a:ext cx="2160588" cy="936625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606797" y="4077171"/>
            <a:ext cx="2160588" cy="936625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90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622672" y="5409084"/>
            <a:ext cx="2160588" cy="936625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19</a:t>
            </a:r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3060328" y="1484784"/>
            <a:ext cx="4752528" cy="936625"/>
          </a:xfrm>
          <a:prstGeom prst="snip2Diag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</a:rPr>
              <a:t>1, 2, 3, 4, 6, 12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3105523" y="2853209"/>
            <a:ext cx="4707333" cy="936625"/>
          </a:xfrm>
          <a:prstGeom prst="snip2Diag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</a:rPr>
              <a:t>1, 2, 4, 7, 14, 28</a:t>
            </a: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3107110" y="4093046"/>
            <a:ext cx="4705746" cy="935038"/>
          </a:xfrm>
          <a:prstGeom prst="snip2Diag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>
                <a:solidFill>
                  <a:srgbClr val="C00000"/>
                </a:solidFill>
              </a:rPr>
              <a:t>1, 2, 3, 6, 9, 10, 15, 30, 45, 90</a:t>
            </a: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3140447" y="5409084"/>
            <a:ext cx="4672409" cy="936625"/>
          </a:xfrm>
          <a:prstGeom prst="snip2Diag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</a:rPr>
              <a:t>1, 19</a:t>
            </a:r>
          </a:p>
        </p:txBody>
      </p:sp>
      <p:sp>
        <p:nvSpPr>
          <p:cNvPr id="14" name="Прямоугольник 13"/>
          <p:cNvSpPr/>
          <p:nvPr/>
        </p:nvSpPr>
        <p:spPr>
          <a:xfrm rot="16200000">
            <a:off x="5554991" y="3244476"/>
            <a:ext cx="6186309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ДЕЛИМОСТ    Ь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332656"/>
            <a:ext cx="38635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Устный счёт</a:t>
            </a:r>
            <a:endParaRPr lang="ru-RU" sz="44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-конечная звезда 3"/>
          <p:cNvSpPr/>
          <p:nvPr/>
        </p:nvSpPr>
        <p:spPr>
          <a:xfrm>
            <a:off x="611560" y="1124744"/>
            <a:ext cx="1296987" cy="1152525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7</a:t>
            </a:r>
          </a:p>
        </p:txBody>
      </p:sp>
      <p:sp>
        <p:nvSpPr>
          <p:cNvPr id="5" name="10-конечная звезда 4"/>
          <p:cNvSpPr/>
          <p:nvPr/>
        </p:nvSpPr>
        <p:spPr>
          <a:xfrm>
            <a:off x="2545135" y="1108869"/>
            <a:ext cx="1296987" cy="1152525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6" name="10-конечная звезда 5"/>
          <p:cNvSpPr/>
          <p:nvPr/>
        </p:nvSpPr>
        <p:spPr>
          <a:xfrm>
            <a:off x="4418385" y="1108869"/>
            <a:ext cx="1295400" cy="1152525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7" name="10-конечная звезда 6"/>
          <p:cNvSpPr/>
          <p:nvPr/>
        </p:nvSpPr>
        <p:spPr>
          <a:xfrm>
            <a:off x="6434510" y="1124744"/>
            <a:ext cx="1295400" cy="1152525"/>
          </a:xfrm>
          <a:prstGeom prst="star10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</a:rPr>
              <a:t>37</a:t>
            </a: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611560" y="5228432"/>
            <a:ext cx="7118350" cy="1196975"/>
          </a:xfrm>
          <a:prstGeom prst="snip2Diag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37, 14, 80, 16, 160, 28, 111, 98, 2, 20, 74, 49</a:t>
            </a:r>
          </a:p>
        </p:txBody>
      </p:sp>
      <p:sp>
        <p:nvSpPr>
          <p:cNvPr id="10" name="Выноска со стрелкой вверх 9"/>
          <p:cNvSpPr/>
          <p:nvPr/>
        </p:nvSpPr>
        <p:spPr>
          <a:xfrm>
            <a:off x="611560" y="2564607"/>
            <a:ext cx="1296987" cy="2376487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28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98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49</a:t>
            </a:r>
          </a:p>
        </p:txBody>
      </p:sp>
      <p:sp>
        <p:nvSpPr>
          <p:cNvPr id="11" name="Выноска со стрелкой вверх 10"/>
          <p:cNvSpPr/>
          <p:nvPr/>
        </p:nvSpPr>
        <p:spPr>
          <a:xfrm>
            <a:off x="6434510" y="2564607"/>
            <a:ext cx="1295400" cy="2376487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37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111</a:t>
            </a:r>
          </a:p>
        </p:txBody>
      </p:sp>
      <p:sp>
        <p:nvSpPr>
          <p:cNvPr id="12" name="Выноска со стрелкой вверх 11"/>
          <p:cNvSpPr/>
          <p:nvPr/>
        </p:nvSpPr>
        <p:spPr>
          <a:xfrm>
            <a:off x="4418385" y="2605882"/>
            <a:ext cx="1295400" cy="2376487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80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160</a:t>
            </a:r>
          </a:p>
        </p:txBody>
      </p:sp>
      <p:sp>
        <p:nvSpPr>
          <p:cNvPr id="13" name="Выноска со стрелкой вверх 12"/>
          <p:cNvSpPr/>
          <p:nvPr/>
        </p:nvSpPr>
        <p:spPr>
          <a:xfrm>
            <a:off x="2545135" y="2631282"/>
            <a:ext cx="1296987" cy="2376487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28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98</a:t>
            </a:r>
          </a:p>
        </p:txBody>
      </p:sp>
      <p:sp>
        <p:nvSpPr>
          <p:cNvPr id="14" name="Прямоугольник 13"/>
          <p:cNvSpPr/>
          <p:nvPr/>
        </p:nvSpPr>
        <p:spPr>
          <a:xfrm rot="16200000">
            <a:off x="5554991" y="3244476"/>
            <a:ext cx="6186309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ДЕЛИМОСТ    Ь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  <p:bldP spid="11" grpId="0" build="allAtOnce" animBg="1"/>
      <p:bldP spid="12" grpId="0" build="allAtOnce" animBg="1"/>
      <p:bldP spid="13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99176" cy="155679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C00000"/>
                </a:solidFill>
              </a:rPr>
              <a:t>Вместо * поставить цифру так, чтобы получилось число, кратное 3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458019" y="2060129"/>
            <a:ext cx="2160587" cy="865187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286*1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467544" y="3573016"/>
            <a:ext cx="2160587" cy="863600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58*481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458019" y="4941441"/>
            <a:ext cx="2160587" cy="863600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5*62</a:t>
            </a:r>
          </a:p>
        </p:txBody>
      </p:sp>
      <p:sp>
        <p:nvSpPr>
          <p:cNvPr id="7" name="Десятиугольник 6"/>
          <p:cNvSpPr/>
          <p:nvPr/>
        </p:nvSpPr>
        <p:spPr>
          <a:xfrm>
            <a:off x="3123431" y="2060129"/>
            <a:ext cx="1150938" cy="865187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8" name="Десятиугольник 7"/>
          <p:cNvSpPr/>
          <p:nvPr/>
        </p:nvSpPr>
        <p:spPr>
          <a:xfrm>
            <a:off x="4707756" y="2055366"/>
            <a:ext cx="1150938" cy="863600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9" name="Десятиугольник 8"/>
          <p:cNvSpPr/>
          <p:nvPr/>
        </p:nvSpPr>
        <p:spPr>
          <a:xfrm>
            <a:off x="6434956" y="2055366"/>
            <a:ext cx="1152525" cy="863600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10" name="Десятиугольник 9"/>
          <p:cNvSpPr/>
          <p:nvPr/>
        </p:nvSpPr>
        <p:spPr>
          <a:xfrm>
            <a:off x="3123431" y="3501579"/>
            <a:ext cx="1150938" cy="863600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1" name="Десятиугольник 10"/>
          <p:cNvSpPr/>
          <p:nvPr/>
        </p:nvSpPr>
        <p:spPr>
          <a:xfrm>
            <a:off x="4755381" y="3490466"/>
            <a:ext cx="1150938" cy="863600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2" name="Десятиугольник 11"/>
          <p:cNvSpPr/>
          <p:nvPr/>
        </p:nvSpPr>
        <p:spPr>
          <a:xfrm>
            <a:off x="6412731" y="3504754"/>
            <a:ext cx="1152525" cy="865187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13" name="Десятиугольник 12"/>
          <p:cNvSpPr/>
          <p:nvPr/>
        </p:nvSpPr>
        <p:spPr>
          <a:xfrm>
            <a:off x="3131840" y="4930329"/>
            <a:ext cx="1152525" cy="865187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4" name="Десятиугольник 13"/>
          <p:cNvSpPr/>
          <p:nvPr/>
        </p:nvSpPr>
        <p:spPr>
          <a:xfrm>
            <a:off x="4760615" y="4930329"/>
            <a:ext cx="1150938" cy="865187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5" name="Десятиугольник 14"/>
          <p:cNvSpPr/>
          <p:nvPr/>
        </p:nvSpPr>
        <p:spPr>
          <a:xfrm>
            <a:off x="6475115" y="4930329"/>
            <a:ext cx="1152525" cy="865187"/>
          </a:xfrm>
          <a:prstGeom prst="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16" name="Прямоугольник 15"/>
          <p:cNvSpPr/>
          <p:nvPr/>
        </p:nvSpPr>
        <p:spPr>
          <a:xfrm rot="16200000">
            <a:off x="5554991" y="3244476"/>
            <a:ext cx="6186309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ДЕЛИМОСТ    Ь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395536" y="476672"/>
            <a:ext cx="3096344" cy="144080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5" name="Двенадцатиугольник 4"/>
          <p:cNvSpPr/>
          <p:nvPr/>
        </p:nvSpPr>
        <p:spPr>
          <a:xfrm>
            <a:off x="3203848" y="1268760"/>
            <a:ext cx="1872208" cy="1800200"/>
          </a:xfrm>
          <a:prstGeom prst="dodec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29</a:t>
            </a:r>
          </a:p>
        </p:txBody>
      </p:sp>
      <p:sp>
        <p:nvSpPr>
          <p:cNvPr id="6" name="Двенадцатиугольник 5"/>
          <p:cNvSpPr/>
          <p:nvPr/>
        </p:nvSpPr>
        <p:spPr>
          <a:xfrm>
            <a:off x="4644008" y="2924944"/>
            <a:ext cx="1944216" cy="1800200"/>
          </a:xfrm>
          <a:prstGeom prst="dodec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31</a:t>
            </a:r>
          </a:p>
        </p:txBody>
      </p:sp>
      <p:sp>
        <p:nvSpPr>
          <p:cNvPr id="7" name="Двенадцатиугольник 6"/>
          <p:cNvSpPr/>
          <p:nvPr/>
        </p:nvSpPr>
        <p:spPr>
          <a:xfrm>
            <a:off x="5868144" y="4725144"/>
            <a:ext cx="1944216" cy="1728192"/>
          </a:xfrm>
          <a:prstGeom prst="dodec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37</a:t>
            </a:r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5554991" y="3244476"/>
            <a:ext cx="6186309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ДЕЛИМОСТ    Ь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7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400" b="1" i="1" dirty="0" smtClean="0">
                <a:solidFill>
                  <a:srgbClr val="C00000"/>
                </a:solidFill>
              </a:rPr>
              <a:t>Заполни таблицу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1268760"/>
          <a:ext cx="7848871" cy="350556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53230"/>
                <a:gridCol w="1597558"/>
                <a:gridCol w="2014312"/>
                <a:gridCol w="2083771"/>
              </a:tblGrid>
              <a:tr h="1128125"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002060"/>
                          </a:solidFill>
                        </a:rPr>
                        <a:t>число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четное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нечетное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Кратное 5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28125">
                <a:tc>
                  <a:txBody>
                    <a:bodyPr/>
                    <a:lstStyle/>
                    <a:p>
                      <a:pPr marL="0" indent="0"/>
                      <a:r>
                        <a:rPr lang="ru-RU" sz="3600" b="1" dirty="0" smtClean="0">
                          <a:solidFill>
                            <a:srgbClr val="002060"/>
                          </a:solidFill>
                        </a:rPr>
                        <a:t>простое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28125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составное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12160" y="2564904"/>
            <a:ext cx="1944216" cy="94975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12161" y="3717032"/>
            <a:ext cx="1944216" cy="102176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00000"/>
                </a:solidFill>
              </a:rPr>
              <a:t>15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67944" y="2564904"/>
            <a:ext cx="1799257" cy="9493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00000"/>
                </a:solidFill>
              </a:rPr>
              <a:t>17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3717032"/>
            <a:ext cx="1728192" cy="102176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00000"/>
                </a:solidFill>
              </a:rPr>
              <a:t>33</a:t>
            </a:r>
          </a:p>
        </p:txBody>
      </p:sp>
      <p:sp>
        <p:nvSpPr>
          <p:cNvPr id="12" name="Прямоугольник 11"/>
          <p:cNvSpPr/>
          <p:nvPr/>
        </p:nvSpPr>
        <p:spPr>
          <a:xfrm rot="16200000">
            <a:off x="5554991" y="3244476"/>
            <a:ext cx="6186309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ДЕЛИМОСТ    Ь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83768" y="3717032"/>
            <a:ext cx="1296144" cy="10080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rgbClr val="C00000"/>
                </a:solidFill>
              </a:rPr>
              <a:t>12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83768" y="2492896"/>
            <a:ext cx="1296144" cy="10080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rgbClr val="C00000"/>
                </a:solidFill>
              </a:rPr>
              <a:t>2</a:t>
            </a:r>
            <a:endParaRPr lang="ru-RU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1" grpId="0" animBg="1"/>
      <p:bldP spid="13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115616" y="1557338"/>
            <a:ext cx="4968552" cy="1655638"/>
          </a:xfrm>
          <a:prstGeom prst="roundRect">
            <a:avLst>
              <a:gd name="adj" fmla="val 16667"/>
            </a:avLst>
          </a:prstGeom>
          <a:solidFill>
            <a:srgbClr val="FFE4C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79425" y="3627438"/>
            <a:ext cx="5884863" cy="950912"/>
          </a:xfrm>
          <a:prstGeom prst="roundRect">
            <a:avLst>
              <a:gd name="adj" fmla="val 16667"/>
            </a:avLst>
          </a:prstGeom>
          <a:solidFill>
            <a:srgbClr val="FEF1E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 i="1">
              <a:latin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96900" y="3773488"/>
            <a:ext cx="936625" cy="636587"/>
            <a:chOff x="1214" y="2377"/>
            <a:chExt cx="590" cy="401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214" y="2386"/>
              <a:ext cx="192" cy="392"/>
              <a:chOff x="1872" y="1728"/>
              <a:chExt cx="192" cy="392"/>
            </a:xfrm>
          </p:grpSpPr>
          <p:sp>
            <p:nvSpPr>
              <p:cNvPr id="4171" name="Line 8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2" name="Rectangle 9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b</a:t>
                </a:r>
                <a:endParaRPr lang="ru-RU" sz="2000" b="1" i="1"/>
              </a:p>
            </p:txBody>
          </p:sp>
          <p:sp>
            <p:nvSpPr>
              <p:cNvPr id="4173" name="Rectangle 10"/>
              <p:cNvSpPr>
                <a:spLocks noChangeArrowheads="1"/>
              </p:cNvSpPr>
              <p:nvPr/>
            </p:nvSpPr>
            <p:spPr bwMode="auto">
              <a:xfrm>
                <a:off x="1925" y="1728"/>
                <a:ext cx="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/>
                  <a:t>a</a:t>
                </a:r>
                <a:endParaRPr lang="ru-RU" sz="2000" b="1" i="1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612" y="2384"/>
              <a:ext cx="192" cy="392"/>
              <a:chOff x="1872" y="1728"/>
              <a:chExt cx="192" cy="392"/>
            </a:xfrm>
          </p:grpSpPr>
          <p:sp>
            <p:nvSpPr>
              <p:cNvPr id="4168" name="Line 12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9" name="Rectangle 13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n</a:t>
                </a:r>
                <a:endParaRPr lang="ru-RU" sz="2000" b="1" i="1"/>
              </a:p>
            </p:txBody>
          </p:sp>
          <p:sp>
            <p:nvSpPr>
              <p:cNvPr id="4170" name="Rectangle 14"/>
              <p:cNvSpPr>
                <a:spLocks noChangeArrowheads="1"/>
              </p:cNvSpPr>
              <p:nvPr/>
            </p:nvSpPr>
            <p:spPr bwMode="auto">
              <a:xfrm>
                <a:off x="1899" y="1728"/>
                <a:ext cx="14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 dirty="0"/>
                  <a:t>m</a:t>
                </a:r>
                <a:endParaRPr lang="ru-RU" sz="2000" b="1" i="1" dirty="0"/>
              </a:p>
            </p:txBody>
          </p:sp>
        </p:grpSp>
        <p:sp>
          <p:nvSpPr>
            <p:cNvPr id="4167" name="Text Box 15"/>
            <p:cNvSpPr txBox="1">
              <a:spLocks noChangeArrowheads="1"/>
            </p:cNvSpPr>
            <p:nvPr/>
          </p:nvSpPr>
          <p:spPr bwMode="auto">
            <a:xfrm>
              <a:off x="1412" y="2377"/>
              <a:ext cx="1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latin typeface="Times New Roman" pitchFamily="18" charset="0"/>
                </a:rPr>
                <a:t>: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449413" y="4051300"/>
            <a:ext cx="236537" cy="95250"/>
            <a:chOff x="1877" y="2552"/>
            <a:chExt cx="149" cy="60"/>
          </a:xfrm>
        </p:grpSpPr>
        <p:sp>
          <p:nvSpPr>
            <p:cNvPr id="4163" name="Line 17"/>
            <p:cNvSpPr>
              <a:spLocks noChangeShapeType="1"/>
            </p:cNvSpPr>
            <p:nvPr/>
          </p:nvSpPr>
          <p:spPr bwMode="auto">
            <a:xfrm>
              <a:off x="1877" y="2552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64" name="Line 18"/>
            <p:cNvSpPr>
              <a:spLocks noChangeShapeType="1"/>
            </p:cNvSpPr>
            <p:nvPr/>
          </p:nvSpPr>
          <p:spPr bwMode="auto">
            <a:xfrm>
              <a:off x="1880" y="2612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5913338" y="4035425"/>
            <a:ext cx="236537" cy="95250"/>
            <a:chOff x="4100" y="2542"/>
            <a:chExt cx="149" cy="60"/>
          </a:xfrm>
        </p:grpSpPr>
        <p:sp>
          <p:nvSpPr>
            <p:cNvPr id="4161" name="Line 20"/>
            <p:cNvSpPr>
              <a:spLocks noChangeShapeType="1"/>
            </p:cNvSpPr>
            <p:nvPr/>
          </p:nvSpPr>
          <p:spPr bwMode="auto">
            <a:xfrm>
              <a:off x="4100" y="2542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62" name="Line 21"/>
            <p:cNvSpPr>
              <a:spLocks noChangeShapeType="1"/>
            </p:cNvSpPr>
            <p:nvPr/>
          </p:nvSpPr>
          <p:spPr bwMode="auto">
            <a:xfrm>
              <a:off x="4103" y="2602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4263925" y="4056063"/>
            <a:ext cx="236538" cy="95250"/>
            <a:chOff x="3020" y="2555"/>
            <a:chExt cx="149" cy="60"/>
          </a:xfrm>
        </p:grpSpPr>
        <p:sp>
          <p:nvSpPr>
            <p:cNvPr id="4159" name="Line 23"/>
            <p:cNvSpPr>
              <a:spLocks noChangeShapeType="1"/>
            </p:cNvSpPr>
            <p:nvPr/>
          </p:nvSpPr>
          <p:spPr bwMode="auto">
            <a:xfrm>
              <a:off x="3020" y="2555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60" name="Line 24"/>
            <p:cNvSpPr>
              <a:spLocks noChangeShapeType="1"/>
            </p:cNvSpPr>
            <p:nvPr/>
          </p:nvSpPr>
          <p:spPr bwMode="auto">
            <a:xfrm>
              <a:off x="3023" y="2615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2151236" y="1772816"/>
            <a:ext cx="3644900" cy="1104900"/>
            <a:chOff x="263" y="1074"/>
            <a:chExt cx="2296" cy="696"/>
          </a:xfrm>
        </p:grpSpPr>
        <p:sp>
          <p:nvSpPr>
            <p:cNvPr id="4150" name="Text Box 26"/>
            <p:cNvSpPr txBox="1">
              <a:spLocks noChangeArrowheads="1"/>
            </p:cNvSpPr>
            <p:nvPr/>
          </p:nvSpPr>
          <p:spPr bwMode="auto">
            <a:xfrm>
              <a:off x="263" y="1074"/>
              <a:ext cx="2296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 dirty="0">
                  <a:latin typeface="Times New Roman" pitchFamily="18" charset="0"/>
                </a:rPr>
                <a:t>Что значит</a:t>
              </a:r>
              <a:r>
                <a:rPr lang="ru-RU" sz="2400" b="1" dirty="0">
                  <a:latin typeface="Times New Roman" pitchFamily="18" charset="0"/>
                </a:rPr>
                <a:t>: </a:t>
              </a:r>
            </a:p>
            <a:p>
              <a:pPr>
                <a:spcBef>
                  <a:spcPct val="50000"/>
                </a:spcBef>
              </a:pPr>
              <a:r>
                <a:rPr lang="ru-RU" sz="2400" b="1" i="1" dirty="0">
                  <a:latin typeface="Times New Roman" pitchFamily="18" charset="0"/>
                </a:rPr>
                <a:t>разделить</a:t>
              </a:r>
              <a:r>
                <a:rPr lang="ru-RU" sz="2400" dirty="0">
                  <a:latin typeface="Times New Roman" pitchFamily="18" charset="0"/>
                </a:rPr>
                <a:t>        </a:t>
              </a:r>
              <a:r>
                <a:rPr lang="ru-RU" sz="2400" b="1" i="1" dirty="0">
                  <a:latin typeface="Times New Roman" pitchFamily="18" charset="0"/>
                </a:rPr>
                <a:t>на  </a:t>
              </a:r>
              <a:r>
                <a:rPr lang="ru-RU" sz="2400" dirty="0">
                  <a:latin typeface="Times New Roman" pitchFamily="18" charset="0"/>
                </a:rPr>
                <a:t>     </a:t>
              </a:r>
              <a:r>
                <a:rPr lang="ru-RU" sz="2400" b="1" dirty="0">
                  <a:latin typeface="Times New Roman" pitchFamily="18" charset="0"/>
                </a:rPr>
                <a:t>?</a:t>
              </a:r>
              <a:r>
                <a:rPr lang="ru-RU" sz="2400" dirty="0">
                  <a:latin typeface="Times New Roman" pitchFamily="18" charset="0"/>
                </a:rPr>
                <a:t>            </a:t>
              </a:r>
            </a:p>
          </p:txBody>
        </p: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1882" y="1378"/>
              <a:ext cx="192" cy="392"/>
              <a:chOff x="1872" y="1728"/>
              <a:chExt cx="192" cy="392"/>
            </a:xfrm>
          </p:grpSpPr>
          <p:sp>
            <p:nvSpPr>
              <p:cNvPr id="4156" name="Line 28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57" name="Rectangle 29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n</a:t>
                </a:r>
                <a:endParaRPr lang="ru-RU" sz="2000" b="1" i="1"/>
              </a:p>
            </p:txBody>
          </p:sp>
          <p:sp>
            <p:nvSpPr>
              <p:cNvPr id="4158" name="Rectangle 30"/>
              <p:cNvSpPr>
                <a:spLocks noChangeArrowheads="1"/>
              </p:cNvSpPr>
              <p:nvPr/>
            </p:nvSpPr>
            <p:spPr bwMode="auto">
              <a:xfrm>
                <a:off x="1899" y="1728"/>
                <a:ext cx="14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/>
                  <a:t>m</a:t>
                </a:r>
                <a:endParaRPr lang="ru-RU" sz="2000" b="1" i="1"/>
              </a:p>
            </p:txBody>
          </p:sp>
        </p:grpSp>
        <p:grpSp>
          <p:nvGrpSpPr>
            <p:cNvPr id="10" name="Group 31"/>
            <p:cNvGrpSpPr>
              <a:grpSpLocks/>
            </p:cNvGrpSpPr>
            <p:nvPr/>
          </p:nvGrpSpPr>
          <p:grpSpPr bwMode="auto">
            <a:xfrm>
              <a:off x="1292" y="1373"/>
              <a:ext cx="192" cy="392"/>
              <a:chOff x="1872" y="1728"/>
              <a:chExt cx="192" cy="392"/>
            </a:xfrm>
          </p:grpSpPr>
          <p:sp>
            <p:nvSpPr>
              <p:cNvPr id="4153" name="Line 32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54" name="Rectangle 33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b</a:t>
                </a:r>
                <a:endParaRPr lang="ru-RU" sz="2000" b="1" i="1"/>
              </a:p>
            </p:txBody>
          </p:sp>
          <p:sp>
            <p:nvSpPr>
              <p:cNvPr id="4155" name="Rectangle 34"/>
              <p:cNvSpPr>
                <a:spLocks noChangeArrowheads="1"/>
              </p:cNvSpPr>
              <p:nvPr/>
            </p:nvSpPr>
            <p:spPr bwMode="auto">
              <a:xfrm>
                <a:off x="1925" y="1728"/>
                <a:ext cx="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/>
                  <a:t>a</a:t>
                </a:r>
                <a:endParaRPr lang="ru-RU" sz="2000" b="1" i="1"/>
              </a:p>
            </p:txBody>
          </p:sp>
        </p:grpSp>
      </p:grpSp>
      <p:grpSp>
        <p:nvGrpSpPr>
          <p:cNvPr id="14" name="Group 45"/>
          <p:cNvGrpSpPr>
            <a:grpSpLocks/>
          </p:cNvGrpSpPr>
          <p:nvPr/>
        </p:nvGrpSpPr>
        <p:grpSpPr bwMode="auto">
          <a:xfrm>
            <a:off x="2763738" y="3760788"/>
            <a:ext cx="1565275" cy="650875"/>
            <a:chOff x="2075" y="2369"/>
            <a:chExt cx="986" cy="410"/>
          </a:xfrm>
        </p:grpSpPr>
        <p:sp>
          <p:nvSpPr>
            <p:cNvPr id="4135" name="Line 46"/>
            <p:cNvSpPr>
              <a:spLocks noChangeShapeType="1"/>
            </p:cNvSpPr>
            <p:nvPr/>
          </p:nvSpPr>
          <p:spPr bwMode="auto">
            <a:xfrm>
              <a:off x="2126" y="2587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6" name="Rectangle 47"/>
            <p:cNvSpPr>
              <a:spLocks noChangeArrowheads="1"/>
            </p:cNvSpPr>
            <p:nvPr/>
          </p:nvSpPr>
          <p:spPr bwMode="auto">
            <a:xfrm>
              <a:off x="2174" y="2587"/>
              <a:ext cx="9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i="1"/>
                <a:t>b</a:t>
              </a:r>
              <a:endParaRPr lang="ru-RU" sz="2000" b="1" i="1"/>
            </a:p>
          </p:txBody>
        </p:sp>
        <p:sp>
          <p:nvSpPr>
            <p:cNvPr id="4137" name="Rectangle 48"/>
            <p:cNvSpPr>
              <a:spLocks noChangeArrowheads="1"/>
            </p:cNvSpPr>
            <p:nvPr/>
          </p:nvSpPr>
          <p:spPr bwMode="auto">
            <a:xfrm>
              <a:off x="2179" y="2387"/>
              <a:ext cx="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000" b="1" i="1"/>
                <a:t>a</a:t>
              </a:r>
              <a:endParaRPr lang="ru-RU" sz="2000" b="1" i="1"/>
            </a:p>
          </p:txBody>
        </p:sp>
        <p:sp>
          <p:nvSpPr>
            <p:cNvPr id="4138" name="Text Box 49"/>
            <p:cNvSpPr txBox="1">
              <a:spLocks noChangeArrowheads="1"/>
            </p:cNvSpPr>
            <p:nvPr/>
          </p:nvSpPr>
          <p:spPr bwMode="auto">
            <a:xfrm>
              <a:off x="2290" y="2440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latin typeface="Arial Narrow" pitchFamily="34" charset="0"/>
                </a:rPr>
                <a:t>: </a:t>
              </a:r>
              <a:r>
                <a:rPr lang="en-US" sz="2400" b="1" i="1"/>
                <a:t>m</a:t>
              </a:r>
              <a:endParaRPr lang="ru-RU" sz="2400" b="1" i="1"/>
            </a:p>
          </p:txBody>
        </p:sp>
        <p:sp>
          <p:nvSpPr>
            <p:cNvPr id="4139" name="AutoShape 50"/>
            <p:cNvSpPr>
              <a:spLocks noChangeArrowheads="1"/>
            </p:cNvSpPr>
            <p:nvPr/>
          </p:nvSpPr>
          <p:spPr bwMode="auto">
            <a:xfrm>
              <a:off x="2075" y="2369"/>
              <a:ext cx="578" cy="392"/>
            </a:xfrm>
            <a:prstGeom prst="bracketPair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0" name="Text Box 51"/>
            <p:cNvSpPr txBox="1">
              <a:spLocks noChangeArrowheads="1"/>
            </p:cNvSpPr>
            <p:nvPr/>
          </p:nvSpPr>
          <p:spPr bwMode="auto">
            <a:xfrm>
              <a:off x="2655" y="2427"/>
              <a:ext cx="4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cs typeface="Times New Roman" pitchFamily="18" charset="0"/>
                </a:rPr>
                <a:t>· n</a:t>
              </a:r>
            </a:p>
          </p:txBody>
        </p:sp>
      </p:grpSp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4629050" y="3784600"/>
            <a:ext cx="1363663" cy="622300"/>
            <a:chOff x="3250" y="2384"/>
            <a:chExt cx="859" cy="392"/>
          </a:xfrm>
        </p:grpSpPr>
        <p:sp>
          <p:nvSpPr>
            <p:cNvPr id="4131" name="Line 53"/>
            <p:cNvSpPr>
              <a:spLocks noChangeShapeType="1"/>
            </p:cNvSpPr>
            <p:nvPr/>
          </p:nvSpPr>
          <p:spPr bwMode="auto">
            <a:xfrm>
              <a:off x="3250" y="2584"/>
              <a:ext cx="4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Rectangle 54"/>
            <p:cNvSpPr>
              <a:spLocks noChangeArrowheads="1"/>
            </p:cNvSpPr>
            <p:nvPr/>
          </p:nvSpPr>
          <p:spPr bwMode="auto">
            <a:xfrm>
              <a:off x="3309" y="2584"/>
              <a:ext cx="3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i="1"/>
                <a:t>b</a:t>
              </a:r>
              <a:r>
                <a:rPr lang="ru-RU" sz="2000" b="1" i="1"/>
                <a:t> </a:t>
              </a:r>
              <a:r>
                <a:rPr lang="ru-RU" sz="2000" b="1" i="1">
                  <a:cs typeface="Arial" charset="0"/>
                </a:rPr>
                <a:t>·</a:t>
              </a:r>
              <a:r>
                <a:rPr lang="ru-RU" sz="2000" b="1" i="1"/>
                <a:t> </a:t>
              </a:r>
              <a:r>
                <a:rPr lang="en-US" sz="2000" b="1" i="1"/>
                <a:t>m</a:t>
              </a:r>
              <a:endParaRPr lang="ru-RU" sz="2000" b="1" i="1"/>
            </a:p>
          </p:txBody>
        </p:sp>
        <p:sp>
          <p:nvSpPr>
            <p:cNvPr id="4133" name="Rectangle 55"/>
            <p:cNvSpPr>
              <a:spLocks noChangeArrowheads="1"/>
            </p:cNvSpPr>
            <p:nvPr/>
          </p:nvSpPr>
          <p:spPr bwMode="auto">
            <a:xfrm>
              <a:off x="3419" y="2384"/>
              <a:ext cx="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000" b="1" i="1"/>
                <a:t>a</a:t>
              </a:r>
              <a:endParaRPr lang="ru-RU" sz="2000" b="1" i="1"/>
            </a:p>
          </p:txBody>
        </p:sp>
        <p:sp>
          <p:nvSpPr>
            <p:cNvPr id="4134" name="Text Box 56"/>
            <p:cNvSpPr txBox="1">
              <a:spLocks noChangeArrowheads="1"/>
            </p:cNvSpPr>
            <p:nvPr/>
          </p:nvSpPr>
          <p:spPr bwMode="auto">
            <a:xfrm>
              <a:off x="3644" y="2415"/>
              <a:ext cx="4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cs typeface="Times New Roman" pitchFamily="18" charset="0"/>
                </a:rPr>
                <a:t>·</a:t>
              </a:r>
              <a:r>
                <a:rPr lang="ru-RU" sz="2400" b="1" i="1">
                  <a:cs typeface="Times New Roman" pitchFamily="18" charset="0"/>
                </a:rPr>
                <a:t> </a:t>
              </a:r>
              <a:r>
                <a:rPr lang="en-US" sz="2400" b="1" i="1"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6264175" y="3754438"/>
            <a:ext cx="684213" cy="622300"/>
            <a:chOff x="4280" y="2365"/>
            <a:chExt cx="431" cy="392"/>
          </a:xfrm>
        </p:grpSpPr>
        <p:sp>
          <p:nvSpPr>
            <p:cNvPr id="4128" name="Line 58"/>
            <p:cNvSpPr>
              <a:spLocks noChangeShapeType="1"/>
            </p:cNvSpPr>
            <p:nvPr/>
          </p:nvSpPr>
          <p:spPr bwMode="auto">
            <a:xfrm>
              <a:off x="4280" y="2565"/>
              <a:ext cx="4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Rectangle 59"/>
            <p:cNvSpPr>
              <a:spLocks noChangeArrowheads="1"/>
            </p:cNvSpPr>
            <p:nvPr/>
          </p:nvSpPr>
          <p:spPr bwMode="auto">
            <a:xfrm>
              <a:off x="4339" y="2565"/>
              <a:ext cx="3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i="1"/>
                <a:t>b</a:t>
              </a:r>
              <a:r>
                <a:rPr lang="ru-RU" sz="2000" b="1" i="1"/>
                <a:t> </a:t>
              </a:r>
              <a:r>
                <a:rPr lang="ru-RU" sz="2000" b="1" i="1">
                  <a:cs typeface="Arial" charset="0"/>
                </a:rPr>
                <a:t>·</a:t>
              </a:r>
              <a:r>
                <a:rPr lang="ru-RU" sz="2000" b="1" i="1"/>
                <a:t> </a:t>
              </a:r>
              <a:r>
                <a:rPr lang="en-US" sz="2000" b="1" i="1"/>
                <a:t>m</a:t>
              </a:r>
              <a:endParaRPr lang="ru-RU" sz="2000" b="1" i="1"/>
            </a:p>
          </p:txBody>
        </p:sp>
        <p:sp>
          <p:nvSpPr>
            <p:cNvPr id="4130" name="Rectangle 60"/>
            <p:cNvSpPr>
              <a:spLocks noChangeArrowheads="1"/>
            </p:cNvSpPr>
            <p:nvPr/>
          </p:nvSpPr>
          <p:spPr bwMode="auto">
            <a:xfrm>
              <a:off x="4335" y="2365"/>
              <a:ext cx="31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000" b="1" i="1"/>
                <a:t>a</a:t>
              </a:r>
              <a:r>
                <a:rPr lang="ru-RU" sz="2000" b="1" i="1"/>
                <a:t> </a:t>
              </a:r>
              <a:r>
                <a:rPr lang="en-US" sz="2000" b="1" i="1">
                  <a:cs typeface="Arial" charset="0"/>
                </a:rPr>
                <a:t>·</a:t>
              </a:r>
              <a:r>
                <a:rPr lang="ru-RU" sz="2000" b="1" i="1">
                  <a:cs typeface="Arial" charset="0"/>
                </a:rPr>
                <a:t> </a:t>
              </a:r>
              <a:r>
                <a:rPr lang="en-US" sz="2000" b="1" i="1">
                  <a:cs typeface="Arial" charset="0"/>
                </a:rPr>
                <a:t>n</a:t>
              </a:r>
            </a:p>
          </p:txBody>
        </p:sp>
      </p:grpSp>
      <p:grpSp>
        <p:nvGrpSpPr>
          <p:cNvPr id="17" name="Group 61"/>
          <p:cNvGrpSpPr>
            <a:grpSpLocks/>
          </p:cNvGrpSpPr>
          <p:nvPr/>
        </p:nvGrpSpPr>
        <p:grpSpPr bwMode="auto">
          <a:xfrm>
            <a:off x="4067944" y="5286400"/>
            <a:ext cx="2997200" cy="950912"/>
            <a:chOff x="1911" y="3249"/>
            <a:chExt cx="1888" cy="599"/>
          </a:xfrm>
        </p:grpSpPr>
        <p:sp>
          <p:nvSpPr>
            <p:cNvPr id="4113" name="AutoShape 62"/>
            <p:cNvSpPr>
              <a:spLocks noChangeArrowheads="1"/>
            </p:cNvSpPr>
            <p:nvPr/>
          </p:nvSpPr>
          <p:spPr bwMode="auto">
            <a:xfrm>
              <a:off x="1911" y="3249"/>
              <a:ext cx="1888" cy="599"/>
            </a:xfrm>
            <a:prstGeom prst="roundRect">
              <a:avLst>
                <a:gd name="adj" fmla="val 16667"/>
              </a:avLst>
            </a:prstGeom>
            <a:solidFill>
              <a:srgbClr val="FEF1E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4" name="Line 63"/>
            <p:cNvSpPr>
              <a:spLocks noChangeShapeType="1"/>
            </p:cNvSpPr>
            <p:nvPr/>
          </p:nvSpPr>
          <p:spPr bwMode="auto">
            <a:xfrm>
              <a:off x="2900" y="3498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Line 64"/>
            <p:cNvSpPr>
              <a:spLocks noChangeShapeType="1"/>
            </p:cNvSpPr>
            <p:nvPr/>
          </p:nvSpPr>
          <p:spPr bwMode="auto">
            <a:xfrm>
              <a:off x="2903" y="3558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" name="Group 65"/>
            <p:cNvGrpSpPr>
              <a:grpSpLocks/>
            </p:cNvGrpSpPr>
            <p:nvPr/>
          </p:nvGrpSpPr>
          <p:grpSpPr bwMode="auto">
            <a:xfrm>
              <a:off x="2175" y="3345"/>
              <a:ext cx="192" cy="392"/>
              <a:chOff x="1872" y="1728"/>
              <a:chExt cx="192" cy="392"/>
            </a:xfrm>
          </p:grpSpPr>
          <p:sp>
            <p:nvSpPr>
              <p:cNvPr id="4125" name="Line 66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6" name="Rectangle 67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b</a:t>
                </a:r>
                <a:endParaRPr lang="ru-RU" sz="2000" b="1" i="1"/>
              </a:p>
            </p:txBody>
          </p:sp>
          <p:sp>
            <p:nvSpPr>
              <p:cNvPr id="4127" name="Rectangle 68"/>
              <p:cNvSpPr>
                <a:spLocks noChangeArrowheads="1"/>
              </p:cNvSpPr>
              <p:nvPr/>
            </p:nvSpPr>
            <p:spPr bwMode="auto">
              <a:xfrm>
                <a:off x="1925" y="1728"/>
                <a:ext cx="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/>
                  <a:t>a</a:t>
                </a:r>
                <a:endParaRPr lang="ru-RU" sz="2000" b="1" i="1"/>
              </a:p>
            </p:txBody>
          </p:sp>
        </p:grpSp>
        <p:grpSp>
          <p:nvGrpSpPr>
            <p:cNvPr id="19" name="Group 69"/>
            <p:cNvGrpSpPr>
              <a:grpSpLocks/>
            </p:cNvGrpSpPr>
            <p:nvPr/>
          </p:nvGrpSpPr>
          <p:grpSpPr bwMode="auto">
            <a:xfrm>
              <a:off x="2573" y="3343"/>
              <a:ext cx="192" cy="392"/>
              <a:chOff x="1872" y="1728"/>
              <a:chExt cx="192" cy="392"/>
            </a:xfrm>
          </p:grpSpPr>
          <p:sp>
            <p:nvSpPr>
              <p:cNvPr id="4122" name="Line 70"/>
              <p:cNvSpPr>
                <a:spLocks noChangeShapeType="1"/>
              </p:cNvSpPr>
              <p:nvPr/>
            </p:nvSpPr>
            <p:spPr bwMode="auto">
              <a:xfrm>
                <a:off x="1872" y="1928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3" name="Rectangle 71"/>
              <p:cNvSpPr>
                <a:spLocks noChangeArrowheads="1"/>
              </p:cNvSpPr>
              <p:nvPr/>
            </p:nvSpPr>
            <p:spPr bwMode="auto">
              <a:xfrm>
                <a:off x="1920" y="1928"/>
                <a:ext cx="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000" b="1" i="1"/>
                  <a:t>n</a:t>
                </a:r>
                <a:endParaRPr lang="ru-RU" sz="2000" b="1" i="1"/>
              </a:p>
            </p:txBody>
          </p:sp>
          <p:sp>
            <p:nvSpPr>
              <p:cNvPr id="4124" name="Rectangle 72"/>
              <p:cNvSpPr>
                <a:spLocks noChangeArrowheads="1"/>
              </p:cNvSpPr>
              <p:nvPr/>
            </p:nvSpPr>
            <p:spPr bwMode="auto">
              <a:xfrm>
                <a:off x="1899" y="1728"/>
                <a:ext cx="14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i="1"/>
                  <a:t>m</a:t>
                </a:r>
                <a:endParaRPr lang="ru-RU" sz="2000" b="1" i="1"/>
              </a:p>
            </p:txBody>
          </p:sp>
        </p:grpSp>
        <p:sp>
          <p:nvSpPr>
            <p:cNvPr id="4118" name="Text Box 73"/>
            <p:cNvSpPr txBox="1">
              <a:spLocks noChangeArrowheads="1"/>
            </p:cNvSpPr>
            <p:nvPr/>
          </p:nvSpPr>
          <p:spPr bwMode="auto">
            <a:xfrm>
              <a:off x="2373" y="3319"/>
              <a:ext cx="1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:</a:t>
              </a:r>
              <a:endParaRPr lang="ru-RU" sz="2800" b="1">
                <a:latin typeface="Times New Roman" pitchFamily="18" charset="0"/>
              </a:endParaRPr>
            </a:p>
          </p:txBody>
        </p:sp>
        <p:sp>
          <p:nvSpPr>
            <p:cNvPr id="4119" name="Line 74"/>
            <p:cNvSpPr>
              <a:spLocks noChangeShapeType="1"/>
            </p:cNvSpPr>
            <p:nvPr/>
          </p:nvSpPr>
          <p:spPr bwMode="auto">
            <a:xfrm>
              <a:off x="3157" y="3538"/>
              <a:ext cx="4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Rectangle 75"/>
            <p:cNvSpPr>
              <a:spLocks noChangeArrowheads="1"/>
            </p:cNvSpPr>
            <p:nvPr/>
          </p:nvSpPr>
          <p:spPr bwMode="auto">
            <a:xfrm>
              <a:off x="3216" y="3538"/>
              <a:ext cx="3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i="1"/>
                <a:t>b</a:t>
              </a:r>
              <a:r>
                <a:rPr lang="ru-RU" sz="2000" b="1" i="1"/>
                <a:t> </a:t>
              </a:r>
              <a:r>
                <a:rPr lang="ru-RU" sz="2000" b="1" i="1">
                  <a:cs typeface="Arial" charset="0"/>
                </a:rPr>
                <a:t>·</a:t>
              </a:r>
              <a:r>
                <a:rPr lang="ru-RU" sz="2000" b="1" i="1"/>
                <a:t> </a:t>
              </a:r>
              <a:r>
                <a:rPr lang="en-US" sz="2000" b="1" i="1"/>
                <a:t>m</a:t>
              </a:r>
              <a:endParaRPr lang="ru-RU" sz="2000" b="1" i="1"/>
            </a:p>
          </p:txBody>
        </p:sp>
        <p:sp>
          <p:nvSpPr>
            <p:cNvPr id="4121" name="Rectangle 76"/>
            <p:cNvSpPr>
              <a:spLocks noChangeArrowheads="1"/>
            </p:cNvSpPr>
            <p:nvPr/>
          </p:nvSpPr>
          <p:spPr bwMode="auto">
            <a:xfrm>
              <a:off x="3212" y="3338"/>
              <a:ext cx="31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000" b="1" i="1"/>
                <a:t>a</a:t>
              </a:r>
              <a:r>
                <a:rPr lang="ru-RU" sz="2000" b="1" i="1"/>
                <a:t> </a:t>
              </a:r>
              <a:r>
                <a:rPr lang="en-US" sz="2000" b="1" i="1">
                  <a:cs typeface="Arial" charset="0"/>
                </a:rPr>
                <a:t>·</a:t>
              </a:r>
              <a:r>
                <a:rPr lang="ru-RU" sz="2000" b="1" i="1">
                  <a:cs typeface="Arial" charset="0"/>
                </a:rPr>
                <a:t> </a:t>
              </a:r>
              <a:r>
                <a:rPr lang="en-US" sz="2000" b="1" i="1">
                  <a:cs typeface="Arial" charset="0"/>
                </a:rPr>
                <a:t>n</a:t>
              </a:r>
            </a:p>
          </p:txBody>
        </p:sp>
      </p:grpSp>
      <p:pic>
        <p:nvPicPr>
          <p:cNvPr id="3149" name="Picture 77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725144"/>
            <a:ext cx="1100137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50" name="Picture 78" descr="CRCTR06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412776"/>
            <a:ext cx="1673225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" name="Прямоугольник 78"/>
          <p:cNvSpPr/>
          <p:nvPr/>
        </p:nvSpPr>
        <p:spPr>
          <a:xfrm rot="16200000">
            <a:off x="5277996" y="3244476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ЧИСЕЛ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980728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854325"/>
            <a:ext cx="1100137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07504" y="2854325"/>
            <a:ext cx="16557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1835696" y="2636838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1835696" y="2925763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129" name="Picture 9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80728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854325"/>
            <a:ext cx="1100138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2051720" y="2854325"/>
            <a:ext cx="16557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779912" y="2780928"/>
            <a:ext cx="360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3779912" y="2925763"/>
            <a:ext cx="360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4211960" y="2854325"/>
            <a:ext cx="38877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5135" name="Picture 15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125538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854325"/>
            <a:ext cx="1673225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17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854325"/>
            <a:ext cx="1100138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909638"/>
            <a:ext cx="1100137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9" name="Oval 19"/>
          <p:cNvSpPr>
            <a:spLocks noChangeArrowheads="1"/>
          </p:cNvSpPr>
          <p:nvPr/>
        </p:nvSpPr>
        <p:spPr bwMode="auto">
          <a:xfrm>
            <a:off x="6156176" y="3717925"/>
            <a:ext cx="144462" cy="1222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6156176" y="2062163"/>
            <a:ext cx="144462" cy="1222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2987675" y="5516563"/>
            <a:ext cx="2808288" cy="914400"/>
          </a:xfrm>
          <a:prstGeom prst="roundRect">
            <a:avLst>
              <a:gd name="adj" fmla="val 16667"/>
            </a:avLst>
          </a:prstGeom>
          <a:solidFill>
            <a:schemeClr val="accent1">
              <a:alpha val="0"/>
            </a:schemeClr>
          </a:soli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 b="1">
                <a:solidFill>
                  <a:srgbClr val="0000FF"/>
                </a:solidFill>
                <a:latin typeface="Times New Roman" pitchFamily="18" charset="0"/>
              </a:rPr>
              <a:t>= 1</a:t>
            </a:r>
          </a:p>
        </p:txBody>
      </p:sp>
      <p:sp>
        <p:nvSpPr>
          <p:cNvPr id="20" name="Прямоугольник 19"/>
          <p:cNvSpPr/>
          <p:nvPr/>
        </p:nvSpPr>
        <p:spPr>
          <a:xfrm rot="16200000">
            <a:off x="5277992" y="3169279"/>
            <a:ext cx="6740307" cy="375426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1">
                    <a:lumMod val="85000"/>
                  </a:schemeClr>
                </a:solidFill>
              </a:rPr>
              <a:t>Д</a:t>
            </a:r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Е ЛЕНИЕ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ДРОБНЫХ</a:t>
            </a:r>
          </a:p>
          <a:p>
            <a:pPr algn="ctr"/>
            <a:r>
              <a:rPr lang="ru-RU" sz="2000" b="1" i="1" dirty="0" smtClean="0">
                <a:solidFill>
                  <a:schemeClr val="bg1">
                    <a:lumMod val="85000"/>
                  </a:schemeClr>
                </a:solidFill>
              </a:rPr>
              <a:t> ЧИС Е Л </a:t>
            </a:r>
            <a:endParaRPr lang="ru-RU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  <p:bldP spid="5128" grpId="0" animBg="1"/>
      <p:bldP spid="5131" grpId="0" animBg="1"/>
      <p:bldP spid="5132" grpId="0" animBg="1"/>
      <p:bldP spid="5133" grpId="0" animBg="1"/>
      <p:bldP spid="5134" grpId="0" animBg="1"/>
      <p:bldP spid="5139" grpId="0" animBg="1"/>
      <p:bldP spid="5140" grpId="0" animBg="1"/>
      <p:bldP spid="5141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995</Words>
  <Application>Microsoft Office PowerPoint</Application>
  <PresentationFormat>Экран (4:3)</PresentationFormat>
  <Paragraphs>478</Paragraphs>
  <Slides>23</Slides>
  <Notes>7</Notes>
  <HiddenSlides>0</HiddenSlides>
  <MMClips>1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Тема Office</vt:lpstr>
      <vt:lpstr>Изящная</vt:lpstr>
      <vt:lpstr>Формула</vt:lpstr>
      <vt:lpstr>Слайд 1</vt:lpstr>
      <vt:lpstr>Основные элементы в структуре повседневного урока</vt:lpstr>
      <vt:lpstr>Слайд 3</vt:lpstr>
      <vt:lpstr>Слайд 4</vt:lpstr>
      <vt:lpstr>Вместо * поставить цифру так, чтобы получилось число, кратное 3</vt:lpstr>
      <vt:lpstr>Слайд 6</vt:lpstr>
      <vt:lpstr>Заполни таблицу</vt:lpstr>
      <vt:lpstr>Слайд 8</vt:lpstr>
      <vt:lpstr>Слайд 9</vt:lpstr>
      <vt:lpstr>Слайд 10</vt:lpstr>
      <vt:lpstr>Слайд 11</vt:lpstr>
      <vt:lpstr>Слайд 12</vt:lpstr>
      <vt:lpstr>Задача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1</cp:lastModifiedBy>
  <cp:revision>136</cp:revision>
  <dcterms:created xsi:type="dcterms:W3CDTF">2013-03-11T10:56:58Z</dcterms:created>
  <dcterms:modified xsi:type="dcterms:W3CDTF">2014-11-26T18:50:23Z</dcterms:modified>
</cp:coreProperties>
</file>