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72" r:id="rId3"/>
    <p:sldId id="273" r:id="rId4"/>
    <p:sldId id="274" r:id="rId5"/>
    <p:sldId id="275" r:id="rId6"/>
    <p:sldId id="257" r:id="rId7"/>
    <p:sldId id="258" r:id="rId8"/>
    <p:sldId id="259" r:id="rId9"/>
    <p:sldId id="260" r:id="rId10"/>
    <p:sldId id="261" r:id="rId11"/>
    <p:sldId id="262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EF5-FF59-4C08-BAF3-E46BA529B919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3D3F1-EA29-4985-A2A2-FB1B5066C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EF5-FF59-4C08-BAF3-E46BA529B919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3D3F1-EA29-4985-A2A2-FB1B5066C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EF5-FF59-4C08-BAF3-E46BA529B919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3D3F1-EA29-4985-A2A2-FB1B5066CA6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EF5-FF59-4C08-BAF3-E46BA529B919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3D3F1-EA29-4985-A2A2-FB1B5066CA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EF5-FF59-4C08-BAF3-E46BA529B919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3D3F1-EA29-4985-A2A2-FB1B5066C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EF5-FF59-4C08-BAF3-E46BA529B919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3D3F1-EA29-4985-A2A2-FB1B5066CA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EF5-FF59-4C08-BAF3-E46BA529B919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3D3F1-EA29-4985-A2A2-FB1B5066C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EF5-FF59-4C08-BAF3-E46BA529B919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3D3F1-EA29-4985-A2A2-FB1B5066C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EF5-FF59-4C08-BAF3-E46BA529B919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3D3F1-EA29-4985-A2A2-FB1B5066CA6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EF5-FF59-4C08-BAF3-E46BA529B919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3D3F1-EA29-4985-A2A2-FB1B5066CA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26EF5-FF59-4C08-BAF3-E46BA529B919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3D3F1-EA29-4985-A2A2-FB1B5066CA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3D326EF5-FF59-4C08-BAF3-E46BA529B919}" type="datetimeFigureOut">
              <a:rPr lang="ru-RU" smtClean="0"/>
              <a:pPr/>
              <a:t>02.02.2015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4783D3F1-EA29-4985-A2A2-FB1B5066CA6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3168352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Гиясова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Нина Алексеевна, МОУ СОШ №5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им. П.Д.Киселева города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Каменки Пензенской области, учитель русского языка и литературы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</a:rPr>
              <a:t>Игровые технологии на уроках русского языка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690336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="" xmlns:p14="http://schemas.microsoft.com/office/powerpoint/2010/main" val="2646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060848"/>
            <a:ext cx="8640959" cy="4065315"/>
          </a:xfrm>
        </p:spPr>
        <p:txBody>
          <a:bodyPr/>
          <a:lstStyle/>
          <a:p>
            <a:pPr marL="457200" indent="-457200">
              <a:buFont typeface="+mj-lt"/>
              <a:buAutoNum type="arabicPeriod" startAt="2"/>
            </a:pPr>
            <a:r>
              <a:rPr lang="ru-RU" sz="2000" dirty="0" smtClean="0"/>
              <a:t>Восстановить пословицы, части которых соединены неверно. Раскрыть скобки.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/>
              <a:t>Боятся не(счастья) – в лес не(ходить).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/>
              <a:t>(Не)другу поверить – словам твоим никогда веры не(будет).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/>
              <a:t>Волков бояться – друга обмануть.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/>
              <a:t>(Не)плюй в колодец – стыдно (не)учиться.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/>
              <a:t>Раз скажешь (не) правду – и счастья (не)видать.</a:t>
            </a:r>
            <a:endParaRPr lang="ru-RU" sz="2000" dirty="0"/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/>
              <a:t>(Не)стыдно (не)знать – пригодится воды напиться.</a:t>
            </a:r>
          </a:p>
          <a:p>
            <a:pPr marL="0" indent="0">
              <a:buNone/>
            </a:pPr>
            <a:r>
              <a:rPr lang="ru-RU" sz="2000" i="1" dirty="0" smtClean="0"/>
              <a:t>Ключ: </a:t>
            </a:r>
            <a:r>
              <a:rPr lang="ru-RU" sz="2000" dirty="0" smtClean="0"/>
              <a:t>правильно – 1 + 5; 2 + 3; 3 + 1; 4 + 6; 5 + 2; 6 + 4.</a:t>
            </a:r>
          </a:p>
          <a:p>
            <a:pPr marL="0" indent="0">
              <a:buNone/>
            </a:pPr>
            <a:endParaRPr lang="ru-RU" sz="2000" i="1" dirty="0" smtClean="0"/>
          </a:p>
        </p:txBody>
      </p:sp>
    </p:spTree>
    <p:extLst>
      <p:ext uri="{BB962C8B-B14F-4D97-AF65-F5344CB8AC3E}">
        <p14:creationId xmlns="" xmlns:p14="http://schemas.microsoft.com/office/powerpoint/2010/main" val="336927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204864"/>
            <a:ext cx="8568951" cy="392129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3. Восстановить пословицы, части которых соединены неправильно. Указать, какие предложения получились: сложносочиненные или простые с однородными членами.</a:t>
            </a:r>
          </a:p>
          <a:p>
            <a:pPr marL="457200" indent="-457200">
              <a:buFont typeface="+mj-lt"/>
              <a:buAutoNum type="arabicParenR"/>
            </a:pPr>
            <a:r>
              <a:rPr lang="ru-RU" dirty="0" smtClean="0"/>
              <a:t>Семь раз отмерь, а </a:t>
            </a:r>
            <a:r>
              <a:rPr lang="ru-RU" dirty="0" err="1" smtClean="0"/>
              <a:t>реч</a:t>
            </a:r>
            <a:r>
              <a:rPr lang="ru-RU" dirty="0" smtClean="0"/>
              <a:t>(?) короткая.</a:t>
            </a:r>
          </a:p>
          <a:p>
            <a:pPr marL="457200" indent="-457200">
              <a:buFont typeface="+mj-lt"/>
              <a:buAutoNum type="arabicParenR"/>
            </a:pPr>
            <a:r>
              <a:rPr lang="ru-RU" dirty="0" smtClean="0"/>
              <a:t>Без грамоты хоть плач(?) а корень свеж(?).</a:t>
            </a:r>
          </a:p>
          <a:p>
            <a:pPr marL="457200" indent="-457200">
              <a:buFont typeface="+mj-lt"/>
              <a:buAutoNum type="arabicParenR"/>
            </a:pPr>
            <a:r>
              <a:rPr lang="ru-RU" dirty="0" smtClean="0"/>
              <a:t>Веревка хороша длинная, а один раз </a:t>
            </a:r>
            <a:r>
              <a:rPr lang="ru-RU" dirty="0" err="1" smtClean="0"/>
              <a:t>отреж</a:t>
            </a:r>
            <a:r>
              <a:rPr lang="ru-RU" dirty="0" smtClean="0"/>
              <a:t>(?).</a:t>
            </a:r>
          </a:p>
          <a:p>
            <a:pPr marL="457200" indent="-457200">
              <a:buFont typeface="+mj-lt"/>
              <a:buAutoNum type="arabicParenR"/>
            </a:pPr>
            <a:r>
              <a:rPr lang="ru-RU" dirty="0" smtClean="0"/>
              <a:t>Стар дуб, а с грамотой хоть </a:t>
            </a:r>
            <a:r>
              <a:rPr lang="ru-RU" dirty="0" err="1" smtClean="0"/>
              <a:t>вскач</a:t>
            </a:r>
            <a:r>
              <a:rPr lang="ru-RU" dirty="0" smtClean="0"/>
              <a:t>(?).</a:t>
            </a:r>
          </a:p>
          <a:p>
            <a:pPr marL="0" indent="0">
              <a:buNone/>
            </a:pPr>
            <a:r>
              <a:rPr lang="ru-RU" i="1" dirty="0" smtClean="0"/>
              <a:t>Ключ: </a:t>
            </a:r>
            <a:r>
              <a:rPr lang="ru-RU" dirty="0" smtClean="0"/>
              <a:t>правильно – 1 + 3; 2 + 4; 3 + 1; 4 + 2.</a:t>
            </a:r>
            <a:endParaRPr lang="ru-RU" i="1" dirty="0"/>
          </a:p>
        </p:txBody>
      </p:sp>
    </p:spTree>
    <p:extLst>
      <p:ext uri="{BB962C8B-B14F-4D97-AF65-F5344CB8AC3E}">
        <p14:creationId xmlns="" xmlns:p14="http://schemas.microsoft.com/office/powerpoint/2010/main" val="20644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2204864"/>
            <a:ext cx="8640959" cy="39212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При отработке какой-либо орфограммы или темы эта игра пробуждает интерес , активизирует весь класс учащихся. Дети не знают , к кому полетит мяч и какое слово(какой вопрос) прозвучит. Как проходит игра? Например, изучается тема «Спряжение глагола». Учитель бросает ученику мяч,  называет какой-либо глагол. Ученик ловит мяч, называет спряжение глагола и возвращает мяч учителю. Ответивший на вопрос правильно может сесть на место, тот, кто не справился </a:t>
            </a:r>
            <a:r>
              <a:rPr lang="ru-RU" smtClean="0"/>
              <a:t>с заданием</a:t>
            </a:r>
            <a:r>
              <a:rPr lang="ru-RU" dirty="0" smtClean="0"/>
              <a:t>, продолжает стоять и пытается исправить свое положение.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43448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Игровые задания, направленные на отработку орфографических и пунктуационных норм.</a:t>
            </a:r>
            <a:br>
              <a:rPr lang="ru-RU" sz="2800" dirty="0" smtClean="0"/>
            </a:br>
            <a:r>
              <a:rPr lang="ru-RU" sz="3200" b="1" dirty="0" smtClean="0"/>
              <a:t>«Мягкая посадка»</a:t>
            </a:r>
            <a:endParaRPr lang="ru-RU" sz="3200" b="1" dirty="0"/>
          </a:p>
        </p:txBody>
      </p:sp>
    </p:spTree>
    <p:extLst>
      <p:ext uri="{BB962C8B-B14F-4D97-AF65-F5344CB8AC3E}">
        <p14:creationId xmlns="" xmlns:p14="http://schemas.microsoft.com/office/powerpoint/2010/main" val="169530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Необходимо найти слово, не соответствующее определенному правилу, части речи, смыслу и т.д. Например:</a:t>
            </a:r>
          </a:p>
          <a:p>
            <a:r>
              <a:rPr lang="ru-RU" dirty="0" smtClean="0"/>
              <a:t>Лимонный, карманный, соломенный(лишнее-соломенный)</a:t>
            </a:r>
          </a:p>
          <a:p>
            <a:r>
              <a:rPr lang="ru-RU" dirty="0" smtClean="0"/>
              <a:t>Горяч, могуч, плач(лишнее – плач, так как это существительное)</a:t>
            </a:r>
          </a:p>
          <a:p>
            <a:r>
              <a:rPr lang="ru-RU" dirty="0" smtClean="0"/>
              <a:t>Революция, циркуль, нация (лишнее – циркуль)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«</a:t>
            </a:r>
            <a:r>
              <a:rPr lang="ru-RU" dirty="0"/>
              <a:t>Третий лишний»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4301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1628800"/>
            <a:ext cx="7408333" cy="4497363"/>
          </a:xfrm>
        </p:spPr>
        <p:txBody>
          <a:bodyPr>
            <a:normAutofit lnSpcReduction="10000"/>
          </a:bodyPr>
          <a:lstStyle/>
          <a:p>
            <a:r>
              <a:rPr lang="ru-RU" i="1" dirty="0" smtClean="0"/>
              <a:t>(ее можно использовать на закрепление любых тем по  русскому языку)</a:t>
            </a:r>
          </a:p>
          <a:p>
            <a:r>
              <a:rPr lang="ru-RU" dirty="0" smtClean="0"/>
              <a:t>Цель: проследить за формированием орфографического навыка с учетом этапа работы над орфографией.</a:t>
            </a:r>
          </a:p>
          <a:p>
            <a:r>
              <a:rPr lang="ru-RU" dirty="0" smtClean="0"/>
              <a:t>Подбор слов зависит от изучаемых или пройденных тем.</a:t>
            </a:r>
          </a:p>
          <a:p>
            <a:r>
              <a:rPr lang="ru-RU" dirty="0" smtClean="0"/>
              <a:t>На 9 карточках записаны девять слов:</a:t>
            </a:r>
          </a:p>
          <a:p>
            <a:r>
              <a:rPr lang="ru-RU" dirty="0" smtClean="0"/>
              <a:t>1-й набор: рыбка, вьюга, чулок, дубки, варенье, чучело, ручьи, чум,  гриб.</a:t>
            </a:r>
          </a:p>
          <a:p>
            <a:r>
              <a:rPr lang="ru-RU" dirty="0" smtClean="0"/>
              <a:t>2-й набор: подъезд, склад, ворона, град, съемка, клад, ворота, подъем, воробей.</a:t>
            </a:r>
          </a:p>
          <a:p>
            <a:endParaRPr lang="ru-RU" dirty="0" smtClean="0"/>
          </a:p>
          <a:p>
            <a:endParaRPr lang="ru-RU" dirty="0" smtClean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«Выбери три слова»</a:t>
            </a:r>
          </a:p>
        </p:txBody>
      </p:sp>
    </p:spTree>
    <p:extLst>
      <p:ext uri="{BB962C8B-B14F-4D97-AF65-F5344CB8AC3E}">
        <p14:creationId xmlns="" xmlns:p14="http://schemas.microsoft.com/office/powerpoint/2010/main" val="374040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Двое берут по очереди карточки , выигрывает тот, у кого первого окажутся три слова, имеющие одинаковую орфограмму.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«Выбери три слова»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01197428"/>
              </p:ext>
            </p:extLst>
          </p:nvPr>
        </p:nvGraphicFramePr>
        <p:xfrm>
          <a:off x="1043608" y="4293096"/>
          <a:ext cx="7272808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209"/>
                <a:gridCol w="885385"/>
                <a:gridCol w="1087993"/>
                <a:gridCol w="913118"/>
                <a:gridCol w="333615"/>
                <a:gridCol w="1144199"/>
                <a:gridCol w="1008112"/>
                <a:gridCol w="1584177"/>
              </a:tblGrid>
              <a:tr h="370840">
                <a:tc rowSpan="3"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en-US" dirty="0" smtClean="0"/>
                        <a:t>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Рыбка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Вьюга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Чулок</a:t>
                      </a:r>
                      <a:endParaRPr lang="ru-RU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r>
                        <a:rPr lang="en-US" dirty="0" smtClean="0"/>
                        <a:t>II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Подъезд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Склад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Воронка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Дубки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Варенье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Чучело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Съемка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Град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Ворота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Гриб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Ручьи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Чум</a:t>
                      </a:r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Подъем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Клад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Воробой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7256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276873"/>
            <a:ext cx="7408333" cy="309634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Цель: автоматизация звуков, развитие фонетико-фонематического восприятия, процессов анализа и синтеза, понимание </a:t>
            </a:r>
            <a:r>
              <a:rPr lang="ru-RU" dirty="0" err="1" smtClean="0"/>
              <a:t>смысло</a:t>
            </a:r>
            <a:r>
              <a:rPr lang="ru-RU" dirty="0" smtClean="0"/>
              <a:t>-различительной функции звука и буквы, обогащение словарного запаса учащихся, развитие логического мышления.</a:t>
            </a:r>
          </a:p>
          <a:p>
            <a:r>
              <a:rPr lang="ru-RU" dirty="0" smtClean="0"/>
              <a:t>Ход: Играют в парах: один в роли шифровальщика, другой – отгадчика.</a:t>
            </a:r>
          </a:p>
          <a:p>
            <a:r>
              <a:rPr lang="ru-RU" dirty="0" smtClean="0"/>
              <a:t>Шифровальщик задумывает слово и шифрует его. Играющие могут пробовать свои силы в расшифровке словосочетаний и предложений.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 «Шифровальщики»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63295152"/>
              </p:ext>
            </p:extLst>
          </p:nvPr>
        </p:nvGraphicFramePr>
        <p:xfrm>
          <a:off x="1547664" y="5301208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Жыил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Ански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Кьоинк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Лыжи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Санки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Коньки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293533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Отгадчику предстоит не только отгадать слова, но и выбрать из каждой группы лишнее слово. Например:</a:t>
            </a:r>
          </a:p>
          <a:p>
            <a:r>
              <a:rPr lang="ru-RU" dirty="0" smtClean="0"/>
              <a:t>1. </a:t>
            </a:r>
            <a:r>
              <a:rPr lang="ru-RU" dirty="0" err="1" smtClean="0"/>
              <a:t>Аалтрек</a:t>
            </a:r>
            <a:r>
              <a:rPr lang="ru-RU" dirty="0" smtClean="0"/>
              <a:t>, </a:t>
            </a:r>
            <a:r>
              <a:rPr lang="ru-RU" dirty="0" err="1" smtClean="0"/>
              <a:t>лажок</a:t>
            </a:r>
            <a:r>
              <a:rPr lang="ru-RU" dirty="0" smtClean="0"/>
              <a:t>, </a:t>
            </a:r>
            <a:r>
              <a:rPr lang="ru-RU" dirty="0" err="1" smtClean="0"/>
              <a:t>раукжк</a:t>
            </a:r>
            <a:r>
              <a:rPr lang="ru-RU" dirty="0" smtClean="0"/>
              <a:t>, </a:t>
            </a:r>
            <a:r>
              <a:rPr lang="ru-RU" dirty="0" err="1" smtClean="0"/>
              <a:t>зоонкв</a:t>
            </a:r>
            <a:r>
              <a:rPr lang="ru-RU" dirty="0" smtClean="0"/>
              <a:t> (тарелка, ложка, кружка, звонок)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Оарз</a:t>
            </a:r>
            <a:r>
              <a:rPr lang="ru-RU" dirty="0" smtClean="0"/>
              <a:t>, </a:t>
            </a:r>
            <a:r>
              <a:rPr lang="ru-RU" dirty="0" err="1" smtClean="0"/>
              <a:t>страа</a:t>
            </a:r>
            <a:r>
              <a:rPr lang="ru-RU" dirty="0" smtClean="0"/>
              <a:t>, </a:t>
            </a:r>
            <a:r>
              <a:rPr lang="ru-RU" dirty="0" err="1" smtClean="0"/>
              <a:t>енкл</a:t>
            </a:r>
            <a:r>
              <a:rPr lang="ru-RU" dirty="0" smtClean="0"/>
              <a:t>, </a:t>
            </a:r>
            <a:r>
              <a:rPr lang="ru-RU" dirty="0" err="1" smtClean="0"/>
              <a:t>роамкша</a:t>
            </a:r>
            <a:r>
              <a:rPr lang="ru-RU" dirty="0" smtClean="0"/>
              <a:t> (роза, астра, клен, ромашка)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Плнаеат</a:t>
            </a:r>
            <a:r>
              <a:rPr lang="ru-RU" dirty="0" smtClean="0"/>
              <a:t>, </a:t>
            </a:r>
            <a:r>
              <a:rPr lang="ru-RU" dirty="0" err="1" smtClean="0"/>
              <a:t>здзеав</a:t>
            </a:r>
            <a:r>
              <a:rPr lang="ru-RU" dirty="0" smtClean="0"/>
              <a:t>, </a:t>
            </a:r>
            <a:r>
              <a:rPr lang="ru-RU" dirty="0" err="1" smtClean="0"/>
              <a:t>отрбиа</a:t>
            </a:r>
            <a:r>
              <a:rPr lang="ru-RU" dirty="0" smtClean="0"/>
              <a:t>, </a:t>
            </a:r>
            <a:r>
              <a:rPr lang="ru-RU" dirty="0" err="1" smtClean="0"/>
              <a:t>сген</a:t>
            </a:r>
            <a:r>
              <a:rPr lang="ru-RU" dirty="0" smtClean="0"/>
              <a:t> (планета, </a:t>
            </a:r>
            <a:r>
              <a:rPr lang="ru-RU" dirty="0" err="1" smtClean="0"/>
              <a:t>звездаЮ</a:t>
            </a:r>
            <a:r>
              <a:rPr lang="ru-RU" dirty="0" smtClean="0"/>
              <a:t> орбита, снег)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 «Шифровальщики»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70207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36075" y="1883965"/>
            <a:ext cx="7408333" cy="4209331"/>
          </a:xfrm>
        </p:spPr>
        <p:txBody>
          <a:bodyPr/>
          <a:lstStyle/>
          <a:p>
            <a:r>
              <a:rPr lang="ru-RU" sz="2000" dirty="0" smtClean="0"/>
              <a:t>Цель: Закрепить знания учащихся по подбору проверочного слова, расширить словарный запас, развить фонематический слух, профилактика </a:t>
            </a:r>
            <a:r>
              <a:rPr lang="ru-RU" sz="2000" dirty="0" err="1" smtClean="0"/>
              <a:t>дисграфии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Ход: Почтальон раздает группе детей( по 4-5 чел.) приглашения. Дети определяют, куда их пригласили.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Игра «Почтальон»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3214520"/>
              </p:ext>
            </p:extLst>
          </p:nvPr>
        </p:nvGraphicFramePr>
        <p:xfrm>
          <a:off x="467544" y="3717032"/>
          <a:ext cx="8208912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0938"/>
                <a:gridCol w="1227501"/>
                <a:gridCol w="1227501"/>
                <a:gridCol w="1687814"/>
                <a:gridCol w="1244998"/>
                <a:gridCol w="144016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Огород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Парк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Море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Школа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Столовая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Зоопарк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Гря-ки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Доро-ки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Пло-цы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Кни-ки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Хле-цы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Кле</a:t>
                      </a:r>
                      <a:r>
                        <a:rPr lang="ru-RU" dirty="0" smtClean="0"/>
                        <a:t>-ка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Кали-ка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Бере-ки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Фла-ки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Обло-ки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Пиро-ки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Марты-ка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Реди</a:t>
                      </a:r>
                      <a:r>
                        <a:rPr lang="ru-RU" dirty="0" smtClean="0"/>
                        <a:t>-ка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Ду-ки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Ло-</a:t>
                      </a:r>
                      <a:r>
                        <a:rPr lang="ru-RU" dirty="0" err="1" smtClean="0"/>
                        <a:t>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Тетра-ка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Сли-ки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Тра</a:t>
                      </a:r>
                      <a:r>
                        <a:rPr lang="ru-RU" dirty="0" smtClean="0"/>
                        <a:t>-ка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Морко</a:t>
                      </a:r>
                      <a:r>
                        <a:rPr lang="ru-RU" dirty="0" smtClean="0"/>
                        <a:t>-ка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Ли-</a:t>
                      </a:r>
                      <a:r>
                        <a:rPr lang="ru-RU" dirty="0" err="1" smtClean="0"/>
                        <a:t>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Остро-</a:t>
                      </a:r>
                      <a:r>
                        <a:rPr lang="ru-RU" dirty="0" err="1" smtClean="0"/>
                        <a:t>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Промока</a:t>
                      </a:r>
                      <a:r>
                        <a:rPr lang="ru-RU" dirty="0" smtClean="0"/>
                        <a:t>-ка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Голу-</a:t>
                      </a:r>
                      <a:r>
                        <a:rPr lang="ru-RU" dirty="0" err="1" smtClean="0"/>
                        <a:t>цы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Реше</a:t>
                      </a:r>
                      <a:r>
                        <a:rPr lang="ru-RU" dirty="0" smtClean="0"/>
                        <a:t>-ка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71600" y="5733256"/>
            <a:ext cx="7560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Задания:</a:t>
            </a:r>
          </a:p>
          <a:p>
            <a:pPr marL="342900" indent="-342900">
              <a:buAutoNum type="arabicPeriod"/>
            </a:pPr>
            <a:r>
              <a:rPr lang="ru-RU" dirty="0" smtClean="0"/>
              <a:t>Объяснить орфограммы, подбирая проверочные слова.</a:t>
            </a:r>
          </a:p>
          <a:p>
            <a:r>
              <a:rPr lang="ru-RU" dirty="0" smtClean="0"/>
              <a:t>2.    Составить предложения. Используя данные слова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77227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2348880"/>
            <a:ext cx="7408333" cy="3777283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Цель: Формирование процесса словоизменения и словообразования, закрепление фонетического и грамматического разбора слов, правописание имен.</a:t>
            </a:r>
          </a:p>
          <a:p>
            <a:r>
              <a:rPr lang="ru-RU" dirty="0" smtClean="0"/>
              <a:t>Ход: Образуйте клички животных от следующих слов:</a:t>
            </a:r>
          </a:p>
          <a:p>
            <a:r>
              <a:rPr lang="ru-RU" b="1" dirty="0" smtClean="0"/>
              <a:t>Шар, стрела, орел, рыжий, звезда.</a:t>
            </a:r>
          </a:p>
          <a:p>
            <a:r>
              <a:rPr lang="ru-RU" dirty="0" smtClean="0"/>
              <a:t>Составить предложения.</a:t>
            </a:r>
          </a:p>
          <a:p>
            <a:r>
              <a:rPr lang="ru-RU" b="1" dirty="0" smtClean="0"/>
              <a:t>Шарик, Стрелка,  Орлик, Рыжик, Звездочка.</a:t>
            </a:r>
          </a:p>
          <a:p>
            <a:r>
              <a:rPr lang="ru-RU" dirty="0" smtClean="0"/>
              <a:t>Выделить ту часть слова. Которой вы воспользовались при составлении кличек (суффикс</a:t>
            </a:r>
            <a:r>
              <a:rPr lang="ru-RU" smtClean="0"/>
              <a:t>, окончание).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Игра «Клички»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7156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Результативность учебной деятельности зависит от уровня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памяти.  Особая роль принадлежит запоминанию.</a:t>
            </a:r>
          </a:p>
          <a:p>
            <a:r>
              <a:rPr lang="ru-RU" dirty="0" smtClean="0"/>
              <a:t>Каждая учебная дисциплина определяет свою специфику используемых приемов запоминания.</a:t>
            </a:r>
          </a:p>
          <a:p>
            <a:r>
              <a:rPr lang="ru-RU" dirty="0" smtClean="0"/>
              <a:t>Приемов, обеспечивающих успех на уроке и условий для продуктивного запоминания много.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2527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Создание условий продуктивного запоминания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31292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1.Рисунок вместо зубрежки;</a:t>
            </a:r>
          </a:p>
          <a:p>
            <a:r>
              <a:rPr lang="ru-RU" dirty="0" smtClean="0"/>
              <a:t>2.Игра как средство развития лингвистической памяти;</a:t>
            </a:r>
          </a:p>
          <a:p>
            <a:r>
              <a:rPr lang="ru-RU" dirty="0" smtClean="0"/>
              <a:t>3.Мнемотехника – целенаправленное запоминание  без усилий;</a:t>
            </a:r>
          </a:p>
          <a:p>
            <a:r>
              <a:rPr lang="ru-RU" dirty="0" smtClean="0"/>
              <a:t>4. Опора – помощник быстрого усвоения теории.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928662" y="142852"/>
            <a:ext cx="7286676" cy="161582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3300" dirty="0" smtClean="0">
                <a:solidFill>
                  <a:schemeClr val="bg1"/>
                </a:solidFill>
              </a:rPr>
              <a:t>Наиболее продуктивный способ лингвистической памяти на уроках русского языка образный:</a:t>
            </a:r>
            <a:endParaRPr lang="ru-RU" sz="3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2728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27584" y="980728"/>
            <a:ext cx="8064896" cy="5034872"/>
          </a:xfrm>
        </p:spPr>
        <p:txBody>
          <a:bodyPr/>
          <a:lstStyle/>
          <a:p>
            <a:r>
              <a:rPr lang="ru-RU" dirty="0" smtClean="0"/>
              <a:t>Наибольший эффект можно получить при комплексном использовании традиционных методик с образными средствами обучения, позволяющими активизировать познавательную деятельность учащихся и развивать лингвистическую память. Этому способствуют дидактические виды работ и упражнения на уроках русского языка:</a:t>
            </a:r>
          </a:p>
          <a:p>
            <a:r>
              <a:rPr lang="ru-RU" dirty="0" smtClean="0"/>
              <a:t>- диктанты, включая выборочный, свободный, творческий и др.;</a:t>
            </a:r>
          </a:p>
          <a:p>
            <a:r>
              <a:rPr lang="ru-RU" dirty="0" smtClean="0"/>
              <a:t>- индивидуальные карточки с картинками;</a:t>
            </a:r>
          </a:p>
          <a:p>
            <a:r>
              <a:rPr lang="ru-RU" dirty="0" smtClean="0"/>
              <a:t>- таблицы, алгоритмы;</a:t>
            </a:r>
          </a:p>
          <a:p>
            <a:r>
              <a:rPr lang="ru-RU" dirty="0" smtClean="0"/>
              <a:t>- скороговорки;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82561" y="0"/>
            <a:ext cx="8961439" cy="18448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81594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404664"/>
            <a:ext cx="7408333" cy="5721499"/>
          </a:xfrm>
        </p:spPr>
        <p:txBody>
          <a:bodyPr/>
          <a:lstStyle/>
          <a:p>
            <a:r>
              <a:rPr lang="ru-RU" dirty="0" smtClean="0"/>
              <a:t>- дидактические кроссворды;</a:t>
            </a:r>
          </a:p>
          <a:p>
            <a:r>
              <a:rPr lang="ru-RU" dirty="0" smtClean="0"/>
              <a:t>- дидактические ребусы;</a:t>
            </a:r>
          </a:p>
          <a:p>
            <a:r>
              <a:rPr lang="ru-RU" dirty="0" smtClean="0"/>
              <a:t>- дидактические сказки;</a:t>
            </a:r>
          </a:p>
          <a:p>
            <a:r>
              <a:rPr lang="ru-RU" dirty="0" smtClean="0"/>
              <a:t>- игровые упражнения на развитие эмоциональной памяти.</a:t>
            </a:r>
          </a:p>
          <a:p>
            <a:r>
              <a:rPr lang="ru-RU" dirty="0" smtClean="0"/>
              <a:t>Практика показывает, что все эти упражнения положительно влияют на запоминание.</a:t>
            </a:r>
          </a:p>
          <a:p>
            <a:r>
              <a:rPr lang="ru-RU" dirty="0" smtClean="0"/>
              <a:t>Игровые технологии способствуют продуктивному запоминанию. Дидактическая игра остается действенным методом для развития и совершенствования познавательных, умственных и </a:t>
            </a:r>
            <a:r>
              <a:rPr lang="ru-RU" smtClean="0"/>
              <a:t>творческих способностей.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11560" y="-1539552"/>
            <a:ext cx="8229600" cy="125272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304430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844824"/>
            <a:ext cx="8640959" cy="42813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u="sng" dirty="0" smtClean="0"/>
              <a:t>«Составь текст и озвучь его»</a:t>
            </a:r>
          </a:p>
          <a:p>
            <a:pPr marL="0" indent="0">
              <a:buNone/>
            </a:pPr>
            <a:r>
              <a:rPr lang="ru-RU" sz="2000" dirty="0" smtClean="0"/>
              <a:t>Учащимся предлагается набор слов, которые могут представлять какие-то трудности в произношении. Слова записаны на доске. Задача учащихся – за 2-3 минуты составить связный текст (используя данные слова) и прочитать его, соблюдая орфоэпические нормы. Учитель может назначить экспертов, которые должны внимательно прослушать текст и сделать вывод о соблюдении произносительных норм. (</a:t>
            </a:r>
            <a:r>
              <a:rPr lang="ru-RU" sz="2000" i="1" dirty="0" smtClean="0"/>
              <a:t>Оценку в этом случае получают сразу двое учащихся.)</a:t>
            </a:r>
          </a:p>
          <a:p>
            <a:pPr marL="0" indent="0">
              <a:buNone/>
            </a:pPr>
            <a:r>
              <a:rPr lang="ru-RU" sz="2000" i="1" dirty="0" smtClean="0"/>
              <a:t>Пример. </a:t>
            </a:r>
            <a:r>
              <a:rPr lang="ru-RU" sz="2000" dirty="0" smtClean="0"/>
              <a:t>Даны слова: километр, помощник, шинель, свитер, средство, инструмент, шофёр,  щавель, украинский, термос, начало. (</a:t>
            </a:r>
            <a:r>
              <a:rPr lang="ru-RU" sz="2000" i="1" dirty="0" smtClean="0"/>
              <a:t>Слова содержатся в словарике «Произносите правильно», под ред. А.Ю. Купаловой «Русский язык.. Практика. 5-й класс».)</a:t>
            </a:r>
            <a:endParaRPr lang="ru-RU" sz="2000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/>
              <a:t>Игровые задания, направленные на отработку орфоэпических норм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11524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204864"/>
            <a:ext cx="8640959" cy="3921299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 smtClean="0"/>
              <a:t>«Пригласи на обед»</a:t>
            </a:r>
          </a:p>
          <a:p>
            <a:pPr marL="0" indent="0">
              <a:buNone/>
            </a:pPr>
            <a:r>
              <a:rPr lang="ru-RU" sz="2000" i="1" dirty="0" smtClean="0"/>
              <a:t>Задача: </a:t>
            </a:r>
            <a:r>
              <a:rPr lang="ru-RU" sz="2000" dirty="0" smtClean="0"/>
              <a:t>Озвучить меню обеда, на который вы хотите пригласить своего друга (коллегу, знакомого). В меню, конечно, должны оказаться тефтели, щавель, пирожки с творогом, сливовый или грушевый компот и т.д. (другие слова, традиционно вызывающие трудности в произношении). </a:t>
            </a:r>
            <a:endParaRPr lang="ru-RU" sz="2000" i="1" dirty="0"/>
          </a:p>
        </p:txBody>
      </p:sp>
    </p:spTree>
    <p:extLst>
      <p:ext uri="{BB962C8B-B14F-4D97-AF65-F5344CB8AC3E}">
        <p14:creationId xmlns="" xmlns:p14="http://schemas.microsoft.com/office/powerpoint/2010/main" val="4261886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2132856"/>
            <a:ext cx="8568951" cy="3993307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 smtClean="0"/>
              <a:t>«Собери фразеологизм»</a:t>
            </a:r>
          </a:p>
          <a:p>
            <a:pPr marL="0" indent="0">
              <a:buNone/>
            </a:pPr>
            <a:r>
              <a:rPr lang="ru-RU" sz="2000" dirty="0" smtClean="0"/>
              <a:t>Как; Макар; свистит; на языке; ветер; вертится; в карманах; куда; в рукавицах; канул; телят; в воду; не гонял; ежовых.</a:t>
            </a:r>
          </a:p>
          <a:p>
            <a:pPr marL="0" indent="0">
              <a:buNone/>
            </a:pPr>
            <a:r>
              <a:rPr lang="ru-RU" sz="2000" i="1" dirty="0" smtClean="0"/>
              <a:t>Ответы:</a:t>
            </a:r>
          </a:p>
          <a:p>
            <a:pPr>
              <a:buFontTx/>
              <a:buChar char="-"/>
            </a:pPr>
            <a:r>
              <a:rPr lang="ru-RU" sz="2000" dirty="0" smtClean="0"/>
              <a:t>Куда Макар телят не гонял.</a:t>
            </a:r>
          </a:p>
          <a:p>
            <a:pPr>
              <a:buFontTx/>
              <a:buChar char="-"/>
            </a:pPr>
            <a:r>
              <a:rPr lang="ru-RU" sz="2000" dirty="0" smtClean="0"/>
              <a:t>Как в воду канул.</a:t>
            </a:r>
          </a:p>
          <a:p>
            <a:pPr>
              <a:buFontTx/>
              <a:buChar char="-"/>
            </a:pPr>
            <a:r>
              <a:rPr lang="ru-RU" sz="2000" dirty="0" smtClean="0"/>
              <a:t>Ветер свистит в карманах.</a:t>
            </a:r>
          </a:p>
          <a:p>
            <a:pPr>
              <a:buFontTx/>
              <a:buChar char="-"/>
            </a:pPr>
            <a:r>
              <a:rPr lang="ru-RU" sz="2000" dirty="0" smtClean="0"/>
              <a:t>На языке вертится.</a:t>
            </a:r>
          </a:p>
          <a:p>
            <a:pPr>
              <a:buFontTx/>
              <a:buChar char="-"/>
            </a:pPr>
            <a:r>
              <a:rPr lang="ru-RU" sz="2000" dirty="0" smtClean="0"/>
              <a:t>В ежовых рукавицах.</a:t>
            </a:r>
            <a:endParaRPr lang="ru-RU" sz="2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ru-RU" sz="2800" dirty="0" smtClean="0"/>
              <a:t>Лексико-фразеологические игры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91948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568951" cy="4425355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 smtClean="0"/>
              <a:t>«Собери пословицу»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/>
              <a:t>Восстановить пословицы, обе части которых соединены неверно, заново расставить знаки препинания.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/>
              <a:t>Ремесло не коромысло: - не </a:t>
            </a:r>
            <a:r>
              <a:rPr lang="ru-RU" sz="2000" dirty="0" err="1" smtClean="0"/>
              <a:t>научиш</a:t>
            </a:r>
            <a:r>
              <a:rPr lang="ru-RU" sz="2000" dirty="0" smtClean="0"/>
              <a:t>(?)</a:t>
            </a:r>
            <a:r>
              <a:rPr lang="ru-RU" sz="2000" dirty="0" err="1" smtClean="0"/>
              <a:t>ся</a:t>
            </a:r>
            <a:r>
              <a:rPr lang="ru-RU" sz="2000" dirty="0" smtClean="0"/>
              <a:t>. 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/>
              <a:t>Хорош(?) садовник – </a:t>
            </a:r>
            <a:r>
              <a:rPr lang="ru-RU" sz="2000" dirty="0" err="1" smtClean="0"/>
              <a:t>собереш</a:t>
            </a:r>
            <a:r>
              <a:rPr lang="ru-RU" sz="2000" dirty="0" smtClean="0"/>
              <a:t>(?) хлеба на грош(?).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/>
              <a:t>Не </a:t>
            </a:r>
            <a:r>
              <a:rPr lang="ru-RU" sz="2000" dirty="0" err="1" smtClean="0"/>
              <a:t>помучиш</a:t>
            </a:r>
            <a:r>
              <a:rPr lang="ru-RU" sz="2000" dirty="0" smtClean="0"/>
              <a:t>(?)</a:t>
            </a:r>
            <a:r>
              <a:rPr lang="ru-RU" sz="2000" dirty="0" err="1" smtClean="0"/>
              <a:t>ся</a:t>
            </a:r>
            <a:r>
              <a:rPr lang="ru-RU" sz="2000" dirty="0" smtClean="0"/>
              <a:t>, не </a:t>
            </a:r>
            <a:r>
              <a:rPr lang="ru-RU" sz="2000" dirty="0" err="1" smtClean="0"/>
              <a:t>посееш</a:t>
            </a:r>
            <a:r>
              <a:rPr lang="ru-RU" sz="2000" dirty="0" smtClean="0"/>
              <a:t>(?) – не взойдут.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/>
              <a:t>Не </a:t>
            </a:r>
            <a:r>
              <a:rPr lang="ru-RU" sz="2000" dirty="0" err="1" smtClean="0"/>
              <a:t>удобриш</a:t>
            </a:r>
            <a:r>
              <a:rPr lang="ru-RU" sz="2000" dirty="0" smtClean="0"/>
              <a:t>(?) рож(?) – плеч(?) не оттянет.</a:t>
            </a:r>
          </a:p>
          <a:p>
            <a:pPr marL="457200" indent="-457200">
              <a:buFont typeface="+mj-lt"/>
              <a:buAutoNum type="arabicParenR"/>
            </a:pPr>
            <a:r>
              <a:rPr lang="ru-RU" sz="2000" dirty="0" smtClean="0"/>
              <a:t>Бобы не грибы, хорош(?) и крыжовник.</a:t>
            </a:r>
          </a:p>
          <a:p>
            <a:pPr marL="0" indent="0">
              <a:buNone/>
            </a:pPr>
            <a:r>
              <a:rPr lang="ru-RU" sz="2000" i="1" dirty="0" smtClean="0"/>
              <a:t>Ключ: </a:t>
            </a:r>
            <a:r>
              <a:rPr lang="ru-RU" sz="2000" dirty="0" smtClean="0"/>
              <a:t>правильно – 1 + 4; 2 + 5; 3 + 1; 4 + 2; 5 + 3.</a:t>
            </a:r>
          </a:p>
          <a:p>
            <a:pPr marL="0" indent="0">
              <a:buNone/>
            </a:pPr>
            <a:endParaRPr lang="ru-RU" sz="2000" i="1" dirty="0"/>
          </a:p>
        </p:txBody>
      </p:sp>
    </p:spTree>
    <p:extLst>
      <p:ext uri="{BB962C8B-B14F-4D97-AF65-F5344CB8AC3E}">
        <p14:creationId xmlns="" xmlns:p14="http://schemas.microsoft.com/office/powerpoint/2010/main" val="76196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290</TotalTime>
  <Words>1315</Words>
  <Application>Microsoft Office PowerPoint</Application>
  <PresentationFormat>Экран (4:3)</PresentationFormat>
  <Paragraphs>159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Волна</vt:lpstr>
      <vt:lpstr>   Гиясова Нина Алексеевна, МОУ СОШ №5  им. П.Д.Киселева города Каменки Пензенской области, учитель русского языка и литературы   Игровые технологии на уроках русского языка</vt:lpstr>
      <vt:lpstr>Создание условий продуктивного запоминания</vt:lpstr>
      <vt:lpstr>Слайд 3</vt:lpstr>
      <vt:lpstr>  </vt:lpstr>
      <vt:lpstr>Слайд 5</vt:lpstr>
      <vt:lpstr>Игровые задания, направленные на отработку орфоэпических норм</vt:lpstr>
      <vt:lpstr>Слайд 7</vt:lpstr>
      <vt:lpstr>Лексико-фразеологические игры</vt:lpstr>
      <vt:lpstr>Слайд 9</vt:lpstr>
      <vt:lpstr>Слайд 10</vt:lpstr>
      <vt:lpstr>Слайд 11</vt:lpstr>
      <vt:lpstr>Игровые задания, направленные на отработку орфографических и пунктуационных норм. «Мягкая посадка»</vt:lpstr>
      <vt:lpstr> «Третий лишний» </vt:lpstr>
      <vt:lpstr>«Выбери три слова»</vt:lpstr>
      <vt:lpstr>«Выбери три слова»</vt:lpstr>
      <vt:lpstr>Игра «Шифровальщики»</vt:lpstr>
      <vt:lpstr>Игра «Шифровальщики»</vt:lpstr>
      <vt:lpstr>Игра «Почтальон»</vt:lpstr>
      <vt:lpstr>Игра «Клички»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Игровые технологии на уроках русского языка</dc:title>
  <dc:creator>Нина Алексеевна</dc:creator>
  <cp:lastModifiedBy>1</cp:lastModifiedBy>
  <cp:revision>32</cp:revision>
  <dcterms:created xsi:type="dcterms:W3CDTF">2013-01-26T05:59:22Z</dcterms:created>
  <dcterms:modified xsi:type="dcterms:W3CDTF">2015-02-02T03:52:48Z</dcterms:modified>
</cp:coreProperties>
</file>