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273" r:id="rId4"/>
    <p:sldId id="276" r:id="rId5"/>
    <p:sldId id="274" r:id="rId6"/>
    <p:sldId id="275" r:id="rId7"/>
    <p:sldId id="258" r:id="rId8"/>
    <p:sldId id="259" r:id="rId9"/>
    <p:sldId id="277" r:id="rId10"/>
    <p:sldId id="269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8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0"/>
            <a:ext cx="8820472" cy="5373216"/>
          </a:xfrm>
        </p:spPr>
        <p:txBody>
          <a:bodyPr>
            <a:normAutofit/>
          </a:bodyPr>
          <a:lstStyle/>
          <a:p>
            <a:r>
              <a:rPr lang="ru-RU" sz="7200" b="1" i="1" dirty="0" smtClean="0">
                <a:solidFill>
                  <a:srgbClr val="FF0000"/>
                </a:solidFill>
              </a:rPr>
              <a:t>Образ </a:t>
            </a:r>
            <a:br>
              <a:rPr lang="ru-RU" sz="7200" b="1" i="1" dirty="0" smtClean="0">
                <a:solidFill>
                  <a:srgbClr val="FF0000"/>
                </a:solidFill>
              </a:rPr>
            </a:br>
            <a:r>
              <a:rPr lang="ru-RU" sz="7200" b="1" i="1" dirty="0" smtClean="0">
                <a:solidFill>
                  <a:srgbClr val="FF0000"/>
                </a:solidFill>
              </a:rPr>
              <a:t>«</a:t>
            </a:r>
            <a:r>
              <a:rPr lang="ru-RU" sz="7200" b="1" i="1" dirty="0">
                <a:solidFill>
                  <a:srgbClr val="FF0000"/>
                </a:solidFill>
              </a:rPr>
              <a:t>Прекрасной Дамы» вчера, сегодня и </a:t>
            </a:r>
            <a:r>
              <a:rPr lang="ru-RU" sz="7200" b="1" i="1" dirty="0" smtClean="0">
                <a:solidFill>
                  <a:srgbClr val="FF0000"/>
                </a:solidFill>
              </a:rPr>
              <a:t>завтра</a:t>
            </a:r>
            <a:endParaRPr lang="ru-RU" sz="5400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5229200"/>
            <a:ext cx="4860032" cy="17526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ru-RU" b="1" dirty="0">
                <a:solidFill>
                  <a:schemeClr val="tx1"/>
                </a:solidFill>
              </a:rPr>
              <a:t>Автор: </a:t>
            </a:r>
            <a:r>
              <a:rPr lang="ru-RU" dirty="0">
                <a:solidFill>
                  <a:schemeClr val="tx1"/>
                </a:solidFill>
              </a:rPr>
              <a:t>Каминская </a:t>
            </a:r>
            <a:r>
              <a:rPr lang="ru-RU" dirty="0" smtClean="0">
                <a:solidFill>
                  <a:schemeClr val="tx1"/>
                </a:solidFill>
              </a:rPr>
              <a:t>Юлия Николаевна</a:t>
            </a:r>
            <a:r>
              <a:rPr lang="ru-RU" dirty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Муниципальное бюджетное общеобразовательное учреждение «Средняя школа №34», 5 «в» класс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6412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22" y="4445465"/>
            <a:ext cx="3312368" cy="239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" y="0"/>
            <a:ext cx="3340123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335015"/>
            <a:ext cx="2123728" cy="45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851" y="2335016"/>
            <a:ext cx="2725737" cy="211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5580113" cy="460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47864" y="30440"/>
            <a:ext cx="57452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«Прекрасная </a:t>
            </a:r>
            <a:r>
              <a:rPr lang="ru-RU" sz="2400" b="1" dirty="0" smtClean="0"/>
              <a:t>Дама» </a:t>
            </a:r>
            <a:r>
              <a:rPr lang="ru-RU" sz="2000" b="1" i="1" dirty="0" smtClean="0"/>
              <a:t>может </a:t>
            </a:r>
            <a:r>
              <a:rPr lang="ru-RU" sz="2000" b="1" i="1" dirty="0"/>
              <a:t>быть очень разной, но обязательно должна иметь хорошее образование, быть умной, доброй, заботливой, веселой, здоровой, сильной, уметь постоять за себя, иметь аккуратный и стильный внешний вид, уметь пользоваться косметикой, но выглядеть естественно, </a:t>
            </a:r>
          </a:p>
        </p:txBody>
      </p:sp>
    </p:spTree>
    <p:extLst>
      <p:ext uri="{BB962C8B-B14F-4D97-AF65-F5344CB8AC3E}">
        <p14:creationId xmlns:p14="http://schemas.microsoft.com/office/powerpoint/2010/main" val="1111147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926" y="4886903"/>
            <a:ext cx="3396021" cy="194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4977842" cy="1143000"/>
          </a:xfrm>
        </p:spPr>
        <p:txBody>
          <a:bodyPr>
            <a:noAutofit/>
          </a:bodyPr>
          <a:lstStyle/>
          <a:p>
            <a:r>
              <a:rPr lang="ru-RU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</a:t>
            </a:r>
            <a:endParaRPr lang="ru-RU" sz="6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557" y="22529"/>
            <a:ext cx="4267297" cy="4864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5"/>
            <a:ext cx="4283968" cy="6137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96136" y="5814212"/>
            <a:ext cx="35381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внимание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12579" y="2564904"/>
            <a:ext cx="9188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за</a:t>
            </a:r>
          </a:p>
        </p:txBody>
      </p:sp>
    </p:spTree>
    <p:extLst>
      <p:ext uri="{BB962C8B-B14F-4D97-AF65-F5344CB8AC3E}">
        <p14:creationId xmlns:p14="http://schemas.microsoft.com/office/powerpoint/2010/main" val="1383049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54"/>
            <a:ext cx="9144000" cy="6858000"/>
          </a:xfrm>
        </p:spPr>
        <p:txBody>
          <a:bodyPr lIns="0">
            <a:normAutofit fontScale="92500" lnSpcReduction="10000"/>
          </a:bodyPr>
          <a:lstStyle/>
          <a:p>
            <a:pPr indent="0">
              <a:spcBef>
                <a:spcPts val="600"/>
              </a:spcBef>
              <a:buNone/>
            </a:pPr>
            <a:r>
              <a:rPr lang="ru-RU" sz="40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Объект исследования </a:t>
            </a:r>
            <a:endParaRPr lang="ru-RU" sz="4000" b="1" i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indent="0">
              <a:spcBef>
                <a:spcPts val="600"/>
              </a:spcBef>
              <a:buNone/>
            </a:pPr>
            <a:r>
              <a:rPr lang="ru-RU" b="1" i="1" dirty="0" smtClean="0">
                <a:latin typeface="alve6" pitchFamily="34" charset="0"/>
                <a:cs typeface="alve6" pitchFamily="34" charset="0"/>
              </a:rPr>
              <a:t>образ </a:t>
            </a:r>
            <a:r>
              <a:rPr lang="ru-RU" b="1" i="1" dirty="0" smtClean="0">
                <a:latin typeface="alve6" pitchFamily="34" charset="0"/>
                <a:cs typeface="alve6" pitchFamily="34" charset="0"/>
              </a:rPr>
              <a:t>«Прекрасной Дамы», его идеальные и реальные характеристики.</a:t>
            </a:r>
          </a:p>
          <a:p>
            <a:pPr indent="0">
              <a:spcBef>
                <a:spcPts val="600"/>
              </a:spcBef>
              <a:buNone/>
            </a:pPr>
            <a:endParaRPr lang="ru-RU" dirty="0">
              <a:latin typeface="alve6" pitchFamily="34" charset="0"/>
              <a:cs typeface="alve6" pitchFamily="34" charset="0"/>
            </a:endParaRPr>
          </a:p>
          <a:p>
            <a:pPr indent="0">
              <a:lnSpc>
                <a:spcPct val="115000"/>
              </a:lnSpc>
              <a:spcBef>
                <a:spcPts val="600"/>
              </a:spcBef>
              <a:buNone/>
            </a:pPr>
            <a:r>
              <a:rPr lang="ru-RU" sz="40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Предмет</a:t>
            </a:r>
            <a:r>
              <a:rPr lang="ru-RU" sz="3600" b="1" dirty="0">
                <a:latin typeface="Times New Roman CYR"/>
                <a:ea typeface="Calibri"/>
                <a:cs typeface="Times New Roman"/>
              </a:rPr>
              <a:t> </a:t>
            </a:r>
            <a:r>
              <a:rPr lang="ru-RU" sz="40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исследования</a:t>
            </a:r>
            <a:r>
              <a:rPr lang="ru-RU" sz="3600" b="1" dirty="0">
                <a:latin typeface="Times New Roman CYR"/>
                <a:ea typeface="Calibri"/>
                <a:cs typeface="Times New Roman"/>
              </a:rPr>
              <a:t> </a:t>
            </a:r>
            <a:endParaRPr lang="ru-RU" sz="2800" dirty="0"/>
          </a:p>
          <a:p>
            <a:pPr indent="0">
              <a:lnSpc>
                <a:spcPct val="115000"/>
              </a:lnSpc>
              <a:spcBef>
                <a:spcPts val="600"/>
              </a:spcBef>
              <a:buNone/>
            </a:pPr>
            <a:r>
              <a:rPr lang="ru-RU" b="1" i="1" dirty="0" smtClean="0">
                <a:latin typeface="alve6" pitchFamily="34" charset="0"/>
                <a:cs typeface="alve6" pitchFamily="34" charset="0"/>
              </a:rPr>
              <a:t>причины </a:t>
            </a:r>
            <a:r>
              <a:rPr lang="ru-RU" b="1" i="1" dirty="0">
                <a:latin typeface="alve6" pitchFamily="34" charset="0"/>
                <a:cs typeface="alve6" pitchFamily="34" charset="0"/>
              </a:rPr>
              <a:t>возникновения, изменения и период существования образа.</a:t>
            </a:r>
          </a:p>
          <a:p>
            <a:pPr indent="0">
              <a:lnSpc>
                <a:spcPct val="115000"/>
              </a:lnSpc>
              <a:spcBef>
                <a:spcPts val="600"/>
              </a:spcBef>
              <a:buNone/>
            </a:pPr>
            <a:endParaRPr lang="ru-RU" dirty="0">
              <a:latin typeface="alve6" pitchFamily="34" charset="0"/>
              <a:cs typeface="alve6" pitchFamily="34" charset="0"/>
            </a:endParaRPr>
          </a:p>
          <a:p>
            <a:pPr marL="360000" indent="0">
              <a:spcBef>
                <a:spcPts val="600"/>
              </a:spcBef>
              <a:buNone/>
            </a:pPr>
            <a:r>
              <a:rPr lang="ru-RU" b="1" dirty="0" smtClean="0"/>
              <a:t> </a:t>
            </a:r>
            <a:r>
              <a:rPr lang="ru-RU" sz="40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Цель </a:t>
            </a:r>
            <a:r>
              <a:rPr lang="ru-RU" sz="40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исследования </a:t>
            </a:r>
          </a:p>
          <a:p>
            <a:pPr marL="360000" indent="0">
              <a:spcBef>
                <a:spcPts val="600"/>
              </a:spcBef>
              <a:buNone/>
            </a:pPr>
            <a:r>
              <a:rPr lang="ru-RU" b="1" i="1" dirty="0" smtClean="0">
                <a:latin typeface="alve6" pitchFamily="34" charset="0"/>
                <a:cs typeface="alve6" pitchFamily="34" charset="0"/>
              </a:rPr>
              <a:t>проанализировать  </a:t>
            </a:r>
            <a:r>
              <a:rPr lang="ru-RU" b="1" i="1" dirty="0">
                <a:latin typeface="alve6" pitchFamily="34" charset="0"/>
                <a:cs typeface="alve6" pitchFamily="34" charset="0"/>
              </a:rPr>
              <a:t>образ  «Прекрасной Дамы» и характеристики реальных женщин Средневековья, установить возможные варианты развития идеального образа в будущем.</a:t>
            </a:r>
          </a:p>
        </p:txBody>
      </p:sp>
    </p:spTree>
    <p:extLst>
      <p:ext uri="{BB962C8B-B14F-4D97-AF65-F5344CB8AC3E}">
        <p14:creationId xmlns:p14="http://schemas.microsoft.com/office/powerpoint/2010/main" val="616330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08520" y="-6981"/>
            <a:ext cx="93245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7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Гипотеза </a:t>
            </a:r>
            <a:r>
              <a:rPr lang="ru-RU" sz="37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исследования</a:t>
            </a:r>
            <a:endParaRPr lang="ru-RU" sz="3600" b="1" dirty="0" smtClean="0">
              <a:latin typeface="Times New Roman CYR"/>
              <a:ea typeface="Calibri"/>
              <a:cs typeface="Times New Roman"/>
            </a:endParaRPr>
          </a:p>
          <a:p>
            <a:r>
              <a:rPr lang="ru-RU" sz="3200" b="1" i="1" dirty="0" smtClean="0">
                <a:latin typeface="alve6" pitchFamily="34" charset="0"/>
                <a:cs typeface="alve6" pitchFamily="34" charset="0"/>
              </a:rPr>
              <a:t>образ «</a:t>
            </a:r>
            <a:r>
              <a:rPr lang="ru-RU" sz="3200" b="1" i="1" dirty="0">
                <a:latin typeface="alve6" pitchFamily="34" charset="0"/>
                <a:cs typeface="alve6" pitchFamily="34" charset="0"/>
              </a:rPr>
              <a:t>Прекрасной Дамы» </a:t>
            </a:r>
            <a:r>
              <a:rPr lang="ru-RU" sz="3200" b="1" i="1" dirty="0" smtClean="0">
                <a:latin typeface="alve6" pitchFamily="34" charset="0"/>
                <a:cs typeface="alve6" pitchFamily="34" charset="0"/>
              </a:rPr>
              <a:t>получил </a:t>
            </a:r>
          </a:p>
          <a:p>
            <a:r>
              <a:rPr lang="ru-RU" sz="3200" b="1" i="1" dirty="0" smtClean="0">
                <a:latin typeface="alve6" pitchFamily="34" charset="0"/>
                <a:cs typeface="alve6" pitchFamily="34" charset="0"/>
              </a:rPr>
              <a:t>развитие </a:t>
            </a:r>
            <a:r>
              <a:rPr lang="ru-RU" sz="3200" b="1" i="1" dirty="0">
                <a:latin typeface="alve6" pitchFamily="34" charset="0"/>
                <a:cs typeface="alve6" pitchFamily="34" charset="0"/>
              </a:rPr>
              <a:t>в эпоху </a:t>
            </a:r>
            <a:r>
              <a:rPr lang="ru-RU" sz="3200" b="1" i="1" dirty="0" smtClean="0">
                <a:latin typeface="alve6" pitchFamily="34" charset="0"/>
                <a:cs typeface="alve6" pitchFamily="34" charset="0"/>
              </a:rPr>
              <a:t>Средневековья </a:t>
            </a:r>
            <a:r>
              <a:rPr lang="ru-RU" sz="3200" b="1" i="1" dirty="0">
                <a:latin typeface="alve6" pitchFamily="34" charset="0"/>
                <a:cs typeface="alve6" pitchFamily="34" charset="0"/>
              </a:rPr>
              <a:t>как </a:t>
            </a:r>
            <a:endParaRPr lang="ru-RU" sz="3200" b="1" i="1" dirty="0" smtClean="0">
              <a:latin typeface="alve6" pitchFamily="34" charset="0"/>
              <a:cs typeface="alve6" pitchFamily="34" charset="0"/>
            </a:endParaRPr>
          </a:p>
          <a:p>
            <a:r>
              <a:rPr lang="ru-RU" sz="3200" b="1" i="1" dirty="0" smtClean="0">
                <a:latin typeface="alve6" pitchFamily="34" charset="0"/>
                <a:cs typeface="alve6" pitchFamily="34" charset="0"/>
              </a:rPr>
              <a:t>выражение </a:t>
            </a:r>
            <a:r>
              <a:rPr lang="ru-RU" sz="3200" b="1" i="1" dirty="0">
                <a:latin typeface="alve6" pitchFamily="34" charset="0"/>
                <a:cs typeface="alve6" pitchFamily="34" charset="0"/>
              </a:rPr>
              <a:t>стремления к недостижимой красоте и гармонии, в условиях </a:t>
            </a:r>
            <a:r>
              <a:rPr lang="ru-RU" sz="3200" b="1" i="1" dirty="0" smtClean="0">
                <a:latin typeface="alve6" pitchFamily="34" charset="0"/>
                <a:cs typeface="alve6" pitchFamily="34" charset="0"/>
              </a:rPr>
              <a:t>мрачной действительности </a:t>
            </a:r>
            <a:r>
              <a:rPr lang="ru-RU" sz="3200" b="1" i="1" dirty="0">
                <a:latin typeface="alve6" pitchFamily="34" charset="0"/>
                <a:cs typeface="alve6" pitchFamily="34" charset="0"/>
              </a:rPr>
              <a:t>и </a:t>
            </a:r>
            <a:r>
              <a:rPr lang="ru-RU" sz="3200" b="1" i="1" dirty="0" smtClean="0">
                <a:latin typeface="alve6" pitchFamily="34" charset="0"/>
                <a:cs typeface="alve6" pitchFamily="34" charset="0"/>
              </a:rPr>
              <a:t>продолжает </a:t>
            </a:r>
            <a:r>
              <a:rPr lang="ru-RU" sz="3200" b="1" i="1" dirty="0">
                <a:latin typeface="alve6" pitchFamily="34" charset="0"/>
                <a:cs typeface="alve6" pitchFamily="34" charset="0"/>
              </a:rPr>
              <a:t>существовать </a:t>
            </a:r>
            <a:endParaRPr lang="ru-RU" sz="3200" b="1" i="1" dirty="0" smtClean="0">
              <a:latin typeface="alve6" pitchFamily="34" charset="0"/>
              <a:cs typeface="alve6" pitchFamily="34" charset="0"/>
            </a:endParaRPr>
          </a:p>
          <a:p>
            <a:r>
              <a:rPr lang="ru-RU" sz="3200" b="1" i="1" dirty="0" smtClean="0">
                <a:latin typeface="alve6" pitchFamily="34" charset="0"/>
                <a:cs typeface="alve6" pitchFamily="34" charset="0"/>
              </a:rPr>
              <a:t>на </a:t>
            </a:r>
            <a:r>
              <a:rPr lang="ru-RU" sz="3200" b="1" i="1" dirty="0">
                <a:latin typeface="alve6" pitchFamily="34" charset="0"/>
                <a:cs typeface="alve6" pitchFamily="34" charset="0"/>
              </a:rPr>
              <a:t>протяжении веков, </a:t>
            </a:r>
            <a:endParaRPr lang="ru-RU" sz="3200" b="1" i="1" dirty="0" smtClean="0">
              <a:latin typeface="alve6" pitchFamily="34" charset="0"/>
              <a:cs typeface="alve6" pitchFamily="34" charset="0"/>
            </a:endParaRPr>
          </a:p>
          <a:p>
            <a:r>
              <a:rPr lang="ru-RU" sz="3200" b="1" i="1" dirty="0" smtClean="0">
                <a:latin typeface="alve6" pitchFamily="34" charset="0"/>
                <a:cs typeface="alve6" pitchFamily="34" charset="0"/>
              </a:rPr>
              <a:t>приобретая </a:t>
            </a:r>
            <a:r>
              <a:rPr lang="ru-RU" sz="3200" b="1" i="1" dirty="0">
                <a:latin typeface="alve6" pitchFamily="34" charset="0"/>
                <a:cs typeface="alve6" pitchFamily="34" charset="0"/>
              </a:rPr>
              <a:t>новые формы, </a:t>
            </a:r>
            <a:endParaRPr lang="ru-RU" sz="3200" b="1" i="1" dirty="0" smtClean="0">
              <a:latin typeface="alve6" pitchFamily="34" charset="0"/>
              <a:cs typeface="alve6" pitchFamily="34" charset="0"/>
            </a:endParaRPr>
          </a:p>
          <a:p>
            <a:r>
              <a:rPr lang="ru-RU" sz="3200" b="1" i="1" dirty="0" smtClean="0">
                <a:latin typeface="alve6" pitchFamily="34" charset="0"/>
                <a:cs typeface="alve6" pitchFamily="34" charset="0"/>
              </a:rPr>
              <a:t>определяемые </a:t>
            </a:r>
            <a:r>
              <a:rPr lang="ru-RU" sz="3200" b="1" i="1" dirty="0">
                <a:latin typeface="alve6" pitchFamily="34" charset="0"/>
                <a:cs typeface="alve6" pitchFamily="34" charset="0"/>
              </a:rPr>
              <a:t>условиями существования общества</a:t>
            </a:r>
            <a:r>
              <a:rPr lang="ru-RU" sz="3200" b="1" i="1" dirty="0">
                <a:latin typeface="alve6" pitchFamily="34" charset="0"/>
                <a:cs typeface="alve6" pitchFamily="34" charset="0"/>
              </a:rPr>
              <a:t>.</a:t>
            </a:r>
            <a:endParaRPr lang="ru-RU" sz="3200" b="1" i="1" dirty="0">
              <a:latin typeface="alve6" pitchFamily="34" charset="0"/>
              <a:cs typeface="alve6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479"/>
            <a:ext cx="2483768" cy="162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0012"/>
            <a:ext cx="1835696" cy="178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449142"/>
            <a:ext cx="2171078" cy="186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67" y="2552701"/>
            <a:ext cx="2248845" cy="157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217" y="2528499"/>
            <a:ext cx="1625783" cy="156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851400"/>
            <a:ext cx="1633537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Рисунок 4" descr="Похожее изображени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216" y="4509120"/>
            <a:ext cx="2244096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Рисунок 47" descr="aaf084edb5490db4dd633e54b5f0b06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863" y="4997903"/>
            <a:ext cx="1782945" cy="186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768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741368"/>
          </a:xfrm>
        </p:spPr>
        <p:txBody>
          <a:bodyPr>
            <a:normAutofit fontScale="92500" lnSpcReduction="10000"/>
          </a:bodyPr>
          <a:lstStyle/>
          <a:p>
            <a:pPr indent="0">
              <a:spcBef>
                <a:spcPts val="600"/>
              </a:spcBef>
              <a:buNone/>
            </a:pPr>
            <a:r>
              <a:rPr lang="ru-RU" sz="40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Задачи</a:t>
            </a:r>
            <a:r>
              <a:rPr lang="ru-RU" sz="40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b="1" i="1" dirty="0">
                <a:latin typeface="alve6" pitchFamily="34" charset="0"/>
                <a:cs typeface="alve6" pitchFamily="34" charset="0"/>
              </a:rPr>
              <a:t>осуществить сравнительный анализ идеального образа «Прекрасной Дамы» и реальных женщин эпохи рыцарей и «Прекрасных Дам»;</a:t>
            </a:r>
          </a:p>
          <a:p>
            <a:pPr marL="0" indent="0">
              <a:buNone/>
            </a:pPr>
            <a:endParaRPr lang="ru-RU" b="1" i="1" dirty="0" smtClean="0">
              <a:latin typeface="alve6" pitchFamily="34" charset="0"/>
              <a:cs typeface="alve6" pitchFamily="34" charset="0"/>
            </a:endParaRPr>
          </a:p>
          <a:p>
            <a:pPr marL="0" indent="0">
              <a:buNone/>
            </a:pPr>
            <a:r>
              <a:rPr lang="ru-RU" b="1" i="1" dirty="0" smtClean="0">
                <a:latin typeface="alve6" pitchFamily="34" charset="0"/>
                <a:cs typeface="alve6" pitchFamily="34" charset="0"/>
              </a:rPr>
              <a:t>- </a:t>
            </a:r>
            <a:r>
              <a:rPr lang="ru-RU" b="1" i="1" dirty="0">
                <a:latin typeface="alve6" pitchFamily="34" charset="0"/>
                <a:cs typeface="alve6" pitchFamily="34" charset="0"/>
              </a:rPr>
              <a:t>определить взаимодействие идеального образа «Прекрасной Дамы» и общественных норм и традиций;</a:t>
            </a:r>
          </a:p>
          <a:p>
            <a:pPr marL="0" indent="0">
              <a:buNone/>
            </a:pPr>
            <a:endParaRPr lang="ru-RU" b="1" i="1" dirty="0" smtClean="0">
              <a:latin typeface="alve6" pitchFamily="34" charset="0"/>
              <a:cs typeface="alve6" pitchFamily="34" charset="0"/>
            </a:endParaRPr>
          </a:p>
          <a:p>
            <a:pPr marL="0" indent="0">
              <a:buNone/>
            </a:pPr>
            <a:r>
              <a:rPr lang="ru-RU" b="1" i="1" dirty="0" smtClean="0">
                <a:latin typeface="alve6" pitchFamily="34" charset="0"/>
                <a:cs typeface="alve6" pitchFamily="34" charset="0"/>
              </a:rPr>
              <a:t>- </a:t>
            </a:r>
            <a:r>
              <a:rPr lang="ru-RU" b="1" i="1" dirty="0">
                <a:latin typeface="alve6" pitchFamily="34" charset="0"/>
                <a:cs typeface="alve6" pitchFamily="34" charset="0"/>
              </a:rPr>
              <a:t>экспериментальным путём, проверить, как изменился идеальный образ в наши дни;</a:t>
            </a:r>
          </a:p>
          <a:p>
            <a:pPr marL="0" indent="0">
              <a:buNone/>
            </a:pPr>
            <a:endParaRPr lang="ru-RU" b="1" i="1" dirty="0" smtClean="0">
              <a:latin typeface="alve6" pitchFamily="34" charset="0"/>
              <a:cs typeface="alve6" pitchFamily="34" charset="0"/>
            </a:endParaRPr>
          </a:p>
          <a:p>
            <a:pPr marL="0" indent="0">
              <a:buNone/>
            </a:pPr>
            <a:r>
              <a:rPr lang="ru-RU" b="1" i="1" dirty="0" smtClean="0">
                <a:latin typeface="alve6" pitchFamily="34" charset="0"/>
                <a:cs typeface="alve6" pitchFamily="34" charset="0"/>
              </a:rPr>
              <a:t>- </a:t>
            </a:r>
            <a:r>
              <a:rPr lang="ru-RU" b="1" i="1" dirty="0">
                <a:latin typeface="alve6" pitchFamily="34" charset="0"/>
                <a:cs typeface="alve6" pitchFamily="34" charset="0"/>
              </a:rPr>
              <a:t>определить каким может стать образ «Прекрасной Дамы» в будущем.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0598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13734" y="-2232"/>
            <a:ext cx="57243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Таблица №1. «Женщины Средневековья»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019859"/>
              </p:ext>
            </p:extLst>
          </p:nvPr>
        </p:nvGraphicFramePr>
        <p:xfrm>
          <a:off x="31602" y="428993"/>
          <a:ext cx="9112399" cy="6469662"/>
        </p:xfrm>
        <a:graphic>
          <a:graphicData uri="http://schemas.openxmlformats.org/drawingml/2006/table">
            <a:tbl>
              <a:tblPr firstRow="1" firstCol="1" bandRow="1"/>
              <a:tblGrid>
                <a:gridCol w="1435469"/>
                <a:gridCol w="2413118"/>
                <a:gridCol w="2583336"/>
                <a:gridCol w="2680476"/>
              </a:tblGrid>
              <a:tr h="440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Положение в обществе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441" marR="2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Черты характера и внешнего облика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441" marR="2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Образование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441" marR="2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Обязанности в доме и обществе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441" marR="2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35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«Прекрасная дама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441" marR="2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Отвлеченный идеал красоты непорочности хрупкая и нежная, с легкой походкой маленькими ножками длинными и тонкими пальцами, лебединой шеей, длинными золотыми локонами. Лицо детски невинное, взор скромно потуплен. Руки скрещены на груди Кожа белоснежная, щеки румяные.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441" marR="2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Обеспечение гармоничного развития лучших человеческих свойств — красоты, </a:t>
                      </a: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доброты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грации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ума, </a:t>
                      </a: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человеколюбия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достижения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высших 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идеалов, </a:t>
                      </a: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выработанных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человечеством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441" marR="2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Проявлять чуткость, интерес к поэзии утонченность, </a:t>
                      </a: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обходительность.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441" marR="2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06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Девушки из благородных семей.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Аристократки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441" marR="2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Стремление быть похожей на идеальный образ «Прекрасной дамы», но </a:t>
                      </a: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присущи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кокетство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изменчивость,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легковерие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легкомыслие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хитрость,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коварство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21441" marR="2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Девушек учили читать, писать, игре на музыкальных инструментах, пению, поэзии, этикету и </a:t>
                      </a: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искусству музыкальной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композиции, танцевать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играть в шахматы,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рассказывать истории. .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Девушки обучались </a:t>
                      </a: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верховой езде,</a:t>
                      </a:r>
                      <a:r>
                        <a:rPr lang="ru-RU" sz="12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тренировать</a:t>
                      </a:r>
                      <a:r>
                        <a:rPr lang="ru-RU" sz="12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охотничьих 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птиц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</a:p>
                  </a:txBody>
                  <a:tcPr marL="21441" marR="2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Управление землями, урожаем, скотом и недвижимостью, работниками и их имуществом, Участие в судебных тяжбах, отражение вооруженные атак. Управление делами, поддержка формальных и дружеских отношений с внешним миром, создание имиджа своего и своей семьи, покровительство.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441" marR="2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23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Девушки из буржуазных </a:t>
                      </a: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семей –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свободные 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горожанки.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441" marR="2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Покорность,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исполнительность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 нередко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глупость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жадность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хитрость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коварство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441" marR="2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Получали обучение в школе. После элементарной школы девочек учили домашним делам: прясть и шить, убирать и готовить, стирать и печь.  Их учили манерам, танцевать, красиво читать вслух и рассказывать истории, ездить верхом и знать салонные игры,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441" marR="2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Ведение домашнего хозяйства, воспитание детей, помощь мужу или ведение собственного дела - «самостоятельными женщинами». Поддержание отношений с родственниками, участие в салонных играх не только в качестве зрителей.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441" marR="2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" y="3645024"/>
            <a:ext cx="1512443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052737"/>
            <a:ext cx="1619672" cy="2017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7"/>
            <a:ext cx="1467212" cy="2017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868" y="3496828"/>
            <a:ext cx="1448611" cy="1660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96828"/>
            <a:ext cx="1049285" cy="1516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216" y="1268759"/>
            <a:ext cx="1481333" cy="1801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179124"/>
            <a:ext cx="1204882" cy="167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5193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23180"/>
              </p:ext>
            </p:extLst>
          </p:nvPr>
        </p:nvGraphicFramePr>
        <p:xfrm>
          <a:off x="0" y="683128"/>
          <a:ext cx="9122543" cy="3364992"/>
        </p:xfrm>
        <a:graphic>
          <a:graphicData uri="http://schemas.openxmlformats.org/drawingml/2006/table">
            <a:tbl>
              <a:tblPr firstRow="1" firstCol="1" bandRow="1"/>
              <a:tblGrid>
                <a:gridCol w="2450603"/>
                <a:gridCol w="3813223"/>
                <a:gridCol w="2858717"/>
              </a:tblGrid>
              <a:tr h="4098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Раннее</a:t>
                      </a:r>
                      <a:r>
                        <a:rPr lang="ru-RU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Средневековье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конец V-середина XI вв.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67" marR="52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Среднее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конец XI - середина XV</a:t>
                      </a:r>
                      <a:r>
                        <a:rPr lang="ru-RU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вв.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67" marR="52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Позднее Средневековье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конец XV-середина XV</a:t>
                      </a:r>
                      <a:r>
                        <a:rPr lang="en-US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en-US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вв.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67" marR="52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1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Идеал женщины олицетворяла пресвятая дева Мария- удлинённый овал лица, подчёркнуто высокий лоб, огромные глаза и маленький рот.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Попытки приукрасить себя ассоциировались с грехами гордыни и сладострастия Проповедники учили: «Красота-явление быстротечное и попытки приукрасить будущий труп-тщетны».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67" marR="52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Расцвет культа «Прекрасной Дамы». Стройная, высокая с тонкой талией и бёдрами, слегка выступающим животом, маленькой грудью, хрупкая белокожая,</a:t>
                      </a: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беспомощная на вид</a:t>
                      </a: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, со 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светлыми вьющимися волосами выбритыми или депилированными на макушке.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Лицо удлинённо-овальное, нос тонкий прямой, глаза ясные и весёлые, кожа «подобна персику», губы «алее, чем вишня или роза летней поры». Брови чёрные, тонкие, изогнуты дугой.  Глаза непременно зелёные или голубые, под выпуклыми полупрозрачными веками. Подбородок круглый, с ямочкой посередине. Лоб высокий.. В позднем периоде Активней используется  самодельная </a:t>
                      </a:r>
                      <a:r>
                        <a:rPr lang="ru-RU" sz="12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косметика.Очень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юная-в 25 лет «уходит в пустыню, где нет места для любви!».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67" marR="52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фигуре образцом является </a:t>
                      </a:r>
                      <a:r>
                        <a:rPr lang="en-US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образная изогнутость фигуры, округлый, достаточно большой живот, при его отсутствии использовались  подушечки-босы.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Обнажаются грудь и плечи,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Лицо овальное, нос тонкий прямой, брови выбриты, чтобы удлинить шею подбривают затылок, очень активно используют косметику, ароматические притирания.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67" marR="52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279" y="-9150"/>
            <a:ext cx="910026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Таблица №2. Изменение представлений об идеальной женщине </a:t>
            </a:r>
            <a:endParaRPr lang="ru-RU" sz="2400" b="1" i="1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различные периоды Средневековья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i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8366967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92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ru-RU" sz="4000" b="1" i="1" dirty="0">
                <a:solidFill>
                  <a:srgbClr val="FF0000"/>
                </a:solidFill>
              </a:rPr>
              <a:t>Вечный принцип </a:t>
            </a:r>
            <a:r>
              <a:rPr lang="ru-RU" sz="4000" b="1" i="1" dirty="0" smtClean="0">
                <a:solidFill>
                  <a:srgbClr val="FF0000"/>
                </a:solidFill>
              </a:rPr>
              <a:t/>
            </a:r>
            <a:br>
              <a:rPr lang="ru-RU" sz="4000" b="1" i="1" dirty="0" smtClean="0">
                <a:solidFill>
                  <a:srgbClr val="FF0000"/>
                </a:solidFill>
              </a:rPr>
            </a:br>
            <a:r>
              <a:rPr lang="ru-RU" sz="4000" b="1" i="1" dirty="0" smtClean="0">
                <a:solidFill>
                  <a:srgbClr val="FF0000"/>
                </a:solidFill>
              </a:rPr>
              <a:t>«</a:t>
            </a:r>
            <a:r>
              <a:rPr lang="ru-RU" sz="4000" b="1" i="1" dirty="0">
                <a:solidFill>
                  <a:srgbClr val="FF0000"/>
                </a:solidFill>
              </a:rPr>
              <a:t>Золотое сечение»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4538321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198" y="3484116"/>
            <a:ext cx="4644008" cy="337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404" y="0"/>
            <a:ext cx="4571596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548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9071" y="2022768"/>
            <a:ext cx="2820741" cy="2870080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Прическа меняет образ</a:t>
            </a:r>
            <a:endParaRPr lang="ru-RU" dirty="0"/>
          </a:p>
        </p:txBody>
      </p:sp>
      <p:pic>
        <p:nvPicPr>
          <p:cNvPr id="2050" name="Picture 2" descr="C:\Users\306\Desktop\2018\Новая папка\690x326_0xd42ee42a_188881051914120695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888447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306\Desktop\2018\Новая папка\690x336_0xd42ee42a_50101839014120119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2" y="2330113"/>
            <a:ext cx="2876565" cy="225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306\Desktop\2018\Новая папка\690x339_0xd42ee42a_137504015914120123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0647"/>
            <a:ext cx="2888446" cy="207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306\Desktop\2018\Новая папка\690x343_0xd42ee42a_153426228914120119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0"/>
            <a:ext cx="3235610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192" y="0"/>
            <a:ext cx="2730500" cy="233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330112"/>
            <a:ext cx="3263469" cy="225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319" y="4588481"/>
            <a:ext cx="2906245" cy="226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25144"/>
            <a:ext cx="3148599" cy="21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808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ru-RU" sz="27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7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7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Таблица №4. </a:t>
            </a:r>
            <a:r>
              <a:rPr lang="ru-RU" sz="27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«Ваше представление об идеальной женщине «Прекрасной Даме»</a:t>
            </a:r>
            <a:br>
              <a:rPr lang="ru-RU" sz="27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(Результаты анкетирования с указанием %)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7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0672611"/>
              </p:ext>
            </p:extLst>
          </p:nvPr>
        </p:nvGraphicFramePr>
        <p:xfrm>
          <a:off x="19559" y="980728"/>
          <a:ext cx="9016937" cy="5894008"/>
        </p:xfrm>
        <a:graphic>
          <a:graphicData uri="http://schemas.openxmlformats.org/drawingml/2006/table">
            <a:tbl>
              <a:tblPr firstRow="1" firstCol="1" bandRow="1"/>
              <a:tblGrid>
                <a:gridCol w="1024049"/>
                <a:gridCol w="720577"/>
                <a:gridCol w="814051"/>
                <a:gridCol w="814051"/>
                <a:gridCol w="903497"/>
                <a:gridCol w="903497"/>
                <a:gridCol w="812879"/>
                <a:gridCol w="816862"/>
                <a:gridCol w="935500"/>
                <a:gridCol w="1271974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Положение в обществе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Черты  внешнего облика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Черты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характера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Образование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Обязанности в доме и обществе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1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телосложение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рост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черты лица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глаза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волосы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макияж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782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Зависит от мужчины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Полнота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очень высокий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овальное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55%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круглые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прямые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63%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покорная, исполнительная </a:t>
                      </a: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Домашнее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Домохозяйка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83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Равноправна с мужч.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умерен-ное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высокий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Круглое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45%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продол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говатые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68%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вьющиеся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37%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Минимальный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добрая, ласковая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51%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Начальное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работает и ведет хоз-во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69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руководит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спортив-ное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средний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55%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полные губы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72%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карие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длинные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78%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Естественный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53%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смелая,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самостоятельная </a:t>
                      </a: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64%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Среднее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работает и воспитывает детей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691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подавляет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90-60-90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низкий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средние губы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голубые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короткие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Яркий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55%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инициатив активная </a:t>
                      </a: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68%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средне-спе циальное </a:t>
                      </a: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работает хоз. не занимается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30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зависит от общест ва  </a:t>
                      </a: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худоща-вое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нос прямой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67%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Серые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распущенные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75%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Вызывающий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55%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Агрессивная, резкая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Высшее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59%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работает, хоз. не занимает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Одиночка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очень худ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широкий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зеленые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укладка </a:t>
                      </a: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Жестокая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ученая   степень 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живет за счет родственников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541">
                <a:tc>
                  <a:txBody>
                    <a:bodyPr/>
                    <a:lstStyle/>
                    <a:p>
                      <a:pPr marL="2222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тонкий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Выбриты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Грубая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91" marR="43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77187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1021</Words>
  <Application>Microsoft Office PowerPoint</Application>
  <PresentationFormat>Экран (4:3)</PresentationFormat>
  <Paragraphs>244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Образ  «Прекрасной Дамы» вчера, сегодня и завтра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Вечный принцип  «Золотое сечение»</vt:lpstr>
      <vt:lpstr>Прическа меняет образ</vt:lpstr>
      <vt:lpstr>  Таблица №4. «Ваше представление об идеальной женщине «Прекрасной Даме» (Результаты анкетирования с указанием %) </vt:lpstr>
      <vt:lpstr>Презентация PowerPoint</vt:lpstr>
      <vt:lpstr>Благодарю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306</dc:creator>
  <cp:lastModifiedBy>306</cp:lastModifiedBy>
  <cp:revision>22</cp:revision>
  <dcterms:created xsi:type="dcterms:W3CDTF">2018-02-28T07:26:05Z</dcterms:created>
  <dcterms:modified xsi:type="dcterms:W3CDTF">2018-03-12T07:01:13Z</dcterms:modified>
</cp:coreProperties>
</file>