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41.png" ContentType="image/png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0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2.jpeg" ContentType="image/jpeg"/>
  <Override PartName="/ppt/media/image5.png" ContentType="image/png"/>
  <Override PartName="/ppt/media/image6.png" ContentType="image/png"/>
  <Override PartName="/ppt/media/image4.png" ContentType="image/png"/>
  <Override PartName="/ppt/media/image20.jpeg" ContentType="image/jpeg"/>
  <Override PartName="/ppt/media/image24.jpeg" ContentType="image/jpeg"/>
  <Override PartName="/ppt/media/image34.jpeg" ContentType="image/jpeg"/>
  <Override PartName="/ppt/media/image19.png" ContentType="image/png"/>
  <Override PartName="/ppt/media/image35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20880" y="144000"/>
            <a:ext cx="9186120" cy="266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31859c"/>
                </a:solidFill>
                <a:latin typeface="Calibri"/>
                <a:ea typeface="DejaVu Sans"/>
              </a:rPr>
              <a:t>«Отражение динамики образа «Прекрасной Дамы»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200" spc="-1" strike="noStrike">
                <a:solidFill>
                  <a:srgbClr val="31859c"/>
                </a:solidFill>
                <a:latin typeface="Calibri"/>
                <a:ea typeface="DejaVu Sans"/>
              </a:rPr>
              <a:t>в разных видах искусства»</a:t>
            </a:r>
            <a:br/>
            <a:br/>
            <a:r>
              <a:rPr b="1" i="1" lang="ru-RU" sz="1600" spc="-1" strike="noStrike">
                <a:solidFill>
                  <a:srgbClr val="31859c"/>
                </a:solidFill>
                <a:latin typeface="Calibri"/>
                <a:ea typeface="DejaVu Sans"/>
              </a:rPr>
              <a:t>(на примере образа Джульетты в театре, живописи и кинематографе)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Автор: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Гиниятова Марина Радионовна</a:t>
            </a:r>
            <a:br/>
            <a:br/>
            <a:endParaRPr b="0" lang="ru-RU" sz="18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 rot="21565200">
            <a:off x="-42120" y="1936440"/>
            <a:ext cx="1946880" cy="251604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39960" y="4536000"/>
            <a:ext cx="1883880" cy="232020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7344000" y="1944000"/>
            <a:ext cx="1654200" cy="251820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4"/>
          <a:stretch/>
        </p:blipFill>
        <p:spPr>
          <a:xfrm>
            <a:off x="2031840" y="3888000"/>
            <a:ext cx="1206360" cy="25182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5"/>
          <a:stretch/>
        </p:blipFill>
        <p:spPr>
          <a:xfrm>
            <a:off x="7301880" y="4536000"/>
            <a:ext cx="1912320" cy="216972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6"/>
          <a:stretch/>
        </p:blipFill>
        <p:spPr>
          <a:xfrm>
            <a:off x="3384000" y="2435040"/>
            <a:ext cx="2459880" cy="442116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7"/>
          <a:stretch/>
        </p:blipFill>
        <p:spPr>
          <a:xfrm>
            <a:off x="5920200" y="3816000"/>
            <a:ext cx="1327320" cy="267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5815080" y="2016000"/>
            <a:ext cx="3471480" cy="499536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2822040" y="1213200"/>
            <a:ext cx="3310560" cy="564444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-35280" y="36720"/>
            <a:ext cx="2985840" cy="521784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2736000" y="75960"/>
            <a:ext cx="6407280" cy="16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Динамика образа Джульетты в театре, живописи и кинематографе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4614840" y="3455640"/>
            <a:ext cx="17280" cy="1728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4320000" y="2232000"/>
            <a:ext cx="4860720" cy="215964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144000" y="144000"/>
            <a:ext cx="4822560" cy="25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31859c"/>
                </a:solidFill>
                <a:latin typeface="Calibri"/>
                <a:ea typeface="DejaVu Sans"/>
              </a:rPr>
              <a:t>Результаты анкетирования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4645440" y="4392000"/>
            <a:ext cx="4498200" cy="246564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4"/>
          <a:stretch/>
        </p:blipFill>
        <p:spPr>
          <a:xfrm>
            <a:off x="0" y="1584000"/>
            <a:ext cx="4636800" cy="532764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5"/>
          <a:stretch/>
        </p:blipFill>
        <p:spPr>
          <a:xfrm>
            <a:off x="4680000" y="0"/>
            <a:ext cx="4463640" cy="258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44000" y="288000"/>
            <a:ext cx="8927280" cy="717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Мы ознакомились с имеющимися исследованиями по истории создания и проблеме вариативности образа Джульетты.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Осуществили сравнительный анализ характеристик героини Вильяма Шекспира и их интерпретаций в произведениях различных видов искусства по мотивам трагедии «Ромео и Джульетта».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Определили возможные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причины выбора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характеристик воплощения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образа «Прекрасной Дамы».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Экспериментальным путём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установили актуальные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черты идеала женщины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современных     подростков.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0" y="72360"/>
            <a:ext cx="8854560" cy="5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В процессе создания творческой работы  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72000" y="3240000"/>
            <a:ext cx="4535640" cy="3553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72000" y="144000"/>
            <a:ext cx="8998560" cy="82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Новизна и теоретическая значимость исследования: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216000" y="1000080"/>
            <a:ext cx="8927280" cy="483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была подтверждена гипотеза исследования о том, что появление и вариативность образа Джульетты в различных видах искусства связана с отсутствиемчетких авторских характеристик героини, дающих волю фантазии и изменинием представлений об образе «Прекрасной Дамы» в разные эпохи. </a:t>
            </a:r>
            <a:endParaRPr b="0" lang="ru-RU" sz="2400" spc="-1" strike="noStrike">
              <a:latin typeface="Arial"/>
            </a:endParaRPr>
          </a:p>
          <a:p>
            <a:pPr marL="3096000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осуществлен анализ образа в     произведениях искусства по мотивам трагедии «Ромео и Джульетта»;</a:t>
            </a:r>
            <a:endParaRPr b="0" lang="ru-RU" sz="2400" spc="-1" strike="noStrike">
              <a:latin typeface="Arial"/>
            </a:endParaRPr>
          </a:p>
          <a:p>
            <a:pPr marL="3096000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установлены причины повторяемости и вариативности образа Джульетты в искусстве;</a:t>
            </a:r>
            <a:endParaRPr b="0" lang="ru-RU" sz="2400" spc="-1" strike="noStrike">
              <a:latin typeface="Arial"/>
            </a:endParaRPr>
          </a:p>
          <a:p>
            <a:pPr marL="3096000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выявлен источник разнообразия воплощений Джульетты как варианта образа «Прекрасной Дамы». </a:t>
            </a:r>
            <a:endParaRPr b="0" lang="ru-RU" sz="2400" spc="-1" strike="noStrike">
              <a:latin typeface="Arial"/>
            </a:endParaRPr>
          </a:p>
          <a:p>
            <a:pPr marL="3096000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>
            <a:lum contrast="51000"/>
          </a:blip>
          <a:stretch/>
        </p:blipFill>
        <p:spPr>
          <a:xfrm rot="5429400">
            <a:off x="-381600" y="3744720"/>
            <a:ext cx="3931920" cy="2948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2000" y="79200"/>
            <a:ext cx="9070560" cy="186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Практическая значимость исследования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72000" y="648000"/>
            <a:ext cx="9070560" cy="67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Состоит в том, мы получили возможность: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1) расширить представление о культурном наследии в живописи, театральном и кинематографическом искусстве, его сохранении и динамике;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2) ознакомиться со значением лингвистических и философских, терминов;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3) освоить навыки по: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составлению терминологического словаря и визуальных приложений;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проведению анализа отражения художественного образа средствами различных видов искусства;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эффективному использованию источников информации из различных областей культуры;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подготовке опросников и проведению анкетирования;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систематизации полученных в ходе проведения исследования сведений в виде научного текста;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презентации результатов научного исследования.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274680"/>
            <a:ext cx="8226720" cy="114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 rot="39600">
            <a:off x="6641280" y="3468600"/>
            <a:ext cx="2503440" cy="331056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 rot="21084000">
            <a:off x="182160" y="639720"/>
            <a:ext cx="2469960" cy="322416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 rot="20093400">
            <a:off x="2880000" y="514080"/>
            <a:ext cx="2473560" cy="326988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4"/>
          <a:stretch/>
        </p:blipFill>
        <p:spPr>
          <a:xfrm rot="19873200">
            <a:off x="5589360" y="439200"/>
            <a:ext cx="2661840" cy="326592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5"/>
          <a:stretch/>
        </p:blipFill>
        <p:spPr>
          <a:xfrm>
            <a:off x="1728720" y="3672000"/>
            <a:ext cx="2302560" cy="312984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6"/>
          <a:stretch/>
        </p:blipFill>
        <p:spPr>
          <a:xfrm rot="20901600">
            <a:off x="4104720" y="3357000"/>
            <a:ext cx="2413440" cy="341712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0" y="0"/>
            <a:ext cx="4462560" cy="31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Структура работы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2565000"/>
            <a:ext cx="4828680" cy="71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5400" spc="-1" strike="noStrike">
                <a:solidFill>
                  <a:srgbClr val="31859c"/>
                </a:solidFill>
                <a:latin typeface="Calibri"/>
                <a:ea typeface="DejaVu Sans"/>
              </a:rPr>
              <a:t>Благодарю за </a:t>
            </a:r>
            <a:br/>
            <a:r>
              <a:rPr b="1" i="1" lang="ru-RU" sz="5400" spc="-1" strike="noStrike">
                <a:solidFill>
                  <a:srgbClr val="31859c"/>
                </a:solidFill>
                <a:latin typeface="Calibri"/>
                <a:ea typeface="DejaVu Sans"/>
              </a:rPr>
              <a:t>внимание</a:t>
            </a:r>
            <a:br/>
            <a:endParaRPr b="0" lang="ru-RU" sz="5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5040000" y="36000"/>
            <a:ext cx="411948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101160"/>
            <a:ext cx="9141840" cy="675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51840" y="32760"/>
            <a:ext cx="4338360" cy="316656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4320000" y="32760"/>
            <a:ext cx="5902200" cy="690264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51840" y="3201120"/>
            <a:ext cx="4245840" cy="376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Возникло противоречие между тем фактом, что Джульетта считается одним из ликов «Прекрасной Дамы», а на страницах календаря мы видим портреты совершенно не похожих на привычный идеал женщин, воплощающих живущий в веках, образ Джульетты. В чем же причина такого разнообразия?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</a:pPr>
            <a:endParaRPr b="0" lang="ru-RU" sz="22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 rot="21586800">
            <a:off x="2160" y="441360"/>
            <a:ext cx="5823000" cy="206604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5472000" y="360000"/>
            <a:ext cx="3670560" cy="197496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1008000" y="0"/>
            <a:ext cx="7270560" cy="7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Изображения Джульетты в живописи и графике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2664000" y="2232000"/>
            <a:ext cx="46062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 Джульетты в театре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3"/>
          <a:stretch/>
        </p:blipFill>
        <p:spPr>
          <a:xfrm rot="28200">
            <a:off x="66240" y="2592360"/>
            <a:ext cx="3954240" cy="201672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4"/>
          <a:stretch/>
        </p:blipFill>
        <p:spPr>
          <a:xfrm>
            <a:off x="4104000" y="2660760"/>
            <a:ext cx="4894560" cy="194580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2088000" y="4628520"/>
            <a:ext cx="612648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 Джульетты в кинематографе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5"/>
          <a:stretch/>
        </p:blipFill>
        <p:spPr>
          <a:xfrm>
            <a:off x="72000" y="5040000"/>
            <a:ext cx="1942560" cy="181656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6"/>
          <a:stretch/>
        </p:blipFill>
        <p:spPr>
          <a:xfrm>
            <a:off x="3946680" y="5031360"/>
            <a:ext cx="1595880" cy="18878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7"/>
          <a:stretch/>
        </p:blipFill>
        <p:spPr>
          <a:xfrm>
            <a:off x="2057400" y="5031360"/>
            <a:ext cx="1829160" cy="182412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8"/>
          <a:stretch/>
        </p:blipFill>
        <p:spPr>
          <a:xfrm>
            <a:off x="5544000" y="4994280"/>
            <a:ext cx="1696680" cy="192492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9"/>
          <a:stretch/>
        </p:blipFill>
        <p:spPr>
          <a:xfrm>
            <a:off x="7314120" y="4933800"/>
            <a:ext cx="1684440" cy="1929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4536000" y="-70560"/>
            <a:ext cx="4606560" cy="352512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0" y="34920"/>
            <a:ext cx="4822560" cy="300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Для реализации задуманного, мы составили план исследования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2">
            <a:lum contrast="50000"/>
          </a:blip>
          <a:stretch/>
        </p:blipFill>
        <p:spPr>
          <a:xfrm rot="940800">
            <a:off x="6294240" y="2948400"/>
            <a:ext cx="2541600" cy="368604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3">
            <a:lum contrast="32000"/>
          </a:blip>
          <a:stretch/>
        </p:blipFill>
        <p:spPr>
          <a:xfrm rot="21323400">
            <a:off x="192960" y="1839600"/>
            <a:ext cx="2952360" cy="424152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4">
            <a:lum contrast="49000"/>
          </a:blip>
          <a:stretch/>
        </p:blipFill>
        <p:spPr>
          <a:xfrm rot="20052000">
            <a:off x="3022200" y="2557440"/>
            <a:ext cx="2744280" cy="389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-143640" y="-43560"/>
            <a:ext cx="9357840" cy="68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31859c"/>
                </a:solidFill>
                <a:latin typeface="Calibri"/>
                <a:ea typeface="DejaVu Sans"/>
              </a:rPr>
              <a:t>Объект, предмет, цель и гипотеза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73080" y="820440"/>
            <a:ext cx="9141120" cy="652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Объект  исследования: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 Джульетты как воплощение «Прекрасной Дамы» разных эпох.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Предмет  исследования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причины появления и вариативности образа в различных видах искусства.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Цель  исследования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проанализировать динамику и установить причины вариативности образа Джульетты в живописи, театре, кинематографе разных эпох и народов.</a:t>
            </a:r>
            <a:endParaRPr b="0" lang="ru-RU" sz="2400" spc="-1" strike="noStrike">
              <a:latin typeface="Arial"/>
            </a:endParaRPr>
          </a:p>
          <a:p>
            <a:pPr marL="2484000" algn="just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Гипотеза  исследования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основана на предположении о том, что появление и вариативность образа Джульетты в различных видах искусства связана с отсутствием четких авторских характеристик героини, дающих волю фантазии и изменением представлений об образе «Прекрасной Дамы» в разные эпохи.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>
            <a:lum contrast="51000"/>
          </a:blip>
          <a:stretch/>
        </p:blipFill>
        <p:spPr>
          <a:xfrm rot="5429400">
            <a:off x="-358560" y="3981960"/>
            <a:ext cx="3273840" cy="245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11960" y="0"/>
            <a:ext cx="9212400" cy="57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31859c"/>
                </a:solidFill>
                <a:latin typeface="Calibri"/>
                <a:ea typeface="DejaVu Sans"/>
              </a:rPr>
              <a:t>Задачи и методы исследования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07640" y="404640"/>
            <a:ext cx="9033480" cy="452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561"/>
              </a:spcBef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Задачи:</a:t>
            </a:r>
            <a:endParaRPr b="0" lang="ru-RU" sz="28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ознакомиться с имеющимися исследованиями по проблеме вариативности образа Джульетты;</a:t>
            </a:r>
            <a:endParaRPr b="0" lang="ru-RU" sz="24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осуществить сравнительный анализ характеристик героини Вильяма Шекспира и его интерпретаций в произведениях различных видов искусства по мотивам трагедии «Ромео и Джульетта»;</a:t>
            </a:r>
            <a:endParaRPr b="0" lang="ru-RU" sz="24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определить возможные причины выбора характеристик воплощения образа «Прекрасной Дамы»; </a:t>
            </a:r>
            <a:endParaRPr b="0" lang="ru-RU" sz="24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экспериментальным путём установить, актуальные черты идеала женщины современных подростков.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i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Методы исследования:</a:t>
            </a:r>
            <a:endParaRPr b="0" lang="ru-RU" sz="28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теоретические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(анализ,синтез,обобщение, вывод) </a:t>
            </a:r>
            <a:endParaRPr b="0" lang="ru-RU" sz="2400" spc="-1" strike="noStrike">
              <a:latin typeface="Arial"/>
            </a:endParaRPr>
          </a:p>
          <a:p>
            <a:pPr marL="343080" indent="-340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эмпирические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(наблюдение,анкетирование, статистическая обработка данных).</a:t>
            </a:r>
            <a:endParaRPr b="0" lang="ru-RU" sz="24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44000" y="0"/>
            <a:ext cx="885456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31859c"/>
                </a:solidFill>
                <a:latin typeface="Calibri"/>
                <a:ea typeface="DejaVu Sans"/>
              </a:rPr>
              <a:t>Основная часть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13040" y="648000"/>
            <a:ext cx="9029520" cy="620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Table 1"/>
          <p:cNvGraphicFramePr/>
          <p:nvPr/>
        </p:nvGraphicFramePr>
        <p:xfrm>
          <a:off x="-10800" y="1060560"/>
          <a:ext cx="9154440" cy="5797080"/>
        </p:xfrm>
        <a:graphic>
          <a:graphicData uri="http://schemas.openxmlformats.org/drawingml/2006/table">
            <a:tbl>
              <a:tblPr/>
              <a:tblGrid>
                <a:gridCol w="1700280"/>
                <a:gridCol w="7454520"/>
              </a:tblGrid>
              <a:tr h="68760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Персонаж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Характеристика Джульетты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98244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Сеньор Капулетти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Дочь моя совсем еще ребенок. Ей нет еще четырнадцати лет. Нелепа мысль. Чтобы она ослушалась, маменькина дочь! Бессовестная, наглая девчонка. Дитя мое! Душа, а не ребенок!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687600"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Кормилица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latin typeface="Times New Roman"/>
                        </a:rPr>
                        <a:t>Из моих питомиц ты была самая хорошенькая…ты ум с молоком всосала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27728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Ромео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Ее сиянье факелы затмило. Она, подобно яркому бериллу, … чересчур светла Для мира безобразия и зла, …голубь среди вороньей стаи…Джульетта, ты, как день! луну затмила белизною. Светлый ангел,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216252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Джульетта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 </a:t>
                      </a:r>
                      <a:r>
                        <a:rPr b="1" lang="ru-RU" sz="1800" spc="-1" strike="noStrike">
                          <a:latin typeface="Times New Roman"/>
                        </a:rPr>
                        <a:t>(о себе)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latin typeface="Times New Roman"/>
                        </a:rPr>
                        <a:t>Я не была и раньше хороша. Я лучше брошусь с башни, присосежусь.  К разбойникам, в змеятник заберусь. И дам себя сковать вдвоем с медведем. Я вместо свадьбы лучше соглашусь. Заночевать в мертвецкой или лягу,  В разрытую могилу. Все, о чем Я прежде слышать не могла без дрожи, Теперь я, не колеблясь, совершу, Чтоб не нарушить верности Ромео.</a:t>
                      </a:r>
                      <a:r>
                        <a:rPr b="1" lang="ru-RU" sz="1800" spc="-1" strike="noStrike">
                          <a:latin typeface="Times New Roman"/>
                        </a:rPr>
                        <a:t>	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113" name="CustomShape 2"/>
          <p:cNvSpPr/>
          <p:nvPr/>
        </p:nvSpPr>
        <p:spPr>
          <a:xfrm>
            <a:off x="-72000" y="0"/>
            <a:ext cx="9142560" cy="265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31859c"/>
                </a:solidFill>
                <a:latin typeface="Calibri"/>
                <a:ea typeface="DejaVu Sans"/>
              </a:rPr>
              <a:t>Образ героини в произведении Вильяма Шекспира «Ромео и Джульетта»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7704000" y="706680"/>
            <a:ext cx="1438200" cy="66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Таблице №1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2018-02-28T07:26:05Z</dcterms:created>
  <dc:creator>306</dc:creator>
  <dc:description/>
  <dc:language>ru-RU</dc:language>
  <cp:lastModifiedBy/>
  <dcterms:modified xsi:type="dcterms:W3CDTF">2021-04-14T11:59:45Z</dcterms:modified>
  <cp:revision>46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