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3" r:id="rId3"/>
    <p:sldId id="274" r:id="rId4"/>
    <p:sldId id="276" r:id="rId5"/>
    <p:sldId id="271" r:id="rId6"/>
    <p:sldId id="285" r:id="rId7"/>
    <p:sldId id="283" r:id="rId8"/>
    <p:sldId id="281" r:id="rId9"/>
    <p:sldId id="280" r:id="rId10"/>
    <p:sldId id="266" r:id="rId11"/>
    <p:sldId id="291" r:id="rId12"/>
    <p:sldId id="287" r:id="rId13"/>
    <p:sldId id="290" r:id="rId14"/>
    <p:sldId id="289" r:id="rId15"/>
    <p:sldId id="288" r:id="rId16"/>
    <p:sldId id="294" r:id="rId17"/>
    <p:sldId id="292" r:id="rId18"/>
    <p:sldId id="29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6602" y="836712"/>
            <a:ext cx="6660232" cy="4221088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</a:rPr>
              <a:t>«Анализ лексического разнообразия </a:t>
            </a:r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</a:rPr>
              <a:t>в описании</a:t>
            </a:r>
            <a:b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</a:rPr>
              <a:t>«Прекрасной Дамы» </a:t>
            </a:r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</a:rPr>
              <a:t>русском </a:t>
            </a:r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</a:rPr>
              <a:t>английском языках» </a:t>
            </a:r>
            <a:r>
              <a:rPr lang="ru-RU" sz="8000" b="1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80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(на примере перевода поэмы А.С. Пушкина «Евгений Онегин»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b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2057" y="5589240"/>
            <a:ext cx="4194795" cy="117951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</a:rPr>
              <a:t>Автор: </a:t>
            </a:r>
            <a:r>
              <a:rPr lang="ru-RU" dirty="0">
                <a:solidFill>
                  <a:schemeClr val="tx1"/>
                </a:solidFill>
              </a:rPr>
              <a:t>Каминская </a:t>
            </a:r>
            <a:r>
              <a:rPr lang="ru-RU" dirty="0" smtClean="0">
                <a:solidFill>
                  <a:schemeClr val="tx1"/>
                </a:solidFill>
              </a:rPr>
              <a:t>Юлия Артемовна</a:t>
            </a:r>
            <a:r>
              <a:rPr lang="ru-RU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Муниципальное бюджетное общеобразовательное учреждение «Средняя школа №34», </a:t>
            </a:r>
            <a:r>
              <a:rPr lang="ru-RU" dirty="0" smtClean="0">
                <a:solidFill>
                  <a:schemeClr val="tx1"/>
                </a:solidFill>
              </a:rPr>
              <a:t>6 «б» </a:t>
            </a:r>
            <a:r>
              <a:rPr lang="ru-RU" dirty="0">
                <a:solidFill>
                  <a:schemeClr val="tx1"/>
                </a:solidFill>
              </a:rPr>
              <a:t>класс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907" t="4850" r="16408"/>
          <a:stretch/>
        </p:blipFill>
        <p:spPr>
          <a:xfrm>
            <a:off x="0" y="17759"/>
            <a:ext cx="2771800" cy="67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5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9518" y="2469856"/>
            <a:ext cx="4104456" cy="72008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380" y="5304344"/>
            <a:ext cx="3316732" cy="172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Похожее изображе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16" y="4884157"/>
            <a:ext cx="1597521" cy="1917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татьяна ларина образ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884157"/>
            <a:ext cx="1653239" cy="231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татьяна ларина образ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469856"/>
            <a:ext cx="1112920" cy="166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татьяна ларина образ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18" y="2769749"/>
            <a:ext cx="1111707" cy="12985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047257" y="-226591"/>
            <a:ext cx="3898776" cy="80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38088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Опросник</a:t>
            </a:r>
            <a:endParaRPr lang="ru-RU" altLang="ru-RU" sz="18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81598" y="407521"/>
            <a:ext cx="914029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1. Какие </a:t>
            </a:r>
            <a:r>
              <a:rPr lang="ru-RU" sz="2500" dirty="0"/>
              <a:t>из приведенных слов больше соответствуют описанию женских образов, изображенных на рисунках?  </a:t>
            </a:r>
            <a:endParaRPr lang="ru-RU" sz="2500" dirty="0" smtClean="0"/>
          </a:p>
          <a:p>
            <a:pPr algn="ctr"/>
            <a:r>
              <a:rPr lang="ru-RU" sz="2500" dirty="0" smtClean="0"/>
              <a:t> </a:t>
            </a:r>
            <a:r>
              <a:rPr lang="ru-RU" dirty="0" smtClean="0"/>
              <a:t> </a:t>
            </a:r>
            <a:r>
              <a:rPr lang="ru-RU" sz="2500" i="1" dirty="0"/>
              <a:t>Варианты  ответа:    1 группа   \   2 группа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514505"/>
              </p:ext>
            </p:extLst>
          </p:nvPr>
        </p:nvGraphicFramePr>
        <p:xfrm>
          <a:off x="90180" y="1598167"/>
          <a:ext cx="9140298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3563888"/>
                <a:gridCol w="5576410"/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группа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ru-RU" sz="1800" b="1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Блистательна, полувоздушна,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скромна, послушна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простодушна, 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легкий стан,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молчалива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досадой, 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открылись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очи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Сверкающий, полувоздушный, 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скромная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покорная, почтительная, простая, наивная, 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хорошая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фигура, 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молчалива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возмущением, негодованием, 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посмотрела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-11955" y="4005776"/>
            <a:ext cx="9117514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500" dirty="0" smtClean="0"/>
              <a:t>2. Какой </a:t>
            </a:r>
            <a:r>
              <a:rPr lang="ru-RU" sz="2500" dirty="0"/>
              <a:t>из прозвучавших фрагментов показался вам более мелодичным и в каком соблюдена рифма?  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500" i="1" dirty="0" smtClean="0"/>
              <a:t>Варианты  </a:t>
            </a:r>
            <a:r>
              <a:rPr lang="ru-RU" sz="2500" i="1" dirty="0"/>
              <a:t>ответа:    1  английский \   2 русский</a:t>
            </a:r>
          </a:p>
        </p:txBody>
      </p:sp>
    </p:spTree>
    <p:extLst>
      <p:ext uri="{BB962C8B-B14F-4D97-AF65-F5344CB8AC3E}">
        <p14:creationId xmlns:p14="http://schemas.microsoft.com/office/powerpoint/2010/main" val="442109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Результаты анкетирования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80" t="17194" r="30295" b="13018"/>
          <a:stretch/>
        </p:blipFill>
        <p:spPr>
          <a:xfrm>
            <a:off x="-5680" y="692696"/>
            <a:ext cx="9149680" cy="6172696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84114"/>
            <a:ext cx="3042717" cy="487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8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В ходе работы нам удалось: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 ознакомиться с имеющимися исследованиями по проблемам перевода поэтических произведений;</a:t>
            </a:r>
          </a:p>
          <a:p>
            <a:r>
              <a:rPr lang="ru-RU" dirty="0"/>
              <a:t>подтвердить выдвинутую гипотезу и доказать, что одной из причин того, что русская литература не изучается в школах англоязычных стран, являются проблемы с переводом, вызванные различием объема и особенностями словарного запаса, взаимодействующих языков, и невозможностью в полной мере передать авторский замысел, впечатления и эмоции поэта;</a:t>
            </a:r>
          </a:p>
          <a:p>
            <a:r>
              <a:rPr lang="ru-RU" dirty="0"/>
              <a:t>выяснить, что русский язык более эмоционален, имеет больший лексический запас, слова имеют суффиксы, которые передают оттенки и отношение говорящего к предмету, чего трудно достичь средствами английского языка</a:t>
            </a:r>
          </a:p>
          <a:p>
            <a:r>
              <a:rPr lang="ru-RU" dirty="0"/>
              <a:t>установить, что для сохранения рифмы,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переводчику </a:t>
            </a:r>
            <a:r>
              <a:rPr lang="ru-RU" dirty="0"/>
              <a:t>приходится искажать значение </a:t>
            </a:r>
            <a:r>
              <a:rPr lang="ru-RU" dirty="0" smtClean="0"/>
              <a:t>фраз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привнося </a:t>
            </a:r>
            <a:r>
              <a:rPr lang="ru-RU" dirty="0"/>
              <a:t>свое отношение и эмоциональное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восприятие </a:t>
            </a:r>
            <a:r>
              <a:rPr lang="ru-RU" dirty="0"/>
              <a:t>переводимого текста.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4509119"/>
            <a:ext cx="1835696" cy="231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1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8" y="0"/>
            <a:ext cx="9144000" cy="83671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Новизна и теоретическая значимость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8" y="1124744"/>
            <a:ext cx="9158858" cy="5328592"/>
          </a:xfrm>
        </p:spPr>
        <p:txBody>
          <a:bodyPr>
            <a:normAutofit fontScale="92500" lnSpcReduction="20000"/>
          </a:bodyPr>
          <a:lstStyle/>
          <a:p>
            <a:r>
              <a:rPr lang="ru-RU" sz="2900" dirty="0"/>
              <a:t>осуществлен сравнительный анализ лексического разнообразия в описании «Прекрасной Дамы» в поэме А.С. Пушкина «Евгений Онегин»; </a:t>
            </a:r>
          </a:p>
          <a:p>
            <a:r>
              <a:rPr lang="ru-RU" sz="2900" dirty="0"/>
              <a:t>определено количественное и качественное соответствие лексических единиц, используемых для описания образа «Прекрасной Дамы» в исходном и переводном вариантах поэмы А.С. Пушкина «Евгений Онегин»; </a:t>
            </a:r>
          </a:p>
          <a:p>
            <a:r>
              <a:rPr lang="ru-RU" sz="2900" dirty="0"/>
              <a:t>экспериментальным путём, установлено насколько равноправными в передаче образов и эмоций </a:t>
            </a:r>
            <a:endParaRPr lang="ru-RU" sz="2900" dirty="0" smtClean="0"/>
          </a:p>
          <a:p>
            <a:pPr marL="0" indent="0">
              <a:buNone/>
            </a:pPr>
            <a:r>
              <a:rPr lang="ru-RU" sz="2900" dirty="0"/>
              <a:t> </a:t>
            </a:r>
            <a:r>
              <a:rPr lang="ru-RU" sz="2900" dirty="0" smtClean="0"/>
              <a:t>   являются </a:t>
            </a:r>
            <a:r>
              <a:rPr lang="ru-RU" sz="2900" dirty="0"/>
              <a:t>лексические единицы русского и </a:t>
            </a:r>
            <a:endParaRPr lang="ru-RU" sz="2900" dirty="0" smtClean="0"/>
          </a:p>
          <a:p>
            <a:pPr marL="0" indent="0">
              <a:buNone/>
            </a:pPr>
            <a:r>
              <a:rPr lang="ru-RU" sz="2900" dirty="0" smtClean="0"/>
              <a:t>    английского </a:t>
            </a:r>
            <a:r>
              <a:rPr lang="ru-RU" sz="2900" dirty="0"/>
              <a:t>языков;</a:t>
            </a:r>
          </a:p>
          <a:p>
            <a:r>
              <a:rPr lang="ru-RU" sz="2900" dirty="0"/>
              <a:t>удалось подтвердить, что проблемы </a:t>
            </a:r>
            <a:r>
              <a:rPr lang="ru-RU" sz="2900" dirty="0" smtClean="0"/>
              <a:t>перевода </a:t>
            </a:r>
          </a:p>
          <a:p>
            <a:pPr marL="0" indent="0">
              <a:buNone/>
            </a:pPr>
            <a:r>
              <a:rPr lang="ru-RU" sz="2900" dirty="0" smtClean="0"/>
              <a:t>    могут </a:t>
            </a:r>
            <a:r>
              <a:rPr lang="ru-RU" sz="2900" dirty="0"/>
              <a:t>помешать передаче чувств и эмоций </a:t>
            </a:r>
            <a:endParaRPr lang="ru-RU" sz="2900" dirty="0" smtClean="0"/>
          </a:p>
          <a:p>
            <a:pPr marL="0" indent="0">
              <a:buNone/>
            </a:pPr>
            <a:r>
              <a:rPr lang="ru-RU" sz="2900" dirty="0" smtClean="0"/>
              <a:t>    автора</a:t>
            </a:r>
            <a:r>
              <a:rPr lang="ru-RU" sz="2900" dirty="0"/>
              <a:t>, осложнив их восприятие читателем.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154" y="4221088"/>
            <a:ext cx="1907704" cy="262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88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760"/>
            <a:ext cx="9144000" cy="60292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Практическая значимость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исследования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620688"/>
            <a:ext cx="9360024" cy="623731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/>
              <a:t>расширили представление о языке его возможностях в передаче мыслей чувств и эмоций;</a:t>
            </a:r>
          </a:p>
          <a:p>
            <a:pPr algn="just"/>
            <a:r>
              <a:rPr lang="ru-RU" sz="2200" dirty="0"/>
              <a:t>провели лексический анализ текстов на русском и английском языках; </a:t>
            </a:r>
          </a:p>
          <a:p>
            <a:pPr algn="just"/>
            <a:r>
              <a:rPr lang="ru-RU" sz="2200" dirty="0"/>
              <a:t>осуществили сравнение лексических единиц и составили таблицы; </a:t>
            </a:r>
          </a:p>
          <a:p>
            <a:pPr algn="just"/>
            <a:r>
              <a:rPr lang="ru-RU" sz="2200" dirty="0"/>
              <a:t>научились использовать двуязычные и толковые словари;</a:t>
            </a:r>
          </a:p>
          <a:p>
            <a:pPr algn="just"/>
            <a:r>
              <a:rPr lang="ru-RU" sz="2200" dirty="0"/>
              <a:t>практиковались в использовании средства ИКТ; </a:t>
            </a:r>
          </a:p>
          <a:p>
            <a:pPr algn="just"/>
            <a:r>
              <a:rPr lang="ru-RU" sz="2200" dirty="0"/>
              <a:t>разработали опросник и провели анкетирование; </a:t>
            </a:r>
          </a:p>
          <a:p>
            <a:pPr algn="just"/>
            <a:r>
              <a:rPr lang="ru-RU" sz="2200" dirty="0"/>
              <a:t>создали таблицы и другие виды приложений; </a:t>
            </a:r>
          </a:p>
          <a:p>
            <a:pPr algn="just"/>
            <a:r>
              <a:rPr lang="ru-RU" sz="2200" dirty="0"/>
              <a:t>узнали значение лингвистических и философских, </a:t>
            </a:r>
            <a:endParaRPr lang="ru-RU" sz="2200" dirty="0" smtClean="0"/>
          </a:p>
          <a:p>
            <a:pPr marL="0" indent="0" algn="just">
              <a:buNone/>
            </a:pPr>
            <a:r>
              <a:rPr lang="ru-RU" sz="2200" dirty="0"/>
              <a:t> </a:t>
            </a:r>
            <a:r>
              <a:rPr lang="ru-RU" sz="2200" dirty="0" smtClean="0"/>
              <a:t>   терминов </a:t>
            </a:r>
            <a:r>
              <a:rPr lang="ru-RU" sz="2200" dirty="0"/>
              <a:t>и освоили навыки по оставлению терминологического словаря; </a:t>
            </a:r>
          </a:p>
          <a:p>
            <a:pPr algn="just"/>
            <a:r>
              <a:rPr lang="ru-RU" sz="2200" dirty="0"/>
              <a:t>научились использовать различные источники информации и делать ссылки на них в тексте; </a:t>
            </a:r>
          </a:p>
          <a:p>
            <a:pPr algn="just"/>
            <a:r>
              <a:rPr lang="ru-RU" sz="2200" dirty="0"/>
              <a:t>отработали навыки по составлению списка литературы; </a:t>
            </a:r>
          </a:p>
          <a:p>
            <a:pPr algn="just"/>
            <a:r>
              <a:rPr lang="ru-RU" sz="2200" dirty="0"/>
              <a:t>расширили свой кругозор; </a:t>
            </a:r>
          </a:p>
          <a:p>
            <a:pPr algn="just"/>
            <a:r>
              <a:rPr lang="ru-RU" sz="2200" dirty="0"/>
              <a:t>научиться писать и правильно оформлять тексты </a:t>
            </a:r>
            <a:r>
              <a:rPr lang="ru-RU" sz="2200" dirty="0" smtClean="0"/>
              <a:t>научного характера;</a:t>
            </a:r>
          </a:p>
          <a:p>
            <a:pPr algn="just"/>
            <a:r>
              <a:rPr lang="ru-RU" sz="2200" dirty="0" smtClean="0"/>
              <a:t>презентовать </a:t>
            </a:r>
            <a:r>
              <a:rPr lang="ru-RU" sz="2200" dirty="0"/>
              <a:t>результаты научного исследования. 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239" y="2060848"/>
            <a:ext cx="177076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11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5512" t="23387" r="15351" b="9381"/>
          <a:stretch/>
        </p:blipFill>
        <p:spPr>
          <a:xfrm>
            <a:off x="4438328" y="1268760"/>
            <a:ext cx="2664296" cy="34563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Структура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работы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90066"/>
            <a:ext cx="4756026" cy="6367934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Введение;</a:t>
            </a:r>
          </a:p>
          <a:p>
            <a:pPr algn="just"/>
            <a:r>
              <a:rPr lang="ru-RU" sz="2400" dirty="0"/>
              <a:t>Основная часть, состоящая из 2 разделов с выводами; </a:t>
            </a:r>
          </a:p>
          <a:p>
            <a:pPr algn="just"/>
            <a:r>
              <a:rPr lang="ru-RU" sz="2400" dirty="0"/>
              <a:t>Заключение; </a:t>
            </a:r>
          </a:p>
          <a:p>
            <a:pPr algn="just"/>
            <a:r>
              <a:rPr lang="ru-RU" sz="2400" dirty="0"/>
              <a:t>Список литературы;</a:t>
            </a:r>
          </a:p>
          <a:p>
            <a:pPr algn="just"/>
            <a:r>
              <a:rPr lang="ru-RU" sz="2400" dirty="0"/>
              <a:t> 7 Приложений, которые включают: сопоставительные таблицы, отражающие анализ лексического разнообразия в описании «Прекрасной Дамы» в поэме А.С. Пушкина «Евгений Онегин»; опросник для проведения анкетирования, результаты в виде таблицы и диаграммы анкетирования, терминологический словарь.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624" t="21010" r="46452" b="10358"/>
          <a:stretch/>
        </p:blipFill>
        <p:spPr>
          <a:xfrm>
            <a:off x="6732239" y="-15999"/>
            <a:ext cx="2446065" cy="35283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64962" t="23387" r="12988" b="19185"/>
          <a:stretch/>
        </p:blipFill>
        <p:spPr>
          <a:xfrm>
            <a:off x="6709356" y="2634903"/>
            <a:ext cx="2446065" cy="3312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1737" t="25213" r="36213" b="18759"/>
          <a:stretch/>
        </p:blipFill>
        <p:spPr>
          <a:xfrm>
            <a:off x="5004048" y="4259635"/>
            <a:ext cx="230425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23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9518" y="2469856"/>
            <a:ext cx="4104456" cy="72008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380" y="5304344"/>
            <a:ext cx="3316732" cy="172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Похожее изображе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16" y="4884157"/>
            <a:ext cx="1597521" cy="1917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татьяна ларина образ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884157"/>
            <a:ext cx="1653239" cy="231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татьяна ларина образ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469856"/>
            <a:ext cx="1112920" cy="166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татьяна ларина образ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18" y="2769749"/>
            <a:ext cx="1111707" cy="12985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047257" y="-226591"/>
            <a:ext cx="3898776" cy="80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38088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Опросник</a:t>
            </a:r>
            <a:endParaRPr lang="ru-RU" altLang="ru-RU" sz="18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81598" y="407521"/>
            <a:ext cx="914029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1. Какие </a:t>
            </a:r>
            <a:r>
              <a:rPr lang="ru-RU" sz="2500" dirty="0"/>
              <a:t>из приведенных слов больше соответствуют описанию женских образов, изображенных на рисунках?  </a:t>
            </a:r>
            <a:endParaRPr lang="ru-RU" sz="2500" dirty="0" smtClean="0"/>
          </a:p>
          <a:p>
            <a:pPr algn="ctr"/>
            <a:r>
              <a:rPr lang="ru-RU" sz="2500" dirty="0" smtClean="0"/>
              <a:t> </a:t>
            </a:r>
            <a:r>
              <a:rPr lang="ru-RU" dirty="0" smtClean="0"/>
              <a:t> </a:t>
            </a:r>
            <a:r>
              <a:rPr lang="ru-RU" sz="2500" i="1" dirty="0"/>
              <a:t>Варианты  ответа:    1 группа   \   2 группа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90180" y="1598167"/>
          <a:ext cx="9140298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3563888"/>
                <a:gridCol w="5576410"/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группа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ru-RU" sz="1800" b="1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Блистательна, полувоздушна,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скромна, послушна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простодушна, 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легкий стан,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молчалива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досадой, 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открылись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очи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Сверкающий, полувоздушный, 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скромная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покорная, почтительная, простая, наивная, 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хорошая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фигура, 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молчалива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возмущением, негодованием, 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посмотрела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-11955" y="4005776"/>
            <a:ext cx="9117514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500" dirty="0" smtClean="0"/>
              <a:t>2. Какой </a:t>
            </a:r>
            <a:r>
              <a:rPr lang="ru-RU" sz="2500" dirty="0"/>
              <a:t>из прозвучавших фрагментов показался вам более мелодичным и в каком соблюдена рифма?  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500" i="1" dirty="0" smtClean="0"/>
              <a:t>Варианты  </a:t>
            </a:r>
            <a:r>
              <a:rPr lang="ru-RU" sz="2500" i="1" dirty="0"/>
              <a:t>ответа:    1  английский \   2 русский</a:t>
            </a:r>
          </a:p>
        </p:txBody>
      </p:sp>
    </p:spTree>
    <p:extLst>
      <p:ext uri="{BB962C8B-B14F-4D97-AF65-F5344CB8AC3E}">
        <p14:creationId xmlns:p14="http://schemas.microsoft.com/office/powerpoint/2010/main" val="597038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4904"/>
            <a:ext cx="4831475" cy="72008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</a:t>
            </a:r>
            <a:r>
              <a:rPr lang="ru-RU" sz="72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72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27471"/>
            <a:ext cx="4461668" cy="683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63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9518" y="2469856"/>
            <a:ext cx="4104456" cy="720080"/>
          </a:xfrm>
        </p:spPr>
        <p:txBody>
          <a:bodyPr>
            <a:normAutofit fontScale="90000"/>
          </a:bodyPr>
          <a:lstStyle/>
          <a:p>
            <a:r>
              <a:rPr lang="ru-RU" sz="67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64" y="3934704"/>
            <a:ext cx="5112828" cy="292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Похожее изображе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57" y="3915282"/>
            <a:ext cx="2320925" cy="292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татьяна ларина образ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296" y="3941936"/>
            <a:ext cx="2461260" cy="291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татьяна ларина образ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1800" cy="391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татьяна ларина образ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296" y="0"/>
            <a:ext cx="2654001" cy="3915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92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67838">
            <a:off x="535268" y="567305"/>
            <a:ext cx="4416386" cy="3449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2914" t="24788" r="9837" b="13583"/>
          <a:stretch/>
        </p:blipFill>
        <p:spPr>
          <a:xfrm>
            <a:off x="4434662" y="0"/>
            <a:ext cx="4734465" cy="34719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42523" t="23811" r="11016" b="13159"/>
          <a:stretch/>
        </p:blipFill>
        <p:spPr>
          <a:xfrm>
            <a:off x="-34828" y="3249974"/>
            <a:ext cx="4606828" cy="35897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43700" t="23387" r="9838" b="13583"/>
          <a:stretch/>
        </p:blipFill>
        <p:spPr>
          <a:xfrm>
            <a:off x="4716016" y="3471943"/>
            <a:ext cx="4427984" cy="337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962"/>
            <a:ext cx="6516216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Актуальность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2520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Русская литература считается одним их величайших культурных достижений человечества, но не изучается в школах англоязычных стран.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42925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проблема, связанная с тем, что каждому языку присущи свои особенности, которые делают описание любого предмета и явления самобытным и уникальным.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3212976"/>
            <a:ext cx="4211960" cy="36450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318" y="3433960"/>
            <a:ext cx="49777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Неясно: 1) насколько точно могут переводы передать авторский замысел, впечатления и эмоции? 2) от чего зависит качество переведенного произведения только от таланта переводчика или от словарного запаса взаимодействующих языков?</a:t>
            </a:r>
          </a:p>
        </p:txBody>
      </p:sp>
    </p:spTree>
    <p:extLst>
      <p:ext uri="{BB962C8B-B14F-4D97-AF65-F5344CB8AC3E}">
        <p14:creationId xmlns:p14="http://schemas.microsoft.com/office/powerpoint/2010/main" val="25415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54" y="1851398"/>
            <a:ext cx="2320925" cy="2859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татьяна ларина образ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045" y="1641742"/>
            <a:ext cx="2461260" cy="290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407" y="93411"/>
            <a:ext cx="8219256" cy="576064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/>
              <a:t/>
            </a:r>
            <a:br>
              <a:rPr lang="ru-RU" sz="4900" b="1" dirty="0"/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Образ «Прекрасной дамы» -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Татьяны Лариной </a:t>
            </a:r>
            <a:r>
              <a:rPr lang="ru-RU" dirty="0"/>
              <a:t/>
            </a:r>
            <a:br>
              <a:rPr lang="ru-RU" dirty="0"/>
            </a:br>
            <a:r>
              <a:rPr lang="ru-RU" sz="2700" b="1" dirty="0"/>
              <a:t>(в поэме А.С. Пушкина «Евгений Онегин</a:t>
            </a:r>
            <a:r>
              <a:rPr lang="ru-RU" sz="2700" b="1" dirty="0" smtClean="0"/>
              <a:t>»)</a:t>
            </a:r>
            <a:br>
              <a:rPr lang="ru-RU" sz="2700" b="1" dirty="0" smtClean="0"/>
            </a:br>
            <a:r>
              <a:rPr lang="ru-RU" sz="4900" b="1" dirty="0" smtClean="0"/>
              <a:t> </a:t>
            </a:r>
            <a:endParaRPr lang="ru-RU" sz="2700" dirty="0"/>
          </a:p>
        </p:txBody>
      </p:sp>
      <p:pic>
        <p:nvPicPr>
          <p:cNvPr id="4" name="Объект 3" descr="Похожее изображение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26"/>
            <a:ext cx="1850529" cy="243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хожее изображение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561827"/>
            <a:ext cx="1835696" cy="2579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татьяна ларина образ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969" y="4139570"/>
            <a:ext cx="2273300" cy="3094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татьяна ларина образ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95" y="3998595"/>
            <a:ext cx="2110105" cy="2859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Похожее изображение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79" y="4149080"/>
            <a:ext cx="2250085" cy="2708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8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474998"/>
            <a:ext cx="9358313" cy="30260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b="1" i="1" dirty="0"/>
              <a:t>Объект  исследования </a:t>
            </a:r>
            <a:r>
              <a:rPr lang="ru-RU" dirty="0"/>
              <a:t>–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влияние лексического состава языка на перевод литературных произведений. </a:t>
            </a:r>
          </a:p>
          <a:p>
            <a:pPr marL="0" indent="0">
              <a:buNone/>
            </a:pPr>
            <a:r>
              <a:rPr lang="ru-RU" sz="3000" b="1" i="1" dirty="0"/>
              <a:t>Предмет исследования </a:t>
            </a:r>
            <a:r>
              <a:rPr lang="ru-RU" dirty="0"/>
              <a:t>–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лексическое разнообразие в описании «Прекрасной Дамы» в поэме.</a:t>
            </a:r>
          </a:p>
          <a:p>
            <a:pPr marL="0" indent="0">
              <a:buNone/>
            </a:pPr>
            <a:r>
              <a:rPr lang="ru-RU" sz="3000" b="1" i="1" dirty="0"/>
              <a:t>Цель исследования:</a:t>
            </a:r>
            <a:r>
              <a:rPr lang="ru-RU" dirty="0"/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лексическое разнообразие в описании «Прекрасной Дамы» в русском и английском вариантах поэмы А.С. Пушкина «Евгений Онегин».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Объект, предмет, цель и гипотеза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3349347"/>
            <a:ext cx="695568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/>
              <a:t>Гипотеза</a:t>
            </a:r>
            <a:r>
              <a:rPr lang="ru-RU" dirty="0"/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исследования основана на предположении о том, что одной из причин того, что русская литература не изучается в школах англоязычных стран, являются проблемы с переводом, вызванные различием объема и особенностями словарного запаса, взаимодействующих языков и невозможностью в полной мере передать авторский замысел, впечатления и эмоции поэта.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40738"/>
            <a:ext cx="2267744" cy="351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Задачи и методы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903649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/>
              <a:t>Задачи: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осуществить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сравнительный анализ лексического разнообразия в описании «Прекрасной Дамы» в поэме А.С. Пушкина «Евгений Онегин»;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количественное и качественное соответствие лексических единиц, используемых для описания  образа «Прекрасной Дамы» в исходном и переводном вариантах поэмы А.С. Пушкина «Евгений Онегин»;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экспериментальным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путём, проверить, насколько равноправными в передаче образов и эмоций являются лексические единицы русского и английского языков;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могут ли проблемы перевода 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поэтического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произведения помешать передаче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чувств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эмоций автора,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осложнив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их восприятие читателем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800" b="1" i="1" dirty="0"/>
              <a:t>М</a:t>
            </a:r>
            <a:r>
              <a:rPr lang="ru-RU" sz="2800" b="1" i="1" dirty="0" smtClean="0"/>
              <a:t>етоды исследования: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теоретические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анализ,синтез,обобщение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вывод)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эмпирические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наблюдение,анкетирование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статистическая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обработка данных).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3933056"/>
            <a:ext cx="2339752" cy="294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5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626661"/>
              </p:ext>
            </p:extLst>
          </p:nvPr>
        </p:nvGraphicFramePr>
        <p:xfrm>
          <a:off x="0" y="791077"/>
          <a:ext cx="9144000" cy="6139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3311"/>
                <a:gridCol w="4220689"/>
              </a:tblGrid>
              <a:tr h="261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Английский вариант (перевод)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вариант (оригинал)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06" marR="63706" marT="0" marB="0"/>
                </a:tc>
              </a:tr>
              <a:tr h="261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Внешность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Внешность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06" marR="63706" marT="0" marB="0"/>
                </a:tc>
              </a:tr>
              <a:tr h="1047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all can find her somewhat queer Provincial and affected creature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 somewhat pale and rather thin, And yet she's looking rather slim;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Ее находят что-то странной, Провинциальной и жеманной,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что-то бледной и худой, А впрочем очень недурной;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06" marR="63706" marT="0" marB="0"/>
                </a:tc>
              </a:tr>
              <a:tr h="1047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 well, she's named Tatyana;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gladless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Nor by her sister's pretty grace,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 by her pleasant ruddy freshness She'd catch one's eyes by simple face.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Итак, она звалась Татьяной. Ни красотой сестры своей,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 свежестью ее румяной Не привлекла б она очей.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06" marR="63706" marT="0" marB="0"/>
                </a:tc>
              </a:tr>
              <a:tr h="3072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Эмоции</a:t>
                      </a: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Эмоции</a:t>
                      </a:r>
                    </a:p>
                  </a:txBody>
                  <a:tcPr marL="63706" marR="63706" marT="0" marB="0"/>
                </a:tc>
              </a:tr>
              <a:tr h="1047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She's wild and sad, is daily silent. Like forest calf, she's often frightened,</a:t>
                      </a:r>
                      <a:endParaRPr lang="ru-RU" sz="14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own family she was Like strange a girl in thoughts quite lost;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Дика, печальна, молчалива, Как лань лесная боязлива,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Она в семье своей родной Казалась девочкой чужой.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06" marR="63706" marT="0" marB="0"/>
                </a:tc>
              </a:tr>
              <a:tr h="1047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pensiveness she got accustomed From cradle to the present day,</a:t>
                      </a:r>
                      <a:endParaRPr lang="ru-RU" sz="14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drifting of the country's pastime In all her dreams looked better, gay.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Задумчивость, ее подруга От самых колыбельных дней,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Теченье сельского досуга Мечтами украшала ей.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06" marR="63706" marT="0" marB="0"/>
                </a:tc>
              </a:tr>
              <a:tr h="1047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all the childish tricks felt sorry, To them was stranger; dreadful story</a:t>
                      </a:r>
                      <a:endParaRPr lang="ru-RU" sz="14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winter darkness of the night Was captivating heart and mind.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были детские проказы Ей чужды: страшные рассказы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Зимою в темноте ночей Пленяли больше сердце ей.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06" marR="63706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260648" y="91384"/>
            <a:ext cx="12825505" cy="51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8599" y="125233"/>
            <a:ext cx="8686799" cy="529969"/>
          </a:xfrm>
        </p:spPr>
        <p:txBody>
          <a:bodyPr>
            <a:normAutofit fontScale="90000"/>
          </a:bodyPr>
          <a:lstStyle/>
          <a:p>
            <a:r>
              <a:rPr lang="ru-RU" sz="2200" b="1" i="1" dirty="0"/>
              <a:t>Таблица №1.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Сравнение фрагментов</a:t>
            </a:r>
          </a:p>
        </p:txBody>
      </p:sp>
    </p:spTree>
    <p:extLst>
      <p:ext uri="{BB962C8B-B14F-4D97-AF65-F5344CB8AC3E}">
        <p14:creationId xmlns:p14="http://schemas.microsoft.com/office/powerpoint/2010/main" val="4260964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865077"/>
              </p:ext>
            </p:extLst>
          </p:nvPr>
        </p:nvGraphicFramePr>
        <p:xfrm>
          <a:off x="0" y="801654"/>
          <a:ext cx="9144002" cy="60392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265"/>
                <a:gridCol w="1520447"/>
                <a:gridCol w="473558"/>
                <a:gridCol w="2230243"/>
                <a:gridCol w="4460489"/>
              </a:tblGrid>
              <a:tr h="282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№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Слово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Перевод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Синонимы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Блистательна,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resplendent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сверкающий</a:t>
                      </a:r>
                    </a:p>
                  </a:txBody>
                  <a:tcPr marL="68580" marR="68580" marT="0" marB="0"/>
                </a:tc>
              </a:tr>
              <a:tr h="261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полувоздушна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Half-aireal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полувоздушный</a:t>
                      </a:r>
                    </a:p>
                  </a:txBody>
                  <a:tcPr marL="68580" marR="68580" marT="0" marB="0"/>
                </a:tc>
              </a:tr>
              <a:tr h="261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надменных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haughty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капризных, непослушных</a:t>
                      </a:r>
                    </a:p>
                  </a:txBody>
                  <a:tcPr marL="68580" marR="68580" marT="0" marB="0"/>
                </a:tc>
              </a:tr>
              <a:tr h="522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скромна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modest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скромность, умеренность, застенчивость,стеснительность</a:t>
                      </a:r>
                    </a:p>
                  </a:txBody>
                  <a:tcPr marL="68580" marR="68580" marT="0" marB="0"/>
                </a:tc>
              </a:tr>
              <a:tr h="290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послушна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dutiful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покорный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почтительный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послушный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2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простодушна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simple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honest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Простой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наивный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честный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правильный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1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легкий стан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figure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fine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фигура в порядке, хорошая фигура</a:t>
                      </a:r>
                    </a:p>
                  </a:txBody>
                  <a:tcPr marL="68580" marR="68580" marT="0" marB="0"/>
                </a:tc>
              </a:tr>
              <a:tr h="522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Жеманство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Than mincing manners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Жеманные манеры</a:t>
                      </a:r>
                    </a:p>
                  </a:txBody>
                  <a:tcPr marL="68580" marR="68580" marT="0" marB="0"/>
                </a:tc>
              </a:tr>
              <a:tr h="261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Красота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pretty grace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Милая грация</a:t>
                      </a:r>
                    </a:p>
                  </a:txBody>
                  <a:tcPr marL="68580" marR="68580" marT="0" marB="0"/>
                </a:tc>
              </a:tr>
              <a:tr h="261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молчалива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taciturn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молчалива</a:t>
                      </a:r>
                    </a:p>
                  </a:txBody>
                  <a:tcPr marL="68580" marR="68580" marT="0" marB="0"/>
                </a:tc>
              </a:tr>
              <a:tr h="261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досадой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indignation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возмущением,негодованием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83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Открылись очи</a:t>
                      </a:r>
                      <a:endParaRPr lang="ru-RU"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looked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посмотрела</a:t>
                      </a:r>
                    </a:p>
                  </a:txBody>
                  <a:tcPr marL="68580" marR="68580" marT="0" marB="0"/>
                </a:tc>
              </a:tr>
              <a:tr h="331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слов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ru-RU"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535"/>
          </a:xfrm>
        </p:spPr>
        <p:txBody>
          <a:bodyPr>
            <a:normAutofit fontScale="90000"/>
          </a:bodyPr>
          <a:lstStyle/>
          <a:p>
            <a:r>
              <a:rPr lang="ru-RU" sz="2200" b="1" i="1" dirty="0"/>
              <a:t>Таблица </a:t>
            </a:r>
            <a:r>
              <a:rPr lang="ru-RU" sz="2200" b="1" i="1" dirty="0" smtClean="0"/>
              <a:t>№2.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Сравнение количества синонимов</a:t>
            </a:r>
          </a:p>
        </p:txBody>
      </p:sp>
    </p:spTree>
    <p:extLst>
      <p:ext uri="{BB962C8B-B14F-4D97-AF65-F5344CB8AC3E}">
        <p14:creationId xmlns:p14="http://schemas.microsoft.com/office/powerpoint/2010/main" val="2414857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616291"/>
              </p:ext>
            </p:extLst>
          </p:nvPr>
        </p:nvGraphicFramePr>
        <p:xfrm>
          <a:off x="0" y="711024"/>
          <a:ext cx="9143999" cy="7698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356"/>
                <a:gridCol w="2521616"/>
                <a:gridCol w="3087932"/>
                <a:gridCol w="3087095"/>
              </a:tblGrid>
              <a:tr h="22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Русский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вариант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Английский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вариант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Перевод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слова и взор волшебниц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words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peep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Delusive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Взгляд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чириканье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писк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42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Как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поцелуй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любви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мила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Like kiss of love at dawn of day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Как поцелуй любви на рассвете</a:t>
                      </a:r>
                    </a:p>
                  </a:txBody>
                  <a:tcPr marL="68580" marR="68580" marT="0" marB="0"/>
                </a:tc>
              </a:tr>
              <a:tr h="242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как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утро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весела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 fresh as morning, always gay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Свежа как утро, всегда веселая/яркая</a:t>
                      </a:r>
                    </a:p>
                  </a:txBody>
                  <a:tcPr marL="68580" marR="68580" marT="0" marB="0"/>
                </a:tc>
              </a:tr>
              <a:tr h="422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Свежестью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румяной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ruddy freshness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Румяная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свежесть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08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Казалась девочкой чужой</a:t>
                      </a:r>
                      <a:endParaRPr lang="ru-RU" sz="16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 all seemed wrong.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Это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всё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казалось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неправильным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2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Даже в эти годы</a:t>
                      </a:r>
                      <a:endParaRPr lang="ru-RU" sz="16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Yet being child,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Даже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будучи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ребёнком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08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руки не брала</a:t>
                      </a:r>
                      <a:endParaRPr lang="ru-RU" sz="16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didn't play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играла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08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были детские проказы Ей чужды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 all the childish tricks felt sorry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 все детские шалости жалко было</a:t>
                      </a:r>
                    </a:p>
                  </a:txBody>
                  <a:tcPr marL="68580" marR="68580" marT="0" marB="0"/>
                </a:tc>
              </a:tr>
              <a:tr h="242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Предупреждать зари восход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meet the break of day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Встречать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рассвет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08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слова и взор волшебниц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words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peep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Delusive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Взгляд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чириканье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писк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42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Как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поцелуй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любви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мила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Like kiss of love at dawn of day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Как поцелуй любви на рассвете</a:t>
                      </a:r>
                    </a:p>
                  </a:txBody>
                  <a:tcPr marL="68580" marR="68580" marT="0" marB="0"/>
                </a:tc>
              </a:tr>
              <a:tr h="242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как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утро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весела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 fresh as morning, always gay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Свежа как утро, всегда веселая/яркая</a:t>
                      </a:r>
                    </a:p>
                  </a:txBody>
                  <a:tcPr marL="68580" marR="68580" marT="0" marB="0"/>
                </a:tc>
              </a:tr>
              <a:tr h="508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Свежестью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румяной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ruddy freshness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Румяная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свежесть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8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в сердце дума заронилась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Some string of love in her appeared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Какая-то струна любви в ней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371424"/>
          </a:xfrm>
        </p:spPr>
        <p:txBody>
          <a:bodyPr>
            <a:normAutofit fontScale="90000"/>
          </a:bodyPr>
          <a:lstStyle/>
          <a:p>
            <a:r>
              <a:rPr lang="ru-RU" sz="2200" b="1" i="1" dirty="0"/>
              <a:t>Таблица </a:t>
            </a:r>
            <a:r>
              <a:rPr lang="ru-RU" sz="2200" b="1" i="1" dirty="0" smtClean="0"/>
              <a:t>№3.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Анализ соответствия фраз</a:t>
            </a:r>
          </a:p>
        </p:txBody>
      </p:sp>
    </p:spTree>
    <p:extLst>
      <p:ext uri="{BB962C8B-B14F-4D97-AF65-F5344CB8AC3E}">
        <p14:creationId xmlns:p14="http://schemas.microsoft.com/office/powerpoint/2010/main" val="36395058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1496</Words>
  <Application>Microsoft Office PowerPoint</Application>
  <PresentationFormat>Экран (4:3)</PresentationFormat>
  <Paragraphs>250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«Анализ лексического разнообразия  в описании  «Прекрасной Дамы»  в русском  и английском языках»  (на примере перевода поэмы А.С. Пушкина «Евгений Онегин» ) </vt:lpstr>
      <vt:lpstr>Презентация PowerPoint</vt:lpstr>
      <vt:lpstr>Актуальность исследования</vt:lpstr>
      <vt:lpstr>  Образ «Прекрасной дамы» -  Татьяны Лариной  (в поэме А.С. Пушкина «Евгений Онегин»)  </vt:lpstr>
      <vt:lpstr>Объект, предмет, цель и гипотеза</vt:lpstr>
      <vt:lpstr>Задачи и методы исследования</vt:lpstr>
      <vt:lpstr>Таблица №1.  Сравнение фрагментов</vt:lpstr>
      <vt:lpstr>Таблица №2.  Сравнение количества синонимов</vt:lpstr>
      <vt:lpstr>Таблица №3.  Анализ соответствия фраз</vt:lpstr>
      <vt:lpstr> </vt:lpstr>
      <vt:lpstr>Результаты анкетирования</vt:lpstr>
      <vt:lpstr>В ходе работы нам удалось:</vt:lpstr>
      <vt:lpstr>Новизна и теоретическая значимость исследования</vt:lpstr>
      <vt:lpstr>Практическая значимость исследования</vt:lpstr>
      <vt:lpstr>Структура работы</vt:lpstr>
      <vt:lpstr> </vt:lpstr>
      <vt:lpstr>Благодарю за  внимание </vt:lpstr>
      <vt:lpstr>Благодарю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306</dc:creator>
  <cp:lastModifiedBy>1</cp:lastModifiedBy>
  <cp:revision>36</cp:revision>
  <dcterms:created xsi:type="dcterms:W3CDTF">2018-02-28T07:26:05Z</dcterms:created>
  <dcterms:modified xsi:type="dcterms:W3CDTF">2022-12-14T16:26:17Z</dcterms:modified>
</cp:coreProperties>
</file>