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0" r:id="rId1"/>
  </p:sldMasterIdLst>
  <p:notesMasterIdLst>
    <p:notesMasterId r:id="rId29"/>
  </p:notesMasterIdLst>
  <p:sldIdLst>
    <p:sldId id="256" r:id="rId2"/>
    <p:sldId id="263" r:id="rId3"/>
    <p:sldId id="258" r:id="rId4"/>
    <p:sldId id="257" r:id="rId5"/>
    <p:sldId id="264" r:id="rId6"/>
    <p:sldId id="283" r:id="rId7"/>
    <p:sldId id="284" r:id="rId8"/>
    <p:sldId id="265" r:id="rId9"/>
    <p:sldId id="285" r:id="rId10"/>
    <p:sldId id="266" r:id="rId11"/>
    <p:sldId id="286" r:id="rId12"/>
    <p:sldId id="287" r:id="rId13"/>
    <p:sldId id="267" r:id="rId14"/>
    <p:sldId id="288" r:id="rId15"/>
    <p:sldId id="268" r:id="rId16"/>
    <p:sldId id="289" r:id="rId17"/>
    <p:sldId id="290" r:id="rId18"/>
    <p:sldId id="269" r:id="rId19"/>
    <p:sldId id="271" r:id="rId20"/>
    <p:sldId id="270" r:id="rId21"/>
    <p:sldId id="291" r:id="rId22"/>
    <p:sldId id="292" r:id="rId23"/>
    <p:sldId id="293" r:id="rId24"/>
    <p:sldId id="272" r:id="rId25"/>
    <p:sldId id="273" r:id="rId26"/>
    <p:sldId id="301" r:id="rId27"/>
    <p:sldId id="30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D424AB-66EE-4FD9-A8F8-485F71257B16}">
          <p14:sldIdLst>
            <p14:sldId id="256"/>
            <p14:sldId id="263"/>
            <p14:sldId id="258"/>
            <p14:sldId id="257"/>
            <p14:sldId id="264"/>
            <p14:sldId id="283"/>
            <p14:sldId id="284"/>
            <p14:sldId id="265"/>
            <p14:sldId id="285"/>
            <p14:sldId id="266"/>
            <p14:sldId id="286"/>
            <p14:sldId id="287"/>
            <p14:sldId id="267"/>
            <p14:sldId id="288"/>
            <p14:sldId id="268"/>
            <p14:sldId id="289"/>
            <p14:sldId id="290"/>
            <p14:sldId id="269"/>
            <p14:sldId id="271"/>
            <p14:sldId id="270"/>
            <p14:sldId id="291"/>
            <p14:sldId id="292"/>
            <p14:sldId id="293"/>
            <p14:sldId id="272"/>
            <p14:sldId id="273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8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BA598-1D29-4457-8F62-3529B57E725A}" type="datetimeFigureOut">
              <a:rPr lang="ru-RU" smtClean="0"/>
              <a:t>25.04.2015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32D95-2EAA-4D27-8AC0-EE55D6868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17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71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92684" y="274639"/>
            <a:ext cx="2523067" cy="6154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2" y="274639"/>
            <a:ext cx="7370233" cy="6154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8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7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8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9252" y="1600201"/>
            <a:ext cx="4946649" cy="4829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69100" y="1600201"/>
            <a:ext cx="4946651" cy="4829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96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2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2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2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7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274638"/>
            <a:ext cx="10096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1" y="1600201"/>
            <a:ext cx="100965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81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98480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1%D0%BE%D0%BB%D1%8C%D1%88%D0%BE%D0%B9_%D0%9A%D0%B0%D0%B2%D0%BA%D0%B0%D0%B7" TargetMode="External"/><Relationship Id="rId3" Type="http://schemas.openxmlformats.org/officeDocument/2006/relationships/hyperlink" Target="https://ru.wikipedia.org/wiki/%D0%93%D0%BB%D0%B0%D0%B2%D0%BD%D1%8B%D0%B9_%D0%9A%D0%B0%D0%B2%D0%BA%D0%B0%D0%B7%D1%81%D0%BA%D0%B8%D0%B9_%D1%85%D1%80%D0%B5%D0%B1%D0%B5%D1%82" TargetMode="External"/><Relationship Id="rId7" Type="http://schemas.openxmlformats.org/officeDocument/2006/relationships/hyperlink" Target="https://ru.wikipedia.org/wiki/%D0%94%D0%B0%D0%B3%D0%B5%D1%81%D1%82%D0%B0%D0%BD" TargetMode="External"/><Relationship Id="rId2" Type="http://schemas.openxmlformats.org/officeDocument/2006/relationships/hyperlink" Target="https://ru.wikipedia.org/wiki/%D0%94%D0%BE%D0%BB%D1%8C%D0%BC%D0%B5%D0%BD%D0%BD%D0%B0%D1%8F_%D0%BA%D1%83%D0%BB%D1%8C%D1%82%D1%83%D1%80%D0%B0_%D0%97%D0%B0%D0%BF%D0%B0%D0%B4%D0%BD%D0%BE%D0%B3%D0%BE_%D0%9A%D0%B0%D0%B2%D0%BA%D0%B0%D0%B7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0%B1%D0%B0%D0%BD%D1%8C_(%D1%80%D0%B5%D0%BA%D0%B0)" TargetMode="External"/><Relationship Id="rId5" Type="http://schemas.openxmlformats.org/officeDocument/2006/relationships/hyperlink" Target="https://ru.wikipedia.org/wiki/%D0%A1%D0%B5%D0%B2%D0%B5%D1%80%D0%BD%D1%8B%D0%B9_%D0%9A%D0%B0%D0%B2%D0%BA%D0%B0%D0%B7" TargetMode="External"/><Relationship Id="rId4" Type="http://schemas.openxmlformats.org/officeDocument/2006/relationships/hyperlink" Target="https://ru.wikipedia.org/wiki/%D0%9F%D1%80%D0%B8%D1%83%D1%80%D0%B0%D0%BB%D1%8C%D0%B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129" y="-603553"/>
            <a:ext cx="10449902" cy="2745380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История</a:t>
            </a:r>
            <a:br>
              <a:rPr lang="ru-RU" sz="6600" i="1" dirty="0" smtClean="0"/>
            </a:br>
            <a:r>
              <a:rPr lang="ru-RU" sz="6600" i="1" dirty="0" smtClean="0"/>
              <a:t>Ставропольского края</a:t>
            </a:r>
            <a:endParaRPr lang="ru-RU" sz="6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072267" y="233272"/>
            <a:ext cx="8915399" cy="1126283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Урок №1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3000" y="2008228"/>
            <a:ext cx="9122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/>
              <a:t>Тема:</a:t>
            </a:r>
            <a:r>
              <a:rPr lang="ru-RU" altLang="ru-RU" sz="4400" b="1" i="1" dirty="0"/>
              <a:t> </a:t>
            </a:r>
            <a:r>
              <a:rPr lang="ru-RU" altLang="ru-RU" sz="4400" b="1" i="1" dirty="0" smtClean="0"/>
              <a:t>глубокая древность</a:t>
            </a:r>
            <a:endParaRPr lang="ru-RU" altLang="ru-RU" sz="4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3919" y="5213821"/>
            <a:ext cx="8871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/>
              <a:t/>
            </a:r>
            <a:br>
              <a:rPr lang="ru-RU" altLang="ru-RU" b="1" i="1" dirty="0" smtClean="0"/>
            </a:br>
            <a:r>
              <a:rPr lang="ru-RU" altLang="ru-RU" b="1" i="1" dirty="0" smtClean="0"/>
              <a:t>Учитель истории</a:t>
            </a:r>
            <a:r>
              <a:rPr lang="en-US" altLang="ru-RU" b="1" i="1" dirty="0" smtClean="0"/>
              <a:t> </a:t>
            </a:r>
            <a:r>
              <a:rPr lang="ru-RU" altLang="ru-RU" b="1" i="1" dirty="0" smtClean="0"/>
              <a:t>МБОУ СОШ №42 </a:t>
            </a:r>
            <a:r>
              <a:rPr lang="ru-RU" altLang="ru-RU" b="1" i="1" dirty="0" err="1" smtClean="0"/>
              <a:t>г.Ставрополя</a:t>
            </a:r>
            <a:r>
              <a:rPr lang="ru-RU" altLang="ru-RU" b="1" i="1" dirty="0" smtClean="0"/>
              <a:t> </a:t>
            </a:r>
            <a:r>
              <a:rPr lang="ru-RU" altLang="ru-RU" b="1" i="1" dirty="0" err="1"/>
              <a:t>Е</a:t>
            </a:r>
            <a:r>
              <a:rPr lang="ru-RU" altLang="ru-RU" b="1" i="1" dirty="0" err="1" smtClean="0"/>
              <a:t>нина</a:t>
            </a:r>
            <a:r>
              <a:rPr lang="ru-RU" altLang="ru-RU" b="1" i="1" dirty="0" smtClean="0"/>
              <a:t> Вера </a:t>
            </a:r>
            <a:r>
              <a:rPr lang="ru-RU" altLang="ru-RU" b="1" i="1" dirty="0" err="1" smtClean="0"/>
              <a:t>Анарьевна</a:t>
            </a:r>
            <a:r>
              <a:rPr lang="ru-RU" altLang="ru-RU" b="1" i="1" dirty="0" smtClean="0"/>
              <a:t> </a:t>
            </a:r>
            <a:endParaRPr lang="ru-RU" alt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83809" y="2978652"/>
            <a:ext cx="8120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/>
              <a:t>Первобытное общество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37928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101643"/>
            <a:ext cx="10096500" cy="1143000"/>
          </a:xfrm>
        </p:spPr>
        <p:txBody>
          <a:bodyPr/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4175846"/>
              </p:ext>
            </p:extLst>
          </p:nvPr>
        </p:nvGraphicFramePr>
        <p:xfrm>
          <a:off x="2281187" y="1494320"/>
          <a:ext cx="9201752" cy="2960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11159"/>
                <a:gridCol w="1640499"/>
                <a:gridCol w="4150094"/>
              </a:tblGrid>
              <a:tr h="29751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Культура,</a:t>
                      </a:r>
                      <a:r>
                        <a:rPr lang="ru-RU" sz="2800" b="1" i="1" baseline="0" dirty="0" smtClean="0"/>
                        <a:t> народ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Период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/>
                        <a:t>Особенности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414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Племена</a:t>
                      </a:r>
                      <a:r>
                        <a:rPr lang="ru-RU" sz="2400" i="1" baseline="0" dirty="0" smtClean="0"/>
                        <a:t> майкопской культуры</a:t>
                      </a:r>
                    </a:p>
                    <a:p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Конец </a:t>
                      </a:r>
                      <a:r>
                        <a:rPr lang="en-US" sz="2400" i="1" dirty="0" smtClean="0"/>
                        <a:t>III - </a:t>
                      </a:r>
                      <a:r>
                        <a:rPr lang="ru-RU" sz="2400" i="1" dirty="0" smtClean="0"/>
                        <a:t>начало</a:t>
                      </a:r>
                      <a:r>
                        <a:rPr lang="en-US" sz="2400" i="1" dirty="0" smtClean="0"/>
                        <a:t> II</a:t>
                      </a:r>
                      <a:r>
                        <a:rPr lang="ru-RU" sz="2400" i="1" dirty="0" smtClean="0"/>
                        <a:t> тыс.</a:t>
                      </a:r>
                      <a:r>
                        <a:rPr lang="ru-RU" sz="2400" i="1" baseline="0" dirty="0" smtClean="0"/>
                        <a:t> до н.э.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- Занимались </a:t>
                      </a:r>
                      <a:r>
                        <a:rPr lang="ru-RU" sz="2400" i="1" baseline="0" dirty="0" smtClean="0"/>
                        <a:t>земледелием и скотоводством.</a:t>
                      </a:r>
                      <a:br>
                        <a:rPr lang="ru-RU" sz="2400" i="1" baseline="0" dirty="0" smtClean="0"/>
                      </a:br>
                      <a:endParaRPr lang="ru-RU" sz="2400" i="1" baseline="0" dirty="0" smtClean="0"/>
                    </a:p>
                    <a:p>
                      <a:r>
                        <a:rPr lang="ru-RU" sz="2400" i="1" baseline="0" dirty="0" smtClean="0"/>
                        <a:t>- Патриархально-родовое общество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25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202" y="127687"/>
            <a:ext cx="100965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Северокавказской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4581" y="1270687"/>
            <a:ext cx="10096500" cy="4829175"/>
          </a:xfrm>
        </p:spPr>
        <p:txBody>
          <a:bodyPr/>
          <a:lstStyle/>
          <a:p>
            <a:r>
              <a:rPr lang="ru-RU" dirty="0" smtClean="0"/>
              <a:t>Памятники новой эпохи обычно относят к единообразной культурно – исторической общности, условно называемой </a:t>
            </a:r>
            <a:r>
              <a:rPr lang="en-US" dirty="0" smtClean="0"/>
              <a:t>“</a:t>
            </a:r>
            <a:r>
              <a:rPr lang="ru-RU" dirty="0" smtClean="0"/>
              <a:t>северокавказской</a:t>
            </a:r>
            <a:r>
              <a:rPr lang="en-US" dirty="0" smtClean="0"/>
              <a:t>”</a:t>
            </a:r>
            <a:r>
              <a:rPr lang="ru-RU" dirty="0" smtClean="0"/>
              <a:t> Эта культурная общность отчасти связана генетически с населением, создавшим майкопскую культуру. В основе хозяйства племён данной культуры было скотоводство. Видимо, именно тогда были освоены высокогорные луга, на которых в тёплое время года выпасался скот.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7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110" y="0"/>
            <a:ext cx="100965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801131"/>
            <a:ext cx="10096500" cy="482917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(на зиму его отгоняли на равнину) Так зарождалось на </a:t>
            </a:r>
            <a:r>
              <a:rPr lang="ru-RU" i="1" dirty="0"/>
              <a:t>К</a:t>
            </a:r>
            <a:r>
              <a:rPr lang="ru-RU" i="1" dirty="0" smtClean="0"/>
              <a:t>авказе отгонное, или </a:t>
            </a:r>
            <a:r>
              <a:rPr lang="ru-RU" i="1" dirty="0" err="1" smtClean="0"/>
              <a:t>яйлажное</a:t>
            </a:r>
            <a:r>
              <a:rPr lang="ru-RU" i="1" dirty="0" smtClean="0"/>
              <a:t> скотоводство.</a:t>
            </a:r>
          </a:p>
          <a:p>
            <a:pPr marL="0" indent="0">
              <a:buNone/>
            </a:pPr>
            <a:r>
              <a:rPr lang="ru-RU" i="1" dirty="0" smtClean="0"/>
              <a:t>Земледелие играло вспомогательную роль. Использовались почвы речных долин, лессовые отложения, </a:t>
            </a:r>
            <a:r>
              <a:rPr lang="ru-RU" i="1" dirty="0" err="1" smtClean="0"/>
              <a:t>обробатываемые</a:t>
            </a:r>
            <a:r>
              <a:rPr lang="ru-RU" i="1" dirty="0" smtClean="0"/>
              <a:t> мотыгой применялись </a:t>
            </a:r>
            <a:r>
              <a:rPr lang="ru-RU" i="1" dirty="0" err="1" smtClean="0"/>
              <a:t>кремнёво</a:t>
            </a:r>
            <a:r>
              <a:rPr lang="ru-RU" i="1" dirty="0" smtClean="0"/>
              <a:t> – деревянные и бронзовые серпы. Признаки социального расслоения общества не прослеживается.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926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154" y="118119"/>
            <a:ext cx="10096500" cy="1143000"/>
          </a:xfrm>
        </p:spPr>
        <p:txBody>
          <a:bodyPr/>
          <a:lstStyle/>
          <a:p>
            <a:r>
              <a:rPr lang="ru-RU" dirty="0" smtClean="0"/>
              <a:t>Северокавказская культура</a:t>
            </a:r>
            <a:endParaRPr lang="ru-RU" dirty="0"/>
          </a:p>
        </p:txBody>
      </p:sp>
      <p:pic>
        <p:nvPicPr>
          <p:cNvPr id="3074" name="Picture 2" descr="http://i.piccy.info/i7/5a09a2d4c4315cf7b5bd8efa59d1ca2b/4-47-584/64615422/DSC_8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79" y="1417638"/>
            <a:ext cx="3792353" cy="495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5400000">
            <a:off x="8608602" y="3468118"/>
            <a:ext cx="5573093" cy="630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8480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dirty="0" smtClean="0"/>
              <a:t>II </a:t>
            </a:r>
            <a:r>
              <a:rPr lang="ru-RU" dirty="0" smtClean="0"/>
              <a:t>тыс. до н.э.</a:t>
            </a:r>
          </a:p>
        </p:txBody>
      </p:sp>
      <p:pic>
        <p:nvPicPr>
          <p:cNvPr id="3076" name="Picture 4" descr="http://donovedenie.ru/_ph/2/536748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60" y="1417638"/>
            <a:ext cx="3228188" cy="47318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264" y="533291"/>
            <a:ext cx="4230773" cy="31751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23" y="540616"/>
            <a:ext cx="4657875" cy="3167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84" y="3967083"/>
            <a:ext cx="7987227" cy="249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964" y="85168"/>
            <a:ext cx="10096500" cy="1143000"/>
          </a:xfrm>
        </p:spPr>
        <p:txBody>
          <a:bodyPr/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140458"/>
              </p:ext>
            </p:extLst>
          </p:nvPr>
        </p:nvGraphicFramePr>
        <p:xfrm>
          <a:off x="2254517" y="1417639"/>
          <a:ext cx="9211376" cy="3215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135"/>
                <a:gridCol w="2279583"/>
                <a:gridCol w="3603658"/>
              </a:tblGrid>
              <a:tr h="383324"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Культура,</a:t>
                      </a:r>
                      <a:r>
                        <a:rPr lang="ru-RU" sz="2800" b="1" i="1" baseline="0" dirty="0" smtClean="0"/>
                        <a:t> народ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Период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Особенности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896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Племена</a:t>
                      </a:r>
                      <a:r>
                        <a:rPr lang="ru-RU" sz="2400" i="1" baseline="0" dirty="0" smtClean="0"/>
                        <a:t> северокавказской культуры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II</a:t>
                      </a:r>
                      <a:r>
                        <a:rPr lang="ru-RU" sz="2400" i="1" dirty="0" smtClean="0"/>
                        <a:t> тыс.</a:t>
                      </a:r>
                      <a:r>
                        <a:rPr lang="ru-RU" sz="2400" i="1" baseline="0" dirty="0" smtClean="0"/>
                        <a:t> до н.э.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- Полукочевое</a:t>
                      </a:r>
                      <a:r>
                        <a:rPr lang="ru-RU" sz="2400" i="1" baseline="0" dirty="0" smtClean="0"/>
                        <a:t> скотоводство.</a:t>
                      </a:r>
                      <a:br>
                        <a:rPr lang="ru-RU" sz="2400" i="1" baseline="0" dirty="0" smtClean="0"/>
                      </a:br>
                      <a:endParaRPr lang="ru-RU" sz="2400" i="1" baseline="0" dirty="0" smtClean="0"/>
                    </a:p>
                    <a:p>
                      <a:r>
                        <a:rPr lang="ru-RU" sz="2400" i="1" baseline="0" dirty="0" smtClean="0"/>
                        <a:t>- Социального расслоения общества нет.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5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488" y="135926"/>
            <a:ext cx="10096500" cy="1143000"/>
          </a:xfrm>
        </p:spPr>
        <p:txBody>
          <a:bodyPr/>
          <a:lstStyle/>
          <a:p>
            <a:r>
              <a:rPr lang="ru-RU" dirty="0" smtClean="0"/>
              <a:t>История катакомбной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668" y="1361305"/>
            <a:ext cx="10096500" cy="4829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На </a:t>
            </a:r>
            <a:r>
              <a:rPr lang="ru-RU" i="1" dirty="0"/>
              <a:t>С</a:t>
            </a:r>
            <a:r>
              <a:rPr lang="ru-RU" i="1" dirty="0" smtClean="0"/>
              <a:t>таврополье с его широкими степными пространствами, раннее чем в других регионах Северного </a:t>
            </a:r>
            <a:r>
              <a:rPr lang="ru-RU" i="1" dirty="0"/>
              <a:t>К</a:t>
            </a:r>
            <a:r>
              <a:rPr lang="ru-RU" i="1" dirty="0" smtClean="0"/>
              <a:t>авказа распространились племена относящиеся к катакомбной культурно – исторической общности – явлению бронзового века. Племена катакомбной культуры занимались скотоводством: разведением овец и крупного рогатого скота. Следов земледелия у этих племён</a:t>
            </a:r>
          </a:p>
          <a:p>
            <a:pPr marL="0" indent="0">
              <a:buNone/>
            </a:pPr>
            <a:r>
              <a:rPr lang="ru-RU" i="1" dirty="0"/>
              <a:t>н</a:t>
            </a:r>
            <a:r>
              <a:rPr lang="ru-RU" i="1" dirty="0" smtClean="0"/>
              <a:t>е обнаружена. Отличительная особенность – высокий уровень керамического производства: формы сосудов  </a:t>
            </a:r>
          </a:p>
          <a:p>
            <a:pPr marL="0" indent="0">
              <a:buNone/>
            </a:pPr>
            <a:r>
              <a:rPr lang="ru-RU" i="1" dirty="0"/>
              <a:t>с</a:t>
            </a:r>
            <a:r>
              <a:rPr lang="ru-RU" i="1" dirty="0" smtClean="0"/>
              <a:t>амые разнообразные. 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24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872" y="0"/>
            <a:ext cx="100965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Период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251" y="972795"/>
            <a:ext cx="10096500" cy="482917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Степные катакомбные племена не смешивались с </a:t>
            </a:r>
          </a:p>
          <a:p>
            <a:pPr marL="0" indent="0">
              <a:buNone/>
            </a:pPr>
            <a:r>
              <a:rPr lang="ru-RU" i="1" dirty="0" smtClean="0"/>
              <a:t>«</a:t>
            </a:r>
            <a:r>
              <a:rPr lang="ru-RU" i="1" dirty="0" err="1" smtClean="0"/>
              <a:t>северокавказцами</a:t>
            </a:r>
            <a:r>
              <a:rPr lang="ru-RU" i="1" dirty="0" smtClean="0"/>
              <a:t>», но в поздний период «16 – 14 век до н. э.» носители </a:t>
            </a:r>
            <a:r>
              <a:rPr lang="ru-RU" i="1" dirty="0" err="1" smtClean="0"/>
              <a:t>северокавкзской</a:t>
            </a:r>
            <a:r>
              <a:rPr lang="ru-RU" i="1" dirty="0" smtClean="0"/>
              <a:t> культуры,</a:t>
            </a:r>
          </a:p>
          <a:p>
            <a:pPr marL="0" indent="0">
              <a:buNone/>
            </a:pPr>
            <a:r>
              <a:rPr lang="ru-RU" i="1" dirty="0" smtClean="0"/>
              <a:t>оттеснялись «</a:t>
            </a:r>
            <a:r>
              <a:rPr lang="ru-RU" i="1" dirty="0" err="1" smtClean="0"/>
              <a:t>катакомбниками</a:t>
            </a:r>
            <a:r>
              <a:rPr lang="ru-RU" i="1" dirty="0" smtClean="0"/>
              <a:t>» в горы, что прослеживается по курганам у станицы Суворовской, </a:t>
            </a:r>
            <a:r>
              <a:rPr lang="ru-RU" i="1" dirty="0" err="1" smtClean="0"/>
              <a:t>Усть</a:t>
            </a:r>
            <a:r>
              <a:rPr lang="ru-RU" i="1" dirty="0" smtClean="0"/>
              <a:t>- </a:t>
            </a:r>
            <a:r>
              <a:rPr lang="ru-RU" i="1" dirty="0" err="1" smtClean="0"/>
              <a:t>Джегуты</a:t>
            </a:r>
            <a:r>
              <a:rPr lang="ru-RU" i="1" dirty="0" smtClean="0"/>
              <a:t>. Имело место жёстких форм патриархально – общественных отношениях, выделялись богатством и властью. </a:t>
            </a:r>
            <a:r>
              <a:rPr lang="ru-RU" i="1" dirty="0"/>
              <a:t>П</a:t>
            </a:r>
            <a:r>
              <a:rPr lang="ru-RU" i="1" dirty="0" smtClean="0"/>
              <a:t>роисхождение всей катакомбной общности остаётся загадочным.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2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Катакомбная культура</a:t>
            </a:r>
            <a:endParaRPr lang="ru-RU" dirty="0"/>
          </a:p>
        </p:txBody>
      </p:sp>
      <p:pic>
        <p:nvPicPr>
          <p:cNvPr id="4098" name="Picture 2" descr="http://ukrmap.su/program2009/wh6/5/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1417638"/>
            <a:ext cx="4267200" cy="3275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RYBBJTx1Oc4rUMeQR3hwSWOFQJedHA1DviKGEcR0xfoBieXZ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21" y="3055430"/>
            <a:ext cx="4235314" cy="3374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3245" y="5836222"/>
            <a:ext cx="5719212" cy="541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8480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dirty="0" smtClean="0"/>
              <a:t>II </a:t>
            </a:r>
            <a:r>
              <a:rPr lang="ru-RU" dirty="0" smtClean="0"/>
              <a:t>тыс. до н.э.</a:t>
            </a:r>
          </a:p>
        </p:txBody>
      </p:sp>
    </p:spTree>
    <p:extLst>
      <p:ext uri="{BB962C8B-B14F-4D97-AF65-F5344CB8AC3E}">
        <p14:creationId xmlns:p14="http://schemas.microsoft.com/office/powerpoint/2010/main" val="16716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Катакомбские</a:t>
            </a:r>
            <a:r>
              <a:rPr lang="ru-RU" dirty="0" smtClean="0"/>
              <a:t> </a:t>
            </a:r>
            <a:r>
              <a:rPr lang="ru-RU" dirty="0" err="1" smtClean="0"/>
              <a:t>захоранения</a:t>
            </a:r>
            <a:endParaRPr lang="ru-RU" dirty="0"/>
          </a:p>
        </p:txBody>
      </p:sp>
      <p:pic>
        <p:nvPicPr>
          <p:cNvPr id="5122" name="Picture 2" descr="http://upload.wikimedia.org/wikipedia/commons/8/88/Yamna_culture_tom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92" y="1417638"/>
            <a:ext cx="4056507" cy="482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ostovnews.net/wp-content/uploads/2011/10/%D0%BF%D0%BE%D0%B3%D1%80%D0%B5%D0%B1%D0%B5%D0%BD%D0%B8%D0%B5-%D1%8F%D0%BC%D0%BD%D0%BE%D0%B9-%D0%BA%D1%83%D0%BB%D1%8C%D1%82%D1%83%D1%80%D1%8B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25" y="2046287"/>
            <a:ext cx="476250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1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250" y="1868822"/>
            <a:ext cx="10096500" cy="1143000"/>
          </a:xfrm>
        </p:spPr>
        <p:txBody>
          <a:bodyPr/>
          <a:lstStyle/>
          <a:p>
            <a:r>
              <a:rPr lang="ru-RU" dirty="0" smtClean="0"/>
              <a:t>Задачи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0845" y="1157440"/>
            <a:ext cx="9719309" cy="1027496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- Изучить историю Ставропольского края в древности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42250" y="101383"/>
            <a:ext cx="10096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8480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ru-RU" smtClean="0"/>
              <a:t>Цель урока</a:t>
            </a:r>
            <a:endParaRPr lang="ru-RU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919441" y="2905628"/>
            <a:ext cx="9719309" cy="35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ru-RU" i="1" dirty="0" smtClean="0"/>
              <a:t>- Познакомить учащихся с древней историей нашего края </a:t>
            </a:r>
            <a:br>
              <a:rPr lang="ru-RU" i="1" dirty="0" smtClean="0"/>
            </a:br>
            <a:r>
              <a:rPr lang="ru-RU" i="1" dirty="0" smtClean="0"/>
              <a:t>- Прививать интерес к исследовательской и самостоятельной работе с историческими источниками</a:t>
            </a:r>
            <a:br>
              <a:rPr lang="ru-RU" i="1" dirty="0" smtClean="0"/>
            </a:br>
            <a:r>
              <a:rPr lang="ru-RU" i="1" dirty="0" smtClean="0"/>
              <a:t>- Воспитывать патриотизм и любовь к краю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01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Таблица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807285"/>
              </p:ext>
            </p:extLst>
          </p:nvPr>
        </p:nvGraphicFramePr>
        <p:xfrm>
          <a:off x="2254517" y="1417638"/>
          <a:ext cx="9211376" cy="4309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135"/>
                <a:gridCol w="2279583"/>
                <a:gridCol w="3603658"/>
              </a:tblGrid>
              <a:tr h="536290"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Культура,</a:t>
                      </a:r>
                      <a:r>
                        <a:rPr lang="ru-RU" sz="2800" b="1" i="1" baseline="0" dirty="0" smtClean="0"/>
                        <a:t> народ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Период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Особенности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103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Племена</a:t>
                      </a:r>
                      <a:r>
                        <a:rPr lang="ru-RU" sz="2400" i="1" baseline="0" dirty="0" smtClean="0"/>
                        <a:t> </a:t>
                      </a:r>
                      <a:r>
                        <a:rPr lang="ru-RU" sz="2400" i="1" baseline="0" dirty="0" err="1" smtClean="0"/>
                        <a:t>катакомбской</a:t>
                      </a:r>
                      <a:r>
                        <a:rPr lang="ru-RU" sz="2400" i="1" baseline="0" dirty="0" smtClean="0"/>
                        <a:t> культуры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II</a:t>
                      </a:r>
                      <a:r>
                        <a:rPr lang="ru-RU" sz="2400" i="1" dirty="0" smtClean="0"/>
                        <a:t> тыс.</a:t>
                      </a:r>
                      <a:r>
                        <a:rPr lang="ru-RU" sz="2400" i="1" baseline="0" dirty="0" smtClean="0"/>
                        <a:t> до н.э.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- Керамическое</a:t>
                      </a:r>
                      <a:r>
                        <a:rPr lang="ru-RU" sz="2400" i="1" baseline="0" dirty="0" smtClean="0"/>
                        <a:t> производство</a:t>
                      </a:r>
                      <a:br>
                        <a:rPr lang="ru-RU" sz="2400" i="1" baseline="0" dirty="0" smtClean="0"/>
                      </a:br>
                      <a:endParaRPr lang="ru-RU" sz="2400" i="1" baseline="0" dirty="0" smtClean="0"/>
                    </a:p>
                    <a:p>
                      <a:r>
                        <a:rPr lang="ru-RU" sz="2400" i="1" baseline="0" dirty="0" smtClean="0"/>
                        <a:t>- Выделение более богатых старейшин</a:t>
                      </a:r>
                    </a:p>
                    <a:p>
                      <a:endParaRPr lang="ru-RU" sz="2400" i="1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400" i="1" baseline="0" dirty="0" smtClean="0"/>
                        <a:t>- Занимались скотоводством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5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599" y="101643"/>
            <a:ext cx="10096500" cy="1143000"/>
          </a:xfrm>
        </p:spPr>
        <p:txBody>
          <a:bodyPr/>
          <a:lstStyle/>
          <a:p>
            <a:r>
              <a:rPr lang="ru-RU" dirty="0" smtClean="0"/>
              <a:t>История </a:t>
            </a:r>
            <a:r>
              <a:rPr lang="ru-RU" dirty="0" err="1"/>
              <a:t>К</a:t>
            </a:r>
            <a:r>
              <a:rPr lang="ru-RU" dirty="0" err="1" smtClean="0"/>
              <a:t>обанской</a:t>
            </a:r>
            <a:r>
              <a:rPr lang="ru-RU" dirty="0" smtClean="0"/>
              <a:t>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599" y="1186978"/>
            <a:ext cx="10125848" cy="5044689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Формирование </a:t>
            </a:r>
            <a:r>
              <a:rPr lang="ru-RU" i="1" dirty="0" err="1" smtClean="0"/>
              <a:t>кобанской</a:t>
            </a:r>
            <a:r>
              <a:rPr lang="ru-RU" i="1" dirty="0" smtClean="0"/>
              <a:t> культуры началось с 14 – 13 века до н. э. в высокогорьях Центрального Кавказа. На территории края поселений и могильников </a:t>
            </a:r>
            <a:r>
              <a:rPr lang="ru-RU" i="1" dirty="0" err="1" smtClean="0"/>
              <a:t>кобанской</a:t>
            </a:r>
            <a:r>
              <a:rPr lang="ru-RU" i="1" dirty="0" smtClean="0"/>
              <a:t> культуры выявлено много</a:t>
            </a:r>
          </a:p>
          <a:p>
            <a:pPr marL="0" indent="0">
              <a:buNone/>
            </a:pPr>
            <a:r>
              <a:rPr lang="ru-RU" i="1" dirty="0" smtClean="0"/>
              <a:t> в </a:t>
            </a:r>
            <a:r>
              <a:rPr lang="ru-RU" i="1" dirty="0" err="1" smtClean="0"/>
              <a:t>Пятигорье</a:t>
            </a:r>
            <a:r>
              <a:rPr lang="ru-RU" i="1" dirty="0" smtClean="0"/>
              <a:t> , а также в районе </a:t>
            </a:r>
            <a:r>
              <a:rPr lang="ru-RU" i="1" dirty="0" err="1" smtClean="0"/>
              <a:t>Саврополя</a:t>
            </a:r>
            <a:r>
              <a:rPr lang="ru-RU" i="1" dirty="0" smtClean="0"/>
              <a:t> , село </a:t>
            </a:r>
          </a:p>
          <a:p>
            <a:pPr marL="0" indent="0">
              <a:buNone/>
            </a:pPr>
            <a:r>
              <a:rPr lang="ru-RU" i="1" dirty="0" smtClean="0"/>
              <a:t>Александровское. В погребения обилие глиняной посуды. Лощёные и тщательного обжига. Великолепные украшения и оружие из бронзы, формы и декор порой достигают высокого уровня </a:t>
            </a:r>
            <a:r>
              <a:rPr lang="ru-RU" i="1" dirty="0" err="1" smtClean="0"/>
              <a:t>искуств</a:t>
            </a:r>
            <a:r>
              <a:rPr lang="ru-RU" i="1" dirty="0" smtClean="0"/>
              <a:t>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953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409" y="304442"/>
            <a:ext cx="10096500" cy="482917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Ставрополье выделяются </a:t>
            </a:r>
          </a:p>
          <a:p>
            <a:pPr marL="0" indent="0">
              <a:buNone/>
            </a:pPr>
            <a:r>
              <a:rPr lang="ru-RU" i="1" dirty="0" smtClean="0"/>
              <a:t>могильники в районе </a:t>
            </a:r>
          </a:p>
          <a:p>
            <a:pPr marL="0" indent="0">
              <a:buNone/>
            </a:pPr>
            <a:r>
              <a:rPr lang="ru-RU" i="1" dirty="0" smtClean="0"/>
              <a:t>Кисловодска и Ставрополья. </a:t>
            </a:r>
          </a:p>
          <a:p>
            <a:pPr marL="0" indent="0">
              <a:buNone/>
            </a:pPr>
            <a:r>
              <a:rPr lang="ru-RU" i="1" dirty="0" smtClean="0"/>
              <a:t>Поселения </a:t>
            </a:r>
            <a:r>
              <a:rPr lang="ru-RU" i="1" dirty="0" err="1" smtClean="0"/>
              <a:t>кобанской</a:t>
            </a:r>
            <a:r>
              <a:rPr lang="ru-RU" i="1" dirty="0" smtClean="0"/>
              <a:t> </a:t>
            </a:r>
          </a:p>
          <a:p>
            <a:pPr marL="0" indent="0">
              <a:buNone/>
            </a:pPr>
            <a:r>
              <a:rPr lang="ru-RU" i="1" dirty="0" smtClean="0"/>
              <a:t>культуры известны </a:t>
            </a:r>
          </a:p>
          <a:p>
            <a:pPr marL="0" indent="0">
              <a:buNone/>
            </a:pPr>
            <a:r>
              <a:rPr lang="ru-RU" i="1" dirty="0" smtClean="0"/>
              <a:t>достаточно широко.</a:t>
            </a:r>
          </a:p>
          <a:p>
            <a:pPr marL="0" indent="0">
              <a:buNone/>
            </a:pPr>
            <a:r>
              <a:rPr lang="ru-RU" i="1" dirty="0" smtClean="0"/>
              <a:t> Судя по погребениям</a:t>
            </a:r>
          </a:p>
          <a:p>
            <a:pPr marL="0" indent="0">
              <a:buNone/>
            </a:pPr>
            <a:r>
              <a:rPr lang="ru-RU" i="1" dirty="0" smtClean="0"/>
              <a:t> господствовал </a:t>
            </a:r>
          </a:p>
          <a:p>
            <a:pPr marL="0" indent="0">
              <a:buNone/>
            </a:pPr>
            <a:r>
              <a:rPr lang="ru-RU" i="1" dirty="0" smtClean="0"/>
              <a:t>патриархально – </a:t>
            </a:r>
          </a:p>
          <a:p>
            <a:pPr marL="0" indent="0">
              <a:buNone/>
            </a:pPr>
            <a:r>
              <a:rPr lang="ru-RU" i="1" dirty="0" smtClean="0"/>
              <a:t>родовой строй.    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39" y="2039634"/>
            <a:ext cx="5897029" cy="3597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683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68" y="417441"/>
            <a:ext cx="4024183" cy="28072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09" y="3334487"/>
            <a:ext cx="3561642" cy="3250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51" y="992661"/>
            <a:ext cx="5450874" cy="50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493" y="0"/>
            <a:ext cx="10096500" cy="1143000"/>
          </a:xfrm>
        </p:spPr>
        <p:txBody>
          <a:bodyPr/>
          <a:lstStyle/>
          <a:p>
            <a:r>
              <a:rPr lang="ru-RU" dirty="0" err="1" smtClean="0"/>
              <a:t>Кобанская</a:t>
            </a:r>
            <a:r>
              <a:rPr lang="ru-RU" dirty="0" smtClean="0"/>
              <a:t> культура</a:t>
            </a:r>
            <a:endParaRPr lang="ru-RU" dirty="0"/>
          </a:p>
        </p:txBody>
      </p:sp>
      <p:pic>
        <p:nvPicPr>
          <p:cNvPr id="6146" name="Picture 2" descr="http://www.kavkaz-uzel.ru/system/attachments/0001/7826/%D0%B0%D0%BF%D1%80_view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74" y="942548"/>
            <a:ext cx="7997339" cy="5226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88482" y="2536574"/>
            <a:ext cx="10096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8480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328" y="2940835"/>
            <a:ext cx="10096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8480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endParaRPr lang="ru-RU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88482" y="6169443"/>
            <a:ext cx="5754187" cy="651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8480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– XIII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вв. до н.э.</a:t>
            </a:r>
          </a:p>
        </p:txBody>
      </p:sp>
    </p:spTree>
    <p:extLst>
      <p:ext uri="{BB962C8B-B14F-4D97-AF65-F5344CB8AC3E}">
        <p14:creationId xmlns:p14="http://schemas.microsoft.com/office/powerpoint/2010/main" val="36265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870" y="0"/>
            <a:ext cx="10096500" cy="1143000"/>
          </a:xfrm>
        </p:spPr>
        <p:txBody>
          <a:bodyPr/>
          <a:lstStyle/>
          <a:p>
            <a:r>
              <a:rPr lang="ru-RU" dirty="0"/>
              <a:t>Таблица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404921"/>
              </p:ext>
            </p:extLst>
          </p:nvPr>
        </p:nvGraphicFramePr>
        <p:xfrm>
          <a:off x="2282994" y="916286"/>
          <a:ext cx="9132568" cy="5016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9661"/>
                <a:gridCol w="2260080"/>
                <a:gridCol w="3572827"/>
              </a:tblGrid>
              <a:tr h="536290"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Культура,</a:t>
                      </a:r>
                      <a:r>
                        <a:rPr lang="ru-RU" sz="2800" b="1" i="1" baseline="0" dirty="0" smtClean="0"/>
                        <a:t> народ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smtClean="0"/>
                        <a:t>Период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i="1" dirty="0" err="1" smtClean="0"/>
                        <a:t>Особености</a:t>
                      </a:r>
                      <a:r>
                        <a:rPr lang="ru-RU" sz="2800" b="1" i="1" baseline="0" dirty="0" smtClean="0"/>
                        <a:t> 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103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Племена</a:t>
                      </a:r>
                      <a:r>
                        <a:rPr lang="ru-RU" sz="2400" i="1" baseline="0" dirty="0" smtClean="0"/>
                        <a:t> </a:t>
                      </a:r>
                      <a:r>
                        <a:rPr lang="ru-RU" sz="2400" i="1" baseline="0" dirty="0" err="1" smtClean="0"/>
                        <a:t>кобанской</a:t>
                      </a:r>
                      <a:r>
                        <a:rPr lang="ru-RU" sz="2400" i="1" baseline="0" dirty="0" smtClean="0"/>
                        <a:t> культуры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lang="en-US" sz="2400" i="1" dirty="0" smtClean="0">
                          <a:effectLst/>
                        </a:rPr>
                        <a:t>XIV – XIII </a:t>
                      </a:r>
                      <a:r>
                        <a:rPr lang="ru-RU" sz="2400" i="1" dirty="0" smtClean="0">
                          <a:effectLst/>
                        </a:rPr>
                        <a:t>вв. до н.э.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- </a:t>
                      </a:r>
                      <a:r>
                        <a:rPr lang="ru-RU" sz="2400" i="1" dirty="0" err="1" smtClean="0"/>
                        <a:t>Кавказкая</a:t>
                      </a:r>
                      <a:r>
                        <a:rPr lang="ru-RU" sz="2400" i="1" dirty="0" smtClean="0"/>
                        <a:t> культура</a:t>
                      </a:r>
                      <a:r>
                        <a:rPr lang="ru-RU" sz="2400" i="1" baseline="0" dirty="0" smtClean="0"/>
                        <a:t/>
                      </a:r>
                      <a:br>
                        <a:rPr lang="ru-RU" sz="2400" i="1" baseline="0" dirty="0" smtClean="0"/>
                      </a:br>
                      <a:endParaRPr lang="ru-RU" sz="2400" i="1" baseline="0" dirty="0" smtClean="0"/>
                    </a:p>
                    <a:p>
                      <a:r>
                        <a:rPr lang="ru-RU" sz="2400" i="1" baseline="0" dirty="0" smtClean="0"/>
                        <a:t>- Художественные предметы, необычайно яркий расцвет бронзовой металлургии.  </a:t>
                      </a:r>
                    </a:p>
                    <a:p>
                      <a:endParaRPr lang="ru-RU" sz="2400" i="1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400" i="1" dirty="0" smtClean="0"/>
                        <a:t>-</a:t>
                      </a:r>
                      <a:r>
                        <a:rPr lang="ru-RU" sz="2400" i="1" baseline="0" dirty="0" smtClean="0"/>
                        <a:t> Родовой строй изжил себя, патриархат был последним его воплощением. 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35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13" y="94736"/>
            <a:ext cx="100965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1237736"/>
            <a:ext cx="10096500" cy="4829175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- Каковы самые яркие достижения племен          </a:t>
            </a:r>
            <a:r>
              <a:rPr lang="ru-RU" i="1" dirty="0" err="1" smtClean="0"/>
              <a:t>Кобанской</a:t>
            </a:r>
            <a:r>
              <a:rPr lang="ru-RU" i="1" dirty="0" smtClean="0"/>
              <a:t> культуры?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 Где на Северном Кавказе она была распространена?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- Какие религиозные верования и какие </a:t>
            </a:r>
            <a:r>
              <a:rPr lang="ru-RU" i="1" dirty="0" err="1" smtClean="0"/>
              <a:t>искуства</a:t>
            </a:r>
            <a:r>
              <a:rPr lang="ru-RU" i="1" dirty="0" smtClean="0"/>
              <a:t> существовали у первобытных племен Северного Кавказа, нашего края?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826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46" y="2556519"/>
            <a:ext cx="10096500" cy="1143000"/>
          </a:xfrm>
        </p:spPr>
        <p:txBody>
          <a:bodyPr>
            <a:noAutofit/>
          </a:bodyPr>
          <a:lstStyle/>
          <a:p>
            <a:r>
              <a:rPr lang="ru-RU" sz="11500" dirty="0" smtClean="0"/>
              <a:t>СПАСИБО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26965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251" y="111008"/>
            <a:ext cx="10096500" cy="1143000"/>
          </a:xfrm>
        </p:spPr>
        <p:txBody>
          <a:bodyPr/>
          <a:lstStyle/>
          <a:p>
            <a:r>
              <a:rPr lang="ru-RU" b="1" i="1" dirty="0" smtClean="0"/>
              <a:t>План урока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2668" y="1346733"/>
            <a:ext cx="9599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1. Майкопская культура </a:t>
            </a:r>
            <a:br>
              <a:rPr lang="ru-RU" sz="2800" i="1" dirty="0" smtClean="0"/>
            </a:br>
            <a:r>
              <a:rPr lang="ru-RU" sz="2800" i="1" dirty="0" smtClean="0"/>
              <a:t>2. Племена </a:t>
            </a:r>
            <a:r>
              <a:rPr lang="ru-RU" sz="2800" i="1" dirty="0" err="1" smtClean="0"/>
              <a:t>Катакомбской</a:t>
            </a:r>
            <a:r>
              <a:rPr lang="ru-RU" sz="2800" i="1" dirty="0" smtClean="0"/>
              <a:t> культуры </a:t>
            </a:r>
            <a:br>
              <a:rPr lang="ru-RU" sz="2800" i="1" dirty="0" smtClean="0"/>
            </a:br>
            <a:r>
              <a:rPr lang="ru-RU" sz="2800" i="1" dirty="0" smtClean="0"/>
              <a:t>3. Северокавказская культура</a:t>
            </a:r>
          </a:p>
          <a:p>
            <a:r>
              <a:rPr lang="ru-RU" sz="2800" i="1" dirty="0" smtClean="0"/>
              <a:t>4. </a:t>
            </a:r>
            <a:r>
              <a:rPr lang="ru-RU" sz="2800" i="1" dirty="0" err="1" smtClean="0"/>
              <a:t>Кобанская</a:t>
            </a:r>
            <a:r>
              <a:rPr lang="ru-RU" sz="2800" i="1" dirty="0" smtClean="0"/>
              <a:t> культура</a:t>
            </a:r>
            <a:br>
              <a:rPr lang="ru-RU" sz="2800" i="1" dirty="0" smtClean="0"/>
            </a:b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5404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733" y="91758"/>
            <a:ext cx="10096500" cy="1143000"/>
          </a:xfrm>
        </p:spPr>
        <p:txBody>
          <a:bodyPr/>
          <a:lstStyle/>
          <a:p>
            <a:r>
              <a:rPr lang="ru-RU" b="1" i="1" dirty="0" smtClean="0"/>
              <a:t>Вопросы для повторения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05813" y="1157393"/>
            <a:ext cx="81258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/>
              <a:t>-Какие </a:t>
            </a:r>
            <a:r>
              <a:rPr lang="ru-RU" sz="3600" i="1" dirty="0"/>
              <a:t>древнейшие следы человеческого общества обнаружены на Ставрополье и в соседних районах Кавказа</a:t>
            </a:r>
            <a:r>
              <a:rPr lang="ru-RU" sz="3600" i="1" dirty="0" smtClean="0"/>
              <a:t>?</a:t>
            </a:r>
            <a:br>
              <a:rPr lang="ru-RU" sz="36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600" i="1" dirty="0" smtClean="0"/>
              <a:t>-Когда </a:t>
            </a:r>
            <a:r>
              <a:rPr lang="ru-RU" sz="3600" i="1" dirty="0"/>
              <a:t>началась эпоха металла на территории Ставрополья, </a:t>
            </a:r>
            <a:r>
              <a:rPr lang="ru-RU" sz="3600" i="1" dirty="0" smtClean="0"/>
              <a:t>  Северного </a:t>
            </a:r>
            <a:r>
              <a:rPr lang="ru-RU" sz="3600" i="1" dirty="0"/>
              <a:t>Кавказа?</a:t>
            </a:r>
          </a:p>
        </p:txBody>
      </p:sp>
    </p:spTree>
    <p:extLst>
      <p:ext uri="{BB962C8B-B14F-4D97-AF65-F5344CB8AC3E}">
        <p14:creationId xmlns:p14="http://schemas.microsoft.com/office/powerpoint/2010/main" val="13780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13" y="0"/>
            <a:ext cx="10096500" cy="1143000"/>
          </a:xfrm>
        </p:spPr>
        <p:txBody>
          <a:bodyPr/>
          <a:lstStyle/>
          <a:p>
            <a:r>
              <a:rPr lang="ru-RU" dirty="0"/>
              <a:t>Т</a:t>
            </a:r>
            <a:r>
              <a:rPr lang="ru-RU" dirty="0" smtClean="0"/>
              <a:t>аблица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983066"/>
              </p:ext>
            </p:extLst>
          </p:nvPr>
        </p:nvGraphicFramePr>
        <p:xfrm>
          <a:off x="2118229" y="910238"/>
          <a:ext cx="9431220" cy="527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481"/>
                <a:gridCol w="2084173"/>
                <a:gridCol w="1540476"/>
                <a:gridCol w="5341090"/>
              </a:tblGrid>
              <a:tr h="44076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№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Культура, народ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Период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/>
                        <a:t>Особенности</a:t>
                      </a:r>
                      <a:endParaRPr lang="ru-RU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20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1</a:t>
                      </a:r>
                      <a:endParaRPr lang="ru-RU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Calibri" panose="020F0502020204030204" pitchFamily="34" charset="0"/>
                        </a:rPr>
                        <a:t>Племена майкопской культуры</a:t>
                      </a:r>
                      <a:endParaRPr lang="ru-RU" sz="1800" i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Calibri" panose="020F0502020204030204" pitchFamily="34" charset="0"/>
                        </a:rPr>
                        <a:t>В </a:t>
                      </a:r>
                      <a:r>
                        <a:rPr lang="en-US" sz="1800" i="1" dirty="0" err="1" smtClean="0">
                          <a:latin typeface="Calibri" panose="020F0502020204030204" pitchFamily="34" charset="0"/>
                        </a:rPr>
                        <a:t>lll</a:t>
                      </a:r>
                      <a:r>
                        <a:rPr lang="ru-RU" sz="1800" i="1" dirty="0" smtClean="0">
                          <a:latin typeface="Calibri" panose="020F0502020204030204" pitchFamily="34" charset="0"/>
                        </a:rPr>
                        <a:t>-начале</a:t>
                      </a:r>
                      <a:r>
                        <a:rPr lang="ru-RU" sz="1800" i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i="1" dirty="0" err="1" smtClean="0">
                          <a:latin typeface="Calibri" panose="020F0502020204030204" pitchFamily="34" charset="0"/>
                        </a:rPr>
                        <a:t>ll</a:t>
                      </a:r>
                      <a:r>
                        <a:rPr lang="ru-RU" sz="1800" i="1" dirty="0" smtClean="0">
                          <a:latin typeface="Calibri" panose="020F0502020204030204" pitchFamily="34" charset="0"/>
                        </a:rPr>
                        <a:t> тыс. до н. э.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Равнины и предгорья </a:t>
                      </a:r>
                      <a:r>
                        <a:rPr lang="ru-RU" sz="16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Предкавказья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от Таманского полуострова до Чечни</a:t>
                      </a:r>
                      <a:endParaRPr lang="ru-RU" sz="1600" i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201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2</a:t>
                      </a:r>
                      <a:endParaRPr lang="ru-RU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i="1" dirty="0" smtClean="0">
                          <a:latin typeface="Calibri" panose="020F0502020204030204" pitchFamily="34" charset="0"/>
                        </a:rPr>
                        <a:t>Племена северокавказской культуры</a:t>
                      </a:r>
                      <a:endParaRPr lang="ru-RU" sz="1800" i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II тыс. до н. э</a:t>
                      </a:r>
                      <a:endParaRPr lang="ru-RU" sz="1800" i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Calibri" panose="020F0502020204030204" pitchFamily="34" charset="0"/>
                        </a:rPr>
                        <a:t>На Юго-Западе — с территориями распространения </a:t>
                      </a:r>
                      <a:r>
                        <a:rPr lang="ru-RU" sz="160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2" tooltip="Дольменная культура Западного Кавказа"/>
                        </a:rPr>
                        <a:t>Дольменной</a:t>
                      </a:r>
                      <a:r>
                        <a:rPr lang="ru-RU" sz="16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2" tooltip="Дольменная культура Западного Кавказа"/>
                        </a:rPr>
                        <a:t> культуры Западного </a:t>
                      </a:r>
                      <a:r>
                        <a:rPr lang="ru-RU" sz="160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2" tooltip="Дольменная культура Западного Кавказа"/>
                        </a:rPr>
                        <a:t>Кавказа</a:t>
                      </a:r>
                      <a:r>
                        <a:rPr lang="ru-RU" sz="1600" i="1" dirty="0" err="1" smtClean="0">
                          <a:latin typeface="Calibri" panose="020F0502020204030204" pitchFamily="34" charset="0"/>
                        </a:rPr>
                        <a:t>.На</a:t>
                      </a:r>
                      <a:r>
                        <a:rPr lang="ru-RU" sz="1600" i="1" dirty="0" smtClean="0">
                          <a:latin typeface="Calibri" panose="020F0502020204030204" pitchFamily="34" charset="0"/>
                        </a:rPr>
                        <a:t> Востоке — с древней культурой Дагестана, южная граница проходила по </a:t>
                      </a:r>
                      <a:r>
                        <a:rPr lang="ru-RU" sz="160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3" tooltip="Главный Кавказский хребет"/>
                        </a:rPr>
                        <a:t>Главному Кавказскому хребту</a:t>
                      </a:r>
                      <a:r>
                        <a:rPr lang="ru-RU" sz="1600" i="1" dirty="0" smtClean="0">
                          <a:latin typeface="Calibri" panose="020F0502020204030204" pitchFamily="34" charset="0"/>
                        </a:rPr>
                        <a:t>.</a:t>
                      </a:r>
                      <a:endParaRPr lang="ru-RU" sz="1600" i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201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3</a:t>
                      </a:r>
                      <a:endParaRPr lang="ru-RU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Calibri" panose="020F0502020204030204" pitchFamily="34" charset="0"/>
                        </a:rPr>
                        <a:t>Племена катакомбной культуры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3-м тыс. до н. э.</a:t>
                      </a:r>
                      <a:endParaRPr lang="ru-RU" sz="1800" i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Распространённое в степной и лесостепной полосе от 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4" tooltip="Приуралье"/>
                        </a:rPr>
                        <a:t>Приуралья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0" i="1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600" b="0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5" tooltip="Северный Кавказ"/>
                        </a:rPr>
                        <a:t>Северного</a:t>
                      </a:r>
                      <a: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5" tooltip="Северный Кавказ"/>
                        </a:rPr>
                        <a:t> Кавказа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до низовий Дуная</a:t>
                      </a:r>
                      <a:endParaRPr lang="ru-RU" sz="1600" i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13">
                <a:tc>
                  <a:txBody>
                    <a:bodyPr/>
                    <a:lstStyle/>
                    <a:p>
                      <a:r>
                        <a:rPr lang="ru-RU" sz="1800" i="1" dirty="0" smtClean="0"/>
                        <a:t>4</a:t>
                      </a:r>
                      <a:endParaRPr lang="ru-RU" sz="18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>
                          <a:latin typeface="Calibri" panose="020F0502020204030204" pitchFamily="34" charset="0"/>
                        </a:rPr>
                        <a:t>Племена </a:t>
                      </a:r>
                      <a:r>
                        <a:rPr lang="ru-RU" sz="1800" i="1" dirty="0" err="1" smtClean="0">
                          <a:latin typeface="Calibri" panose="020F0502020204030204" pitchFamily="34" charset="0"/>
                        </a:rPr>
                        <a:t>кобанской</a:t>
                      </a:r>
                      <a:r>
                        <a:rPr lang="ru-RU" sz="1800" i="1" dirty="0" smtClean="0">
                          <a:latin typeface="Calibri" panose="020F0502020204030204" pitchFamily="34" charset="0"/>
                        </a:rPr>
                        <a:t> культуры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нач. I тыс. до н. э.</a:t>
                      </a:r>
                      <a:endParaRPr lang="ru-RU" sz="1800" i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Представители культуры проживали от верховий реки </a:t>
                      </a:r>
                      <a: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6" tooltip="Кубань (река)"/>
                        </a:rPr>
                        <a:t>Кубань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и до территорий современного </a:t>
                      </a:r>
                      <a: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7" tooltip="Дагестан"/>
                        </a:rPr>
                        <a:t>Дагестана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область сосредоточения поселений находилась в центральной части региона, по обе стороны от </a:t>
                      </a:r>
                      <a:r>
                        <a:rPr lang="ru-RU" sz="16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8" tooltip="Большой Кавказ"/>
                        </a:rPr>
                        <a:t>Большого Кавказского хребта</a:t>
                      </a:r>
                      <a:r>
                        <a:rPr lang="ru-RU" sz="1600" b="0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 </a:t>
                      </a:r>
                      <a:endParaRPr lang="ru-RU" sz="1600" i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5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678" y="76200"/>
            <a:ext cx="10096500" cy="1143000"/>
          </a:xfrm>
        </p:spPr>
        <p:txBody>
          <a:bodyPr/>
          <a:lstStyle/>
          <a:p>
            <a:r>
              <a:rPr lang="ru-RU" dirty="0" smtClean="0"/>
              <a:t>История майкопской культуры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9502" y="1210962"/>
            <a:ext cx="9631578" cy="486285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i="1" dirty="0" smtClean="0"/>
              <a:t>Этот древнейший на Северном Кавказе народ, чье происхождение до настоящего времени остается загадочным, создал, судя по археологическим свидетельствам, очень богатую, своеобразную культуру. Хозяйство майкопских племен, основывалось на оседлом земледелии в долинах и поймах рек и домашнем скотоводстве.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i="1" dirty="0" smtClean="0"/>
              <a:t>Наряду с каменными топорами использовались орудия из меди и бронзы.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010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459" y="370703"/>
            <a:ext cx="9656292" cy="605867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ru-RU" i="1" dirty="0" smtClean="0"/>
              <a:t>Майкопское общество было патриархально-родовое, но с ярко выраженной властью </a:t>
            </a:r>
            <a:r>
              <a:rPr lang="ru-RU" i="1" dirty="0" err="1" smtClean="0"/>
              <a:t>родо</a:t>
            </a:r>
            <a:r>
              <a:rPr lang="ru-RU" i="1" dirty="0" smtClean="0"/>
              <a:t>-племенных вождей.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i="1" dirty="0" smtClean="0"/>
              <a:t>К концу </a:t>
            </a:r>
            <a:r>
              <a:rPr lang="en-US" i="1" dirty="0" err="1" smtClean="0"/>
              <a:t>lll</a:t>
            </a:r>
            <a:r>
              <a:rPr lang="ru-RU" i="1" dirty="0" smtClean="0"/>
              <a:t> тысячелетия до н. э. начинается постепенное угасание майкопской культуры. В более южных районах на «</a:t>
            </a:r>
            <a:r>
              <a:rPr lang="ru-RU" i="1" dirty="0" err="1" smtClean="0"/>
              <a:t>майкопцев</a:t>
            </a:r>
            <a:r>
              <a:rPr lang="ru-RU" i="1" dirty="0" smtClean="0"/>
              <a:t>» могли неблагоприятно влиять племена </a:t>
            </a:r>
            <a:r>
              <a:rPr lang="ru-RU" i="1" dirty="0" err="1" smtClean="0"/>
              <a:t>дольменной</a:t>
            </a:r>
            <a:r>
              <a:rPr lang="ru-RU" i="1" dirty="0" smtClean="0"/>
              <a:t> культуры, названной так по оставленным этими племенами археологическим памятникам. </a:t>
            </a:r>
            <a:r>
              <a:rPr lang="en-US" i="1" dirty="0" err="1" smtClean="0"/>
              <a:t>ll</a:t>
            </a:r>
            <a:r>
              <a:rPr lang="ru-RU" i="1" dirty="0" smtClean="0"/>
              <a:t> </a:t>
            </a:r>
            <a:r>
              <a:rPr lang="ru-RU" i="1" dirty="0"/>
              <a:t>тысячелетия до н. </a:t>
            </a:r>
            <a:r>
              <a:rPr lang="ru-RU" i="1" dirty="0" smtClean="0"/>
              <a:t>э. уже не связывается с майкопской археологической культурой.</a:t>
            </a:r>
          </a:p>
        </p:txBody>
      </p:sp>
    </p:spTree>
    <p:extLst>
      <p:ext uri="{BB962C8B-B14F-4D97-AF65-F5344CB8AC3E}">
        <p14:creationId xmlns:p14="http://schemas.microsoft.com/office/powerpoint/2010/main" val="9263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807" y="106859"/>
            <a:ext cx="10096500" cy="1143000"/>
          </a:xfrm>
        </p:spPr>
        <p:txBody>
          <a:bodyPr/>
          <a:lstStyle/>
          <a:p>
            <a:r>
              <a:rPr lang="ru-RU" dirty="0" smtClean="0"/>
              <a:t>Майкопская культура</a:t>
            </a:r>
            <a:endParaRPr lang="ru-RU" dirty="0"/>
          </a:p>
        </p:txBody>
      </p:sp>
      <p:pic>
        <p:nvPicPr>
          <p:cNvPr id="1026" name="Picture 2" descr="http://www.aheku.org/datas/users/1-myekuap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83" y="1476362"/>
            <a:ext cx="9148720" cy="3585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585962" y="5715000"/>
            <a:ext cx="100965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8480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848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dirty="0" smtClean="0"/>
              <a:t>III</a:t>
            </a:r>
            <a:r>
              <a:rPr lang="ru-RU" dirty="0" smtClean="0"/>
              <a:t> тыс. до н.э.</a:t>
            </a:r>
          </a:p>
        </p:txBody>
      </p:sp>
    </p:spTree>
    <p:extLst>
      <p:ext uri="{BB962C8B-B14F-4D97-AF65-F5344CB8AC3E}">
        <p14:creationId xmlns:p14="http://schemas.microsoft.com/office/powerpoint/2010/main" val="4031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осуды Майкопская культура. IV тыс. до н.э. Погребение у ст. Натуха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97" y="544704"/>
            <a:ext cx="5265300" cy="315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nohchalla.com/images/stories/genezis/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81" y="1070812"/>
            <a:ext cx="3952203" cy="448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RLz6-S76leWd6dlgAwVJoTyI2lqsoH6HnLsDWG38T2fZ0yfPu6tXnj3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97" y="3880493"/>
            <a:ext cx="5945780" cy="22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0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урока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урока</Template>
  <TotalTime>547</TotalTime>
  <Words>730</Words>
  <Application>Microsoft Office PowerPoint</Application>
  <PresentationFormat>Широкоэкранный</PresentationFormat>
  <Paragraphs>115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урока</vt:lpstr>
      <vt:lpstr>История Ставропольского края</vt:lpstr>
      <vt:lpstr>Задачи урока</vt:lpstr>
      <vt:lpstr>План урока</vt:lpstr>
      <vt:lpstr>Вопросы для повторения</vt:lpstr>
      <vt:lpstr>Таблица</vt:lpstr>
      <vt:lpstr>История майкопской культуры</vt:lpstr>
      <vt:lpstr>Презентация PowerPoint</vt:lpstr>
      <vt:lpstr>Майкопская культура</vt:lpstr>
      <vt:lpstr>Презентация PowerPoint</vt:lpstr>
      <vt:lpstr>Таблица</vt:lpstr>
      <vt:lpstr>История Северокавказской культуры</vt:lpstr>
      <vt:lpstr>Презентация PowerPoint</vt:lpstr>
      <vt:lpstr>Северокавказская культура</vt:lpstr>
      <vt:lpstr>Презентация PowerPoint</vt:lpstr>
      <vt:lpstr>Таблица</vt:lpstr>
      <vt:lpstr>История катакомбной культуры</vt:lpstr>
      <vt:lpstr>Период </vt:lpstr>
      <vt:lpstr>Катакомбная культура</vt:lpstr>
      <vt:lpstr>Катакомбские захоранения</vt:lpstr>
      <vt:lpstr>Таблица</vt:lpstr>
      <vt:lpstr>История Кобанской культуры</vt:lpstr>
      <vt:lpstr>Презентация PowerPoint</vt:lpstr>
      <vt:lpstr>Презентация PowerPoint</vt:lpstr>
      <vt:lpstr>Кобанская культура</vt:lpstr>
      <vt:lpstr>Таблица</vt:lpstr>
      <vt:lpstr>Вопросы для повторения</vt:lpstr>
      <vt:lpstr>СПАСИБО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Ставропольского края</dc:title>
  <dc:creator>User</dc:creator>
  <cp:lastModifiedBy>User</cp:lastModifiedBy>
  <cp:revision>69</cp:revision>
  <dcterms:created xsi:type="dcterms:W3CDTF">2015-01-16T09:24:03Z</dcterms:created>
  <dcterms:modified xsi:type="dcterms:W3CDTF">2015-04-25T05:40:57Z</dcterms:modified>
</cp:coreProperties>
</file>