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7" r:id="rId21"/>
    <p:sldId id="275" r:id="rId22"/>
    <p:sldId id="276" r:id="rId2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-93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A9B943-ADF9-4A17-A7DD-3A4F94987629}" type="datetimeFigureOut">
              <a:rPr lang="ru-RU" smtClean="0"/>
              <a:t>31.10.2015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833745-ED98-4B71-942F-B64C8D7DB18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833745-ED98-4B71-942F-B64C8D7DB188}" type="slidenum">
              <a:rPr lang="ru-RU" smtClean="0"/>
              <a:t>12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FFA37-CF89-4EA9-944F-A19F33328FAD}" type="datetimeFigureOut">
              <a:rPr lang="ru-RU" smtClean="0"/>
              <a:pPr/>
              <a:t>31.10.2015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97840-26F7-4EEF-B361-7A44F03FC5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33932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FFA37-CF89-4EA9-944F-A19F33328FAD}" type="datetimeFigureOut">
              <a:rPr lang="ru-RU" smtClean="0"/>
              <a:pPr/>
              <a:t>31.10.2015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97840-26F7-4EEF-B361-7A44F03FC5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42782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FFA37-CF89-4EA9-944F-A19F33328FAD}" type="datetimeFigureOut">
              <a:rPr lang="ru-RU" smtClean="0"/>
              <a:pPr/>
              <a:t>31.10.2015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97840-26F7-4EEF-B361-7A44F03FC5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058232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FFA37-CF89-4EA9-944F-A19F33328FAD}" type="datetimeFigureOut">
              <a:rPr lang="ru-RU" smtClean="0"/>
              <a:pPr/>
              <a:t>31.10.2015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97840-26F7-4EEF-B361-7A44F03FC5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723471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FFA37-CF89-4EA9-944F-A19F33328FAD}" type="datetimeFigureOut">
              <a:rPr lang="ru-RU" smtClean="0"/>
              <a:pPr/>
              <a:t>31.10.2015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97840-26F7-4EEF-B361-7A44F03FC5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6587879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FFA37-CF89-4EA9-944F-A19F33328FAD}" type="datetimeFigureOut">
              <a:rPr lang="ru-RU" smtClean="0"/>
              <a:pPr/>
              <a:t>31.10.2015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97840-26F7-4EEF-B361-7A44F03FC5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92656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FFA37-CF89-4EA9-944F-A19F33328FAD}" type="datetimeFigureOut">
              <a:rPr lang="ru-RU" smtClean="0"/>
              <a:pPr/>
              <a:t>31.10.2015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97840-26F7-4EEF-B361-7A44F03FC5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36286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FFA37-CF89-4EA9-944F-A19F33328FAD}" type="datetimeFigureOut">
              <a:rPr lang="ru-RU" smtClean="0"/>
              <a:pPr/>
              <a:t>31.10.2015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97840-26F7-4EEF-B361-7A44F03FC5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77298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FFA37-CF89-4EA9-944F-A19F33328FAD}" type="datetimeFigureOut">
              <a:rPr lang="ru-RU" smtClean="0"/>
              <a:pPr/>
              <a:t>31.10.2015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97840-26F7-4EEF-B361-7A44F03FC5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01404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FFA37-CF89-4EA9-944F-A19F33328FAD}" type="datetimeFigureOut">
              <a:rPr lang="ru-RU" smtClean="0"/>
              <a:pPr/>
              <a:t>31.10.2015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97840-26F7-4EEF-B361-7A44F03FC5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87920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FFA37-CF89-4EA9-944F-A19F33328FAD}" type="datetimeFigureOut">
              <a:rPr lang="ru-RU" smtClean="0"/>
              <a:pPr/>
              <a:t>31.10.2015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97840-26F7-4EEF-B361-7A44F03FC5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1734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FFA37-CF89-4EA9-944F-A19F33328FAD}" type="datetimeFigureOut">
              <a:rPr lang="ru-RU" smtClean="0"/>
              <a:pPr/>
              <a:t>31.10.2015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97840-26F7-4EEF-B361-7A44F03FC5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50104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FFA37-CF89-4EA9-944F-A19F33328FAD}" type="datetimeFigureOut">
              <a:rPr lang="ru-RU" smtClean="0"/>
              <a:pPr/>
              <a:t>31.10.2015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97840-26F7-4EEF-B361-7A44F03FC5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42371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FFA37-CF89-4EA9-944F-A19F33328FAD}" type="datetimeFigureOut">
              <a:rPr lang="ru-RU" smtClean="0"/>
              <a:pPr/>
              <a:t>31.10.2015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97840-26F7-4EEF-B361-7A44F03FC5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98882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FFA37-CF89-4EA9-944F-A19F33328FAD}" type="datetimeFigureOut">
              <a:rPr lang="ru-RU" smtClean="0"/>
              <a:pPr/>
              <a:t>31.10.2015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97840-26F7-4EEF-B361-7A44F03FC5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11258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FFA37-CF89-4EA9-944F-A19F33328FAD}" type="datetimeFigureOut">
              <a:rPr lang="ru-RU" smtClean="0"/>
              <a:pPr/>
              <a:t>31.10.2015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97840-26F7-4EEF-B361-7A44F03FC5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46432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EFFA37-CF89-4EA9-944F-A19F33328FAD}" type="datetimeFigureOut">
              <a:rPr lang="ru-RU" smtClean="0"/>
              <a:pPr/>
              <a:t>31.10.2015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8697840-26F7-4EEF-B361-7A44F03FC5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56682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Методические рекомендации по введению ФГОС ООО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Сборник «Вестник образования» № 18 за сентябрь 2015 года</a:t>
            </a:r>
          </a:p>
          <a:p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МБОУ СОШ № 5 г. Гусиноозерска</a:t>
            </a:r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8397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Индивидуальный учебный план</a:t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753849"/>
            <a:ext cx="9051282" cy="4287513"/>
          </a:xfrm>
        </p:spPr>
        <p:txBody>
          <a:bodyPr>
            <a:noAutofit/>
          </a:bodyPr>
          <a:lstStyle/>
          <a:p>
            <a:r>
              <a:rPr lang="ru-RU" sz="2800" dirty="0" smtClean="0"/>
              <a:t>ИУП – учебный план, обеспечивающий освоение образовательной программы на основе индивидуализации ее содержания с учетом особенностей конкретного обучающегося (п.23 ст.2 ФЗ № 273 – ФЗ).</a:t>
            </a:r>
          </a:p>
          <a:p>
            <a:r>
              <a:rPr lang="ru-RU" sz="2800" dirty="0" smtClean="0"/>
              <a:t>ИУП разрабатывается с целью развития потенциала обучающихся (для ОД и детей с ОВЗ).</a:t>
            </a:r>
          </a:p>
          <a:p>
            <a:r>
              <a:rPr lang="ru-RU" sz="2800" dirty="0" smtClean="0"/>
              <a:t>ИУП может предполагать также ускоренный курс обучения.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1850867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Внеурочная деятельность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58977"/>
            <a:ext cx="8596668" cy="4482385"/>
          </a:xfrm>
        </p:spPr>
        <p:txBody>
          <a:bodyPr>
            <a:noAutofit/>
          </a:bodyPr>
          <a:lstStyle/>
          <a:p>
            <a:r>
              <a:rPr lang="ru-RU" sz="2800" dirty="0" smtClean="0"/>
              <a:t>Внеурочная деятельность направлена на достижение результатов освоения ООП на основе имеющихся кадровых, материально-технических и других условий.</a:t>
            </a:r>
          </a:p>
          <a:p>
            <a:r>
              <a:rPr lang="ru-RU" sz="2800" dirty="0" smtClean="0"/>
              <a:t>Формы, способы и направления организации ВУД определяются ОО.</a:t>
            </a:r>
          </a:p>
          <a:p>
            <a:r>
              <a:rPr lang="ru-RU" sz="2800" dirty="0" smtClean="0"/>
              <a:t>Общее количество часов в 5 – 9 классах – до 1750 часов. </a:t>
            </a:r>
          </a:p>
          <a:p>
            <a:pPr marL="0" indent="0">
              <a:buNone/>
            </a:pPr>
            <a:r>
              <a:rPr lang="ru-RU" sz="2800" dirty="0"/>
              <a:t> </a:t>
            </a:r>
            <a:r>
              <a:rPr lang="ru-RU" sz="2800" dirty="0" smtClean="0"/>
              <a:t>  (1750 :5 </a:t>
            </a:r>
            <a:r>
              <a:rPr lang="ru-RU" sz="2800" dirty="0" smtClean="0"/>
              <a:t>=350 </a:t>
            </a:r>
            <a:r>
              <a:rPr lang="ru-RU" sz="2800" dirty="0" smtClean="0"/>
              <a:t>: 35 = 10 часов в неделю).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2977101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План внеурочной деятельности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9763" y="1708879"/>
            <a:ext cx="11452485" cy="4332483"/>
          </a:xfrm>
        </p:spPr>
        <p:txBody>
          <a:bodyPr/>
          <a:lstStyle/>
          <a:p>
            <a:r>
              <a:rPr lang="ru-RU" sz="2400" dirty="0" smtClean="0"/>
              <a:t>Обязательный элемент организационного раздела ООП ОО, определяющий общий объем ВУД, состав и структуру направлений.</a:t>
            </a: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47556628"/>
              </p:ext>
            </p:extLst>
          </p:nvPr>
        </p:nvGraphicFramePr>
        <p:xfrm>
          <a:off x="269824" y="3207895"/>
          <a:ext cx="11227634" cy="26348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7337"/>
                <a:gridCol w="1745208"/>
                <a:gridCol w="1871273"/>
                <a:gridCol w="2090184"/>
                <a:gridCol w="1780310"/>
                <a:gridCol w="1743322"/>
              </a:tblGrid>
              <a:tr h="2634887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План организации деятельности ученических сообществ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План </a:t>
                      </a: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ВУД по учебным предметам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План организационного обеспечения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План </a:t>
                      </a: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работы по организации 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педагогической 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поддержки обучающихся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План работы по обеспечению благополучия в пространстве ОО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План воспитатель-</a:t>
                      </a: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ной работы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594072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4715" y="609600"/>
            <a:ext cx="8839287" cy="1320800"/>
          </a:xfrm>
        </p:spPr>
        <p:txBody>
          <a:bodyPr/>
          <a:lstStyle/>
          <a:p>
            <a:r>
              <a:rPr lang="ru-RU" b="1" dirty="0" smtClean="0"/>
              <a:t>Требования к Программам курсов ВУД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88957"/>
            <a:ext cx="8596668" cy="4871804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Пояснительная записка (конкретные цели образования с учетом специфики курса).</a:t>
            </a:r>
          </a:p>
          <a:p>
            <a:r>
              <a:rPr lang="ru-RU" sz="2400" dirty="0" smtClean="0"/>
              <a:t>Личностные, </a:t>
            </a:r>
            <a:r>
              <a:rPr lang="ru-RU" sz="2400" dirty="0" err="1" smtClean="0"/>
              <a:t>метапредметные</a:t>
            </a:r>
            <a:r>
              <a:rPr lang="ru-RU" sz="2400" dirty="0" smtClean="0"/>
              <a:t> и предметные результаты.</a:t>
            </a:r>
          </a:p>
          <a:p>
            <a:r>
              <a:rPr lang="ru-RU" sz="2400" dirty="0" smtClean="0"/>
              <a:t>Содержание курса.</a:t>
            </a:r>
          </a:p>
          <a:p>
            <a:r>
              <a:rPr lang="ru-RU" sz="2400" dirty="0" smtClean="0"/>
              <a:t>Тематическое планирование с определением основных видов учебной деятельности</a:t>
            </a:r>
          </a:p>
          <a:p>
            <a:r>
              <a:rPr lang="ru-RU" sz="2400" dirty="0" smtClean="0"/>
              <a:t>Описание учебно-методического и материально-технического обеспечения образовательной деятельности.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2289240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Основные составляющие ООП ООО</a:t>
            </a:r>
            <a:endParaRPr lang="ru-RU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689092283"/>
              </p:ext>
            </p:extLst>
          </p:nvPr>
        </p:nvGraphicFramePr>
        <p:xfrm>
          <a:off x="677863" y="2160588"/>
          <a:ext cx="8596312" cy="155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9078"/>
                <a:gridCol w="2149078"/>
                <a:gridCol w="2149078"/>
                <a:gridCol w="2149078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Программа воспитания и социализации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Программа универсальных учебных действий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Программа коррекционной работы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Программа духовно-нравственного  воспитания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888032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799" y="609600"/>
            <a:ext cx="9425355" cy="1320800"/>
          </a:xfrm>
        </p:spPr>
        <p:txBody>
          <a:bodyPr/>
          <a:lstStyle/>
          <a:p>
            <a:r>
              <a:rPr lang="ru-RU" b="1" dirty="0" smtClean="0"/>
              <a:t>Программа воспитания и социализации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88957"/>
            <a:ext cx="8596668" cy="5006715"/>
          </a:xfrm>
        </p:spPr>
        <p:txBody>
          <a:bodyPr>
            <a:normAutofit/>
          </a:bodyPr>
          <a:lstStyle/>
          <a:p>
            <a:r>
              <a:rPr lang="ru-RU" b="1" dirty="0" smtClean="0"/>
              <a:t>Программа направлена на развитие и воспитание компетентностного гражданина России и построена на основе базовых национальных  ценностей российского общества: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b="1" dirty="0" smtClean="0"/>
              <a:t>Патриотизм;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b="1" dirty="0" smtClean="0"/>
              <a:t>Социальная солидарность;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b="1" dirty="0" smtClean="0"/>
              <a:t>Гражданственность;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b="1" dirty="0" smtClean="0"/>
              <a:t>Семья;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b="1" dirty="0" smtClean="0"/>
              <a:t>Здоровье;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b="1" dirty="0" smtClean="0"/>
              <a:t>Труд и творчество;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b="1" dirty="0" smtClean="0"/>
              <a:t>Наука;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b="1" dirty="0" smtClean="0"/>
              <a:t>Традиционные религии России;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b="1" dirty="0" smtClean="0"/>
              <a:t>Искусство;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b="1" dirty="0" smtClean="0"/>
              <a:t>Природа и человечество.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2087888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Программа универсальных учебных действий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873771"/>
            <a:ext cx="9336096" cy="4984230"/>
          </a:xfrm>
        </p:spPr>
        <p:txBody>
          <a:bodyPr>
            <a:normAutofit/>
          </a:bodyPr>
          <a:lstStyle/>
          <a:p>
            <a:r>
              <a:rPr lang="ru-RU" b="1" dirty="0" smtClean="0"/>
              <a:t>Программа УУД содержит: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b="1" dirty="0" smtClean="0"/>
              <a:t>Цели и задачи;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b="1" dirty="0" smtClean="0"/>
              <a:t>Описание места Программы и ее роли в реализации требований Стандарта;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b="1" dirty="0" smtClean="0"/>
              <a:t>Описание понятий функций состава и характеристик УУД и их связи с содержанием учебных предметов и ВУД;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b="1" dirty="0" smtClean="0"/>
              <a:t>Типовые задачи по формированию УУД;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b="1" dirty="0" smtClean="0"/>
              <a:t>Описание особенностей основных направлений и планируемых </a:t>
            </a:r>
            <a:r>
              <a:rPr lang="ru-RU" b="1" dirty="0" smtClean="0"/>
              <a:t>результатов, </a:t>
            </a:r>
            <a:r>
              <a:rPr lang="ru-RU" b="1" dirty="0" smtClean="0"/>
              <a:t>учебно-исследовательской и проектной деятельности обучающихся в рамках урочной и внеурочной деятельности;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b="1" dirty="0" smtClean="0"/>
              <a:t>Описание условий, обеспечивающих развитие УУД у обучающихся;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b="1" dirty="0" smtClean="0"/>
              <a:t>Описание методики и инструментария оценки успешности освоения и применения УУД.</a:t>
            </a:r>
          </a:p>
          <a:p>
            <a:pPr>
              <a:buFont typeface="Wingdings" panose="05000000000000000000" pitchFamily="2" charset="2"/>
              <a:buChar char="v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24210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Программа коррекционной работы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663909"/>
            <a:ext cx="8596668" cy="4971354"/>
          </a:xfrm>
        </p:spPr>
        <p:txBody>
          <a:bodyPr>
            <a:noAutofit/>
          </a:bodyPr>
          <a:lstStyle/>
          <a:p>
            <a:r>
              <a:rPr lang="ru-RU" sz="2000" dirty="0" smtClean="0"/>
              <a:t>Программа направлена на создание комплексного психолого-медико-педагогического сопровождения обучающихся с учетом состояния их здоровья и особенностей психофизического развития, коррекцию недостатков (инвалиды и ОВЗ). </a:t>
            </a:r>
          </a:p>
          <a:p>
            <a:r>
              <a:rPr lang="ru-RU" sz="2000" dirty="0" smtClean="0"/>
              <a:t>Программа носит комплексный характер и </a:t>
            </a:r>
            <a:r>
              <a:rPr lang="ru-RU" sz="2000" u="sng" dirty="0" smtClean="0"/>
              <a:t>обеспечивает  </a:t>
            </a:r>
            <a:r>
              <a:rPr lang="ru-RU" sz="2000" dirty="0" smtClean="0"/>
              <a:t>обучающимся с особыми образовательными потребностями, а также попавшими в трудную жизненную ситуацию: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000" dirty="0" smtClean="0"/>
              <a:t>Выявление и удовлетворение их потребностей при освоении ОП ООО;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000" dirty="0" smtClean="0"/>
              <a:t>Интеграцию в образовательной деятельности;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000" dirty="0" smtClean="0"/>
              <a:t>Оказание поддержки и сопровождения в условиях образовательной деятельности;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000" dirty="0" smtClean="0"/>
              <a:t>Создание специальных условий обучения и воспитания, </a:t>
            </a:r>
            <a:r>
              <a:rPr lang="ru-RU" sz="2000" dirty="0" err="1" smtClean="0"/>
              <a:t>безбарьерной</a:t>
            </a:r>
            <a:r>
              <a:rPr lang="ru-RU" sz="2000" dirty="0" smtClean="0"/>
              <a:t> среды жизнедеятельности и учебной деятельности.                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2547636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Требования к системе планируемых результатов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Закреплять основные направления и цели </a:t>
            </a:r>
            <a:r>
              <a:rPr lang="ru-RU" sz="2000" dirty="0" smtClean="0"/>
              <a:t>о</a:t>
            </a:r>
            <a:r>
              <a:rPr lang="ru-RU" sz="2000" dirty="0" smtClean="0"/>
              <a:t>ценочной деятельности, ориентированной на качественное образование.</a:t>
            </a:r>
          </a:p>
          <a:p>
            <a:r>
              <a:rPr lang="ru-RU" sz="2000" dirty="0" smtClean="0"/>
              <a:t>Ориентировать  образовательную деятельность на духовно-нравственное развитие и воспитание обучающихся.</a:t>
            </a:r>
          </a:p>
          <a:p>
            <a:r>
              <a:rPr lang="ru-RU" sz="2000" dirty="0" smtClean="0"/>
              <a:t>Обеспечивать комплексный подход к оценке результатов (личностных, </a:t>
            </a:r>
            <a:r>
              <a:rPr lang="ru-RU" sz="2000" dirty="0" err="1" smtClean="0"/>
              <a:t>метапредметных</a:t>
            </a:r>
            <a:r>
              <a:rPr lang="ru-RU" sz="2000" dirty="0" smtClean="0"/>
              <a:t> и предметных).</a:t>
            </a:r>
          </a:p>
          <a:p>
            <a:r>
              <a:rPr lang="ru-RU" sz="2000" dirty="0" smtClean="0"/>
              <a:t>Обеспечивать оценку динамики индивидуальных достижений обучающихся.</a:t>
            </a:r>
          </a:p>
          <a:p>
            <a:r>
              <a:rPr lang="ru-RU" sz="2000" dirty="0" smtClean="0"/>
              <a:t>Использовать разнообразные методы и формы для достижения качества образования.                       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Составляющие итоговой оценки результатов освоения ООП ООО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Результаты промежуточной аттестации обучающихся, отражающие динамику их индивидуальных образовательных достижений в соответствии с планируемыми результатами.</a:t>
            </a:r>
          </a:p>
          <a:p>
            <a:r>
              <a:rPr lang="ru-RU" sz="2800" dirty="0" smtClean="0"/>
              <a:t>Результаты ГИА выпускников, характеризующие уровень достижения планируемых результатов освоения ООП.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Нормативная база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Приказ </a:t>
            </a:r>
            <a:r>
              <a:rPr lang="ru-RU" sz="3200" dirty="0" err="1" smtClean="0"/>
              <a:t>МОиН</a:t>
            </a:r>
            <a:r>
              <a:rPr lang="ru-RU" sz="3200" dirty="0" smtClean="0"/>
              <a:t> </a:t>
            </a:r>
            <a:r>
              <a:rPr lang="ru-RU" sz="3200" dirty="0" smtClean="0"/>
              <a:t>РФ от 17.12.2010 г. </a:t>
            </a:r>
            <a:endParaRPr lang="ru-RU" sz="3200" dirty="0" smtClean="0"/>
          </a:p>
          <a:p>
            <a:pPr>
              <a:buNone/>
            </a:pPr>
            <a:r>
              <a:rPr lang="ru-RU" sz="3200" dirty="0" smtClean="0"/>
              <a:t>«</a:t>
            </a:r>
            <a:r>
              <a:rPr lang="ru-RU" sz="3200" dirty="0" smtClean="0"/>
              <a:t>О введении ФГОС ООО».</a:t>
            </a:r>
          </a:p>
          <a:p>
            <a:r>
              <a:rPr lang="ru-RU" sz="3200" dirty="0" smtClean="0"/>
              <a:t>Приказ </a:t>
            </a:r>
            <a:r>
              <a:rPr lang="ru-RU" sz="3200" dirty="0" err="1" smtClean="0"/>
              <a:t>МОиН</a:t>
            </a:r>
            <a:r>
              <a:rPr lang="ru-RU" sz="3200" dirty="0" smtClean="0"/>
              <a:t> РФ от 29.12.2014 № 1644 </a:t>
            </a:r>
            <a:endParaRPr lang="ru-RU" sz="3200" dirty="0" smtClean="0"/>
          </a:p>
          <a:p>
            <a:pPr>
              <a:buNone/>
            </a:pPr>
            <a:r>
              <a:rPr lang="ru-RU" sz="3200" dirty="0" smtClean="0"/>
              <a:t>«</a:t>
            </a:r>
            <a:r>
              <a:rPr lang="ru-RU" sz="3200" dirty="0" smtClean="0"/>
              <a:t>О внесении изменений в ФГОС  ООО».</a:t>
            </a:r>
          </a:p>
          <a:p>
            <a:r>
              <a:rPr lang="ru-RU" sz="3200" dirty="0" smtClean="0"/>
              <a:t>С 1 сентября 2015 года введение ФГОС ООО в штатном режиме во всех ОО РФ.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2480628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Требования к условиям реализации Стандарта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Кадровые условия</a:t>
            </a:r>
          </a:p>
          <a:p>
            <a:r>
              <a:rPr lang="ru-RU" sz="2800" dirty="0" smtClean="0"/>
              <a:t>Финансово-экономические</a:t>
            </a:r>
          </a:p>
          <a:p>
            <a:r>
              <a:rPr lang="ru-RU" sz="2800" dirty="0" smtClean="0"/>
              <a:t>Материально-технические</a:t>
            </a:r>
          </a:p>
          <a:p>
            <a:r>
              <a:rPr lang="ru-RU" sz="2800" dirty="0" smtClean="0"/>
              <a:t>Психолого-педагогические</a:t>
            </a:r>
          </a:p>
          <a:p>
            <a:r>
              <a:rPr lang="ru-RU" sz="2800" dirty="0" smtClean="0"/>
              <a:t>Информационно-методические</a:t>
            </a:r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Требования к кадровым условиям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Укомплектованность ОО педагогическими, руководящими и иными работниками.</a:t>
            </a:r>
          </a:p>
          <a:p>
            <a:r>
              <a:rPr lang="ru-RU" sz="2800" dirty="0" smtClean="0"/>
              <a:t>Уровень квалификации педагогических и иных работников ОО.</a:t>
            </a:r>
          </a:p>
          <a:p>
            <a:r>
              <a:rPr lang="ru-RU" sz="2800" dirty="0" smtClean="0"/>
              <a:t>Непрерывность профессионального развития педработников ОО.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51086" cy="5086662"/>
          </a:xfrm>
        </p:spPr>
        <p:txBody>
          <a:bodyPr/>
          <a:lstStyle/>
          <a:p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>
                <a:ln>
                  <a:gradFill>
                    <a:gsLst>
                      <a:gs pos="0">
                        <a:schemeClr val="accent4"/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5400000" scaled="0"/>
                  </a:gradFill>
                </a:ln>
              </a:rPr>
              <a:t>ТВОРЧЕСКИХ  ЗАДУМОК, </a:t>
            </a:r>
          </a:p>
          <a:p>
            <a:pPr algn="ctr"/>
            <a:r>
              <a:rPr lang="ru-RU" sz="4000" b="1" dirty="0" smtClean="0">
                <a:ln>
                  <a:gradFill>
                    <a:gsLst>
                      <a:gs pos="0">
                        <a:schemeClr val="accent4"/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5400000" scaled="0"/>
                  </a:gradFill>
                </a:ln>
              </a:rPr>
              <a:t>ОТЛИЧНЫХ НАЧИНАНИЙ,</a:t>
            </a:r>
          </a:p>
          <a:p>
            <a:pPr algn="ctr"/>
            <a:r>
              <a:rPr lang="ru-RU" sz="4000" b="1" dirty="0" smtClean="0">
                <a:ln>
                  <a:gradFill>
                    <a:gsLst>
                      <a:gs pos="0">
                        <a:schemeClr val="accent4"/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5400000" scaled="0"/>
                  </a:gradFill>
                </a:ln>
              </a:rPr>
              <a:t>УСПЕШНЫХ РЕЗУЛЬТАТОВ!!!</a:t>
            </a:r>
            <a:endParaRPr lang="ru-RU" sz="4000" b="1" dirty="0">
              <a:ln>
                <a:gradFill>
                  <a:gsLst>
                    <a:gs pos="0">
                      <a:schemeClr val="accent4"/>
                    </a:gs>
                    <a:gs pos="50000">
                      <a:schemeClr val="accent1">
                        <a:tint val="44500"/>
                        <a:satMod val="160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lin ang="5400000" scaled="0"/>
                </a:gradFill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Основное общее образование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663909"/>
            <a:ext cx="9426036" cy="437745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/>
              <a:t>Это один из уровней общего образования, направленное на становление и формирование личности обучающегося, т.е. </a:t>
            </a:r>
          </a:p>
          <a:p>
            <a:r>
              <a:rPr lang="ru-RU" sz="2400" dirty="0" smtClean="0"/>
              <a:t>формирование нравственных убеждений, эстетического вкуса и здорового образа жизни, высокой культуры межличностного и межэтнического общения;</a:t>
            </a:r>
          </a:p>
          <a:p>
            <a:r>
              <a:rPr lang="ru-RU" sz="2400" dirty="0" smtClean="0"/>
              <a:t>овладение основами наук, государственным языком РФ, навыками умственного и физического труда;</a:t>
            </a:r>
          </a:p>
          <a:p>
            <a:r>
              <a:rPr lang="ru-RU" sz="2400" dirty="0" smtClean="0"/>
              <a:t>Развитие склонностей, интересов, способности к социальному самоопределению. (ч.2 ст. 6 ФЗ от 29.12.2012 г. № 273-ФЗ «Об образовании в РФ»).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2772966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Формы получения основного общего образования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В ОО в очной, очно-заочной, заочной форме.</a:t>
            </a:r>
          </a:p>
          <a:p>
            <a:r>
              <a:rPr lang="ru-RU" sz="3200" dirty="0" smtClean="0"/>
              <a:t>Вне ОО – в семье (семейное образование) на основании ст. 17 и 63 ФЗ № 273 – ФЗ.</a:t>
            </a:r>
          </a:p>
          <a:p>
            <a:r>
              <a:rPr lang="ru-RU" sz="3200" dirty="0" smtClean="0"/>
              <a:t>По индивидуальному учебному плану, в </a:t>
            </a:r>
            <a:r>
              <a:rPr lang="ru-RU" sz="3200" dirty="0" err="1" smtClean="0"/>
              <a:t>т.ч</a:t>
            </a:r>
            <a:r>
              <a:rPr lang="ru-RU" sz="3200" dirty="0" smtClean="0"/>
              <a:t>. </a:t>
            </a:r>
            <a:r>
              <a:rPr lang="ru-RU" sz="3200" dirty="0"/>
              <a:t>у</a:t>
            </a:r>
            <a:r>
              <a:rPr lang="ru-RU" sz="3200" dirty="0" smtClean="0"/>
              <a:t>скоренное обучение (п.3 ч.1 ст.34 ФЗ № 273 – ФЗ).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142816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Сроки обучения на основной ступени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Пять лет (п.2 ФГОС ООО).</a:t>
            </a:r>
          </a:p>
          <a:p>
            <a:r>
              <a:rPr lang="ru-RU" sz="4000" dirty="0" smtClean="0"/>
              <a:t>Для лиц с ОВЗ и инвалидов срок получения ООО увеличивается не более, чем на 1 год.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xmlns="" val="3549375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Повышение квалификации при переходе на ФГОС ООО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err="1" smtClean="0"/>
              <a:t>Педработник</a:t>
            </a:r>
            <a:r>
              <a:rPr lang="ru-RU" sz="3200" dirty="0" smtClean="0"/>
              <a:t> обязан систематически повышать свой профессиональный уровень (п.7 ч.1 ст.48 ФЗ № 273 – ФЗ).</a:t>
            </a:r>
          </a:p>
          <a:p>
            <a:r>
              <a:rPr lang="ru-RU" sz="3200" dirty="0" smtClean="0"/>
              <a:t>Работодатель вправе определять необходимость дополнительного профессионального образования для нужд ОО (ст.196 ТК РФ).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1957263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Обязательные предметные области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708879"/>
            <a:ext cx="8596668" cy="4332483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Филология</a:t>
            </a:r>
          </a:p>
          <a:p>
            <a:r>
              <a:rPr lang="ru-RU" sz="2400" dirty="0" err="1" smtClean="0"/>
              <a:t>Общественнонаучные</a:t>
            </a:r>
            <a:r>
              <a:rPr lang="ru-RU" sz="2400" dirty="0" smtClean="0"/>
              <a:t> предметы</a:t>
            </a:r>
          </a:p>
          <a:p>
            <a:r>
              <a:rPr lang="ru-RU" sz="2400" dirty="0" smtClean="0"/>
              <a:t>Математика и информатика</a:t>
            </a:r>
          </a:p>
          <a:p>
            <a:r>
              <a:rPr lang="ru-RU" sz="2400" dirty="0" smtClean="0"/>
              <a:t>Основы духовно-нравственной культуры народов России</a:t>
            </a:r>
          </a:p>
          <a:p>
            <a:r>
              <a:rPr lang="ru-RU" sz="2400" dirty="0" smtClean="0"/>
              <a:t>Естественнонаучные предметы</a:t>
            </a:r>
          </a:p>
          <a:p>
            <a:r>
              <a:rPr lang="ru-RU" sz="2400" dirty="0" smtClean="0"/>
              <a:t>Искусство</a:t>
            </a:r>
          </a:p>
          <a:p>
            <a:r>
              <a:rPr lang="ru-RU" sz="2400" dirty="0" smtClean="0"/>
              <a:t>Технология</a:t>
            </a:r>
          </a:p>
          <a:p>
            <a:r>
              <a:rPr lang="ru-RU" sz="2400" dirty="0" smtClean="0"/>
              <a:t>Физическая культура и ОБЖ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7132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Разработка рабочих программ по предметам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РП учебных предметов разрабатываются ОО самостоятельно в соответствии со Стандартом, с учетом ООП ООО, примерных рабочих программ учебных предметов (п.3 ч.3 ст.47 ФЗ № 273 – ФЗ).</a:t>
            </a:r>
          </a:p>
          <a:p>
            <a:r>
              <a:rPr lang="ru-RU" sz="2400" dirty="0" err="1" smtClean="0"/>
              <a:t>Педработники</a:t>
            </a:r>
            <a:r>
              <a:rPr lang="ru-RU" sz="2400" dirty="0" smtClean="0"/>
              <a:t> обязаны осуществлять свою деятельность на высоком профессиональном уровне, обеспечивать в полном объеме реализацию преподаваемого учебного предмета (п.1 ч.1 ст.48 ФЗ № 273 – ФЗ).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1058211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Структура Рабочей Программы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39057"/>
            <a:ext cx="9575938" cy="5021704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Пояснительная записка</a:t>
            </a:r>
          </a:p>
          <a:p>
            <a:r>
              <a:rPr lang="ru-RU" sz="2400" dirty="0" smtClean="0"/>
              <a:t>Общая характеристика учебного предмета, курса</a:t>
            </a:r>
          </a:p>
          <a:p>
            <a:r>
              <a:rPr lang="ru-RU" sz="2400" dirty="0" smtClean="0"/>
              <a:t>Место учебного предмета, курса в учебном плане</a:t>
            </a:r>
          </a:p>
          <a:p>
            <a:r>
              <a:rPr lang="ru-RU" sz="2400" dirty="0" smtClean="0"/>
              <a:t>Личностные, </a:t>
            </a:r>
            <a:r>
              <a:rPr lang="ru-RU" sz="2400" dirty="0" err="1" smtClean="0"/>
              <a:t>метапредметные</a:t>
            </a:r>
            <a:r>
              <a:rPr lang="ru-RU" sz="2400" dirty="0" smtClean="0"/>
              <a:t> и предметные результаты</a:t>
            </a:r>
          </a:p>
          <a:p>
            <a:r>
              <a:rPr lang="ru-RU" sz="2400" dirty="0" smtClean="0"/>
              <a:t>Содержание учебного предмета, курса</a:t>
            </a:r>
          </a:p>
          <a:p>
            <a:r>
              <a:rPr lang="ru-RU" sz="2400" dirty="0" smtClean="0"/>
              <a:t>Тематическое планирование с определением основных видов учебной деятельности</a:t>
            </a:r>
          </a:p>
          <a:p>
            <a:r>
              <a:rPr lang="ru-RU" sz="2400" dirty="0" smtClean="0"/>
              <a:t>Описание учебно-методического и материально-технического обеспечения образовательной деятельности.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257120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239</TotalTime>
  <Words>996</Words>
  <Application>Microsoft Office PowerPoint</Application>
  <PresentationFormat>Произвольный</PresentationFormat>
  <Paragraphs>127</Paragraphs>
  <Slides>22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Грань</vt:lpstr>
      <vt:lpstr>Методические рекомендации по введению ФГОС ООО</vt:lpstr>
      <vt:lpstr>Нормативная база</vt:lpstr>
      <vt:lpstr>Основное общее образование</vt:lpstr>
      <vt:lpstr>Формы получения основного общего образования</vt:lpstr>
      <vt:lpstr>Сроки обучения на основной ступени</vt:lpstr>
      <vt:lpstr>Повышение квалификации при переходе на ФГОС ООО</vt:lpstr>
      <vt:lpstr>Обязательные предметные области</vt:lpstr>
      <vt:lpstr>Разработка рабочих программ по предметам</vt:lpstr>
      <vt:lpstr>Структура Рабочей Программы</vt:lpstr>
      <vt:lpstr>Индивидуальный учебный план </vt:lpstr>
      <vt:lpstr>Внеурочная деятельность</vt:lpstr>
      <vt:lpstr>План внеурочной деятельности</vt:lpstr>
      <vt:lpstr>Требования к Программам курсов ВУД</vt:lpstr>
      <vt:lpstr>Основные составляющие ООП ООО</vt:lpstr>
      <vt:lpstr>Программа воспитания и социализации</vt:lpstr>
      <vt:lpstr>Программа универсальных учебных действий</vt:lpstr>
      <vt:lpstr>Программа коррекционной работы</vt:lpstr>
      <vt:lpstr>Требования к системе планируемых результатов</vt:lpstr>
      <vt:lpstr>Составляющие итоговой оценки результатов освоения ООП ООО</vt:lpstr>
      <vt:lpstr>Требования к условиям реализации Стандарта</vt:lpstr>
      <vt:lpstr>Требования к кадровым условиям</vt:lpstr>
      <vt:lpstr>Слайд 22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Методические рекомендации по введению ФГОС ООО</dc:title>
  <dc:creator>5 scool</dc:creator>
  <cp:lastModifiedBy>Пользователь Windows</cp:lastModifiedBy>
  <cp:revision>45</cp:revision>
  <dcterms:created xsi:type="dcterms:W3CDTF">2015-10-29T07:35:51Z</dcterms:created>
  <dcterms:modified xsi:type="dcterms:W3CDTF">2015-10-31T13:09:05Z</dcterms:modified>
</cp:coreProperties>
</file>