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9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9B943-ADF9-4A17-A7DD-3A4F94987629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33745-ED98-4B71-942F-B64C8D7DB1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33745-ED98-4B71-942F-B64C8D7DB188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393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278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823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234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58787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6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628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2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40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792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3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10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237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88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125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43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FFA37-CF89-4EA9-944F-A19F33328FAD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697840-26F7-4EEF-B361-7A44F03FC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668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Методические рекомендации по введению ФГОС ООО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Сборник «Вестник образования» № 18 за сентябрь 2015 года</a:t>
            </a:r>
          </a:p>
          <a:p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МБОУ СОШ № 5 г. Гусиноозерска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3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Индивидуальный учебный план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3849"/>
            <a:ext cx="9051282" cy="4287513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ИУП – учебный план, обеспечивающий освоение образовательной программы на основе индивидуализации ее содержания с учетом особенностей конкретного обучающегося (п.23 ст.2 ФЗ № 273 – ФЗ).</a:t>
            </a:r>
          </a:p>
          <a:p>
            <a:r>
              <a:rPr lang="ru-RU" sz="2800" dirty="0" smtClean="0"/>
              <a:t>ИУП разрабатывается с целью развития потенциала обучающихся (для ОД и детей с ОВЗ).</a:t>
            </a:r>
          </a:p>
          <a:p>
            <a:r>
              <a:rPr lang="ru-RU" sz="2800" dirty="0" smtClean="0"/>
              <a:t>ИУП может предполагать также ускоренный курс обучения.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508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Внеурочная деятельность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977"/>
            <a:ext cx="8596668" cy="448238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Внеурочная деятельность направлена на достижение результатов освоения ООП на основе имеющихся кадровых, материально-технических и других условий.</a:t>
            </a:r>
          </a:p>
          <a:p>
            <a:r>
              <a:rPr lang="ru-RU" sz="2800" dirty="0" smtClean="0"/>
              <a:t>Формы, способы и направления организации ВУД определяются ОО.</a:t>
            </a:r>
          </a:p>
          <a:p>
            <a:r>
              <a:rPr lang="ru-RU" sz="2800" dirty="0" smtClean="0"/>
              <a:t>Общее количество часов в 5 – 9 классах – до 1750 часов.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(1750 :5 </a:t>
            </a:r>
            <a:r>
              <a:rPr lang="ru-RU" sz="2800" dirty="0" smtClean="0"/>
              <a:t>=350 </a:t>
            </a:r>
            <a:r>
              <a:rPr lang="ru-RU" sz="2800" dirty="0" smtClean="0"/>
              <a:t>: 35 = 10 часов в неделю).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771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внеурочной деятельности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63" y="1708879"/>
            <a:ext cx="11452485" cy="4332483"/>
          </a:xfrm>
        </p:spPr>
        <p:txBody>
          <a:bodyPr/>
          <a:lstStyle/>
          <a:p>
            <a:r>
              <a:rPr lang="ru-RU" sz="2400" dirty="0" smtClean="0"/>
              <a:t>Обязательный элемент организационного раздела ООП ОО, определяющий общий объем ВУД, состав и структуру направлений.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7556628"/>
              </p:ext>
            </p:extLst>
          </p:nvPr>
        </p:nvGraphicFramePr>
        <p:xfrm>
          <a:off x="269824" y="3207895"/>
          <a:ext cx="11227634" cy="263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337"/>
                <a:gridCol w="1745208"/>
                <a:gridCol w="1871273"/>
                <a:gridCol w="2090184"/>
                <a:gridCol w="1780310"/>
                <a:gridCol w="1743322"/>
              </a:tblGrid>
              <a:tr h="26348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организации деятельности ученических сообществ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ВУД по учебным предметам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организационного обеспечения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работы по организации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педагогической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поддержки обучающихся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работы по обеспечению благополучия в пространстве ОО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воспитатель-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ной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40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715" y="609600"/>
            <a:ext cx="8839287" cy="1320800"/>
          </a:xfrm>
        </p:spPr>
        <p:txBody>
          <a:bodyPr/>
          <a:lstStyle/>
          <a:p>
            <a:r>
              <a:rPr lang="ru-RU" b="1" dirty="0" smtClean="0"/>
              <a:t>Требования к Программам курсов ВУД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8957"/>
            <a:ext cx="8596668" cy="48718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Пояснительная записка (конкретные цели образования с учетом специфики курса).</a:t>
            </a:r>
          </a:p>
          <a:p>
            <a:r>
              <a:rPr lang="ru-RU" sz="2400" dirty="0" smtClean="0"/>
              <a:t>Личностные, 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 и предметные результаты.</a:t>
            </a:r>
          </a:p>
          <a:p>
            <a:r>
              <a:rPr lang="ru-RU" sz="2400" dirty="0" smtClean="0"/>
              <a:t>Содержание курса.</a:t>
            </a:r>
          </a:p>
          <a:p>
            <a:r>
              <a:rPr lang="ru-RU" sz="2400" dirty="0" smtClean="0"/>
              <a:t>Тематическое планирование с определением основных видов учебной деятельности</a:t>
            </a:r>
          </a:p>
          <a:p>
            <a:r>
              <a:rPr lang="ru-RU" sz="2400" dirty="0" smtClean="0"/>
              <a:t>Описание учебно-методического и материально-технического обеспечения образовательной 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892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составляющие ООП ООО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9092283"/>
              </p:ext>
            </p:extLst>
          </p:nvPr>
        </p:nvGraphicFramePr>
        <p:xfrm>
          <a:off x="677863" y="2160588"/>
          <a:ext cx="859631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/>
                <a:gridCol w="2149078"/>
                <a:gridCol w="2149078"/>
                <a:gridCol w="214907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Программа воспитания и социализации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Программа универсальных учебных действий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Программа коррекционной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Программа духовно-нравственного  воспитания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80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799" y="609600"/>
            <a:ext cx="9425355" cy="1320800"/>
          </a:xfrm>
        </p:spPr>
        <p:txBody>
          <a:bodyPr/>
          <a:lstStyle/>
          <a:p>
            <a:r>
              <a:rPr lang="ru-RU" b="1" dirty="0" smtClean="0"/>
              <a:t>Программа воспитания и социализации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8957"/>
            <a:ext cx="8596668" cy="500671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Программа направлена на развитие и воспитание компетентностного гражданина России и построена на основе базовых национальных  ценностей российского общества: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Патриотизм;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Социальная солидарность;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Гражданственность;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Семья;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Здоровье;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Труд и творчество;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Наука;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Традиционные религии России;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Искусство;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Природа и человечество.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0878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Программа универсальных учебных действий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73771"/>
            <a:ext cx="9336096" cy="498423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Программа УУД содержит: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Цели и задачи;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Описание места Программы и ее роли в реализации требований Стандарта;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Описание понятий функций состава и характеристик УУД и их связи с содержанием учебных предметов и ВУД;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Типовые задачи по формированию УУД;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Описание особенностей основных направлений и планируемых </a:t>
            </a:r>
            <a:r>
              <a:rPr lang="ru-RU" b="1" dirty="0" smtClean="0"/>
              <a:t>результатов, </a:t>
            </a:r>
            <a:r>
              <a:rPr lang="ru-RU" b="1" dirty="0" smtClean="0"/>
              <a:t>учебно-исследовательской и проектной деятельности обучающихся в рамках урочной и внеурочной деятельности;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Описание условий, обеспечивающих развитие УУД у обучающихся;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Описание методики и инструментария оценки успешности освоения и применения УУД.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42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Программа коррекционной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3909"/>
            <a:ext cx="8596668" cy="4971354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Программа направлена на создание комплексного психолого-медико-педагогического сопровождения обучающихся с учетом состояния их здоровья и особенностей психофизического развития, коррекцию недостатков (инвалиды и ОВЗ). </a:t>
            </a:r>
          </a:p>
          <a:p>
            <a:r>
              <a:rPr lang="ru-RU" sz="2000" dirty="0" smtClean="0"/>
              <a:t>Программа носит комплексный характер и </a:t>
            </a:r>
            <a:r>
              <a:rPr lang="ru-RU" sz="2000" u="sng" dirty="0" smtClean="0"/>
              <a:t>обеспечивает  </a:t>
            </a:r>
            <a:r>
              <a:rPr lang="ru-RU" sz="2000" dirty="0" smtClean="0"/>
              <a:t>обучающимся с особыми образовательными потребностями, а также попавшими в трудную жизненную ситуацию: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Выявление и удовлетворение их потребностей при освоении ОП ООО;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Интеграцию в образовательной 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Оказание поддержки и сопровождения в условиях образовательной 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Создание специальных условий обучения и воспитания, </a:t>
            </a:r>
            <a:r>
              <a:rPr lang="ru-RU" sz="2000" dirty="0" err="1" smtClean="0"/>
              <a:t>безбарьерной</a:t>
            </a:r>
            <a:r>
              <a:rPr lang="ru-RU" sz="2000" dirty="0" smtClean="0"/>
              <a:t> среды жизнедеятельности и учебной деятельности.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5476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системе планируемых результатов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Закреплять основные направления и цели </a:t>
            </a:r>
            <a:r>
              <a:rPr lang="ru-RU" sz="2000" dirty="0" smtClean="0"/>
              <a:t>о</a:t>
            </a:r>
            <a:r>
              <a:rPr lang="ru-RU" sz="2000" dirty="0" smtClean="0"/>
              <a:t>ценочной деятельности, ориентированной на качественное образование.</a:t>
            </a:r>
          </a:p>
          <a:p>
            <a:r>
              <a:rPr lang="ru-RU" sz="2000" dirty="0" smtClean="0"/>
              <a:t>Ориентировать  образовательную деятельность на духовно-нравственное развитие и воспитание обучающихся.</a:t>
            </a:r>
          </a:p>
          <a:p>
            <a:r>
              <a:rPr lang="ru-RU" sz="2000" dirty="0" smtClean="0"/>
              <a:t>Обеспечивать комплексный подход к оценке результатов (личностных,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и предметных).</a:t>
            </a:r>
          </a:p>
          <a:p>
            <a:r>
              <a:rPr lang="ru-RU" sz="2000" dirty="0" smtClean="0"/>
              <a:t>Обеспечивать оценку динамики индивидуальных достижений обучающихся.</a:t>
            </a:r>
          </a:p>
          <a:p>
            <a:r>
              <a:rPr lang="ru-RU" sz="2000" dirty="0" smtClean="0"/>
              <a:t>Использовать разнообразные методы и формы для достижения качества образования.  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Составляющие итоговой оценки результатов освоения ООП ООО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Результаты промежуточной аттестации обучающихся, отражающие динамику их индивидуальных образовательных достижений в соответствии с планируемыми результатами.</a:t>
            </a:r>
          </a:p>
          <a:p>
            <a:r>
              <a:rPr lang="ru-RU" sz="2800" dirty="0" smtClean="0"/>
              <a:t>Результаты ГИА выпускников, характеризующие уровень достижения планируемых результатов освоения ООП.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Нормативная база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Приказ </a:t>
            </a:r>
            <a:r>
              <a:rPr lang="ru-RU" sz="3200" dirty="0" err="1" smtClean="0"/>
              <a:t>МОиН</a:t>
            </a:r>
            <a:r>
              <a:rPr lang="ru-RU" sz="3200" dirty="0" smtClean="0"/>
              <a:t> </a:t>
            </a:r>
            <a:r>
              <a:rPr lang="ru-RU" sz="3200" dirty="0" smtClean="0"/>
              <a:t>РФ от 17.12.2010 г.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«</a:t>
            </a:r>
            <a:r>
              <a:rPr lang="ru-RU" sz="3200" dirty="0" smtClean="0"/>
              <a:t>О введении ФГОС ООО».</a:t>
            </a:r>
          </a:p>
          <a:p>
            <a:r>
              <a:rPr lang="ru-RU" sz="3200" dirty="0" smtClean="0"/>
              <a:t>Приказ </a:t>
            </a:r>
            <a:r>
              <a:rPr lang="ru-RU" sz="3200" dirty="0" err="1" smtClean="0"/>
              <a:t>МОиН</a:t>
            </a:r>
            <a:r>
              <a:rPr lang="ru-RU" sz="3200" dirty="0" smtClean="0"/>
              <a:t> РФ от 29.12.2014 № 1644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«</a:t>
            </a:r>
            <a:r>
              <a:rPr lang="ru-RU" sz="3200" dirty="0" smtClean="0"/>
              <a:t>О внесении изменений в ФГОС  ООО».</a:t>
            </a:r>
          </a:p>
          <a:p>
            <a:r>
              <a:rPr lang="ru-RU" sz="3200" dirty="0" smtClean="0"/>
              <a:t>С 1 сентября 2015 года введение ФГОС ООО в штатном режиме во всех ОО РФ.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806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условиям реализации Стандарта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Кадровые условия</a:t>
            </a:r>
          </a:p>
          <a:p>
            <a:r>
              <a:rPr lang="ru-RU" sz="2800" dirty="0" smtClean="0"/>
              <a:t>Финансово-экономические</a:t>
            </a:r>
          </a:p>
          <a:p>
            <a:r>
              <a:rPr lang="ru-RU" sz="2800" dirty="0" smtClean="0"/>
              <a:t>Материально-технические</a:t>
            </a:r>
          </a:p>
          <a:p>
            <a:r>
              <a:rPr lang="ru-RU" sz="2800" dirty="0" smtClean="0"/>
              <a:t>Психолого-педагогические</a:t>
            </a:r>
          </a:p>
          <a:p>
            <a:r>
              <a:rPr lang="ru-RU" sz="2800" dirty="0" smtClean="0"/>
              <a:t>Информационно-методические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кадровым условиям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Укомплектованность ОО педагогическими, руководящими и иными работниками.</a:t>
            </a:r>
          </a:p>
          <a:p>
            <a:r>
              <a:rPr lang="ru-RU" sz="2800" dirty="0" smtClean="0"/>
              <a:t>Уровень квалификации педагогических и иных работников ОО.</a:t>
            </a:r>
          </a:p>
          <a:p>
            <a:r>
              <a:rPr lang="ru-RU" sz="2800" dirty="0" smtClean="0"/>
              <a:t>Непрерывность профессионального развития педработников ОО.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51086" cy="5086662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n>
                  <a:gradFill>
                    <a:gsLst>
                      <a:gs pos="0">
                        <a:schemeClr val="accent4"/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ТВОРЧЕСКИХ  ЗАДУМОК, </a:t>
            </a:r>
          </a:p>
          <a:p>
            <a:pPr algn="ctr"/>
            <a:r>
              <a:rPr lang="ru-RU" sz="4000" b="1" dirty="0" smtClean="0">
                <a:ln>
                  <a:gradFill>
                    <a:gsLst>
                      <a:gs pos="0">
                        <a:schemeClr val="accent4"/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ОТЛИЧНЫХ НАЧИНАНИЙ,</a:t>
            </a:r>
          </a:p>
          <a:p>
            <a:pPr algn="ctr"/>
            <a:r>
              <a:rPr lang="ru-RU" sz="4000" b="1" dirty="0" smtClean="0">
                <a:ln>
                  <a:gradFill>
                    <a:gsLst>
                      <a:gs pos="0">
                        <a:schemeClr val="accent4"/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УСПЕШНЫХ РЕЗУЛЬТАТОВ!!!</a:t>
            </a:r>
            <a:endParaRPr lang="ru-RU" sz="4000" b="1" dirty="0">
              <a:ln>
                <a:gradFill>
                  <a:gsLst>
                    <a:gs pos="0">
                      <a:schemeClr val="accent4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Основное общее образование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3909"/>
            <a:ext cx="9426036" cy="4377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Это один из уровней общего образования, направленное на становление и формирование личности обучающегося, т.е. </a:t>
            </a:r>
          </a:p>
          <a:p>
            <a:r>
              <a:rPr lang="ru-RU" sz="2400" dirty="0" smtClean="0"/>
              <a:t>формирование нравственных убеждений, эстетического вкуса и здорового образа жизни, высокой культуры межличностного и межэтнического общения;</a:t>
            </a:r>
          </a:p>
          <a:p>
            <a:r>
              <a:rPr lang="ru-RU" sz="2400" dirty="0" smtClean="0"/>
              <a:t>овладение основами наук, государственным языком РФ, навыками умственного и физического труда;</a:t>
            </a:r>
          </a:p>
          <a:p>
            <a:r>
              <a:rPr lang="ru-RU" sz="2400" dirty="0" smtClean="0"/>
              <a:t>Развитие склонностей, интересов, способности к социальному самоопределению. (ч.2 ст. 6 ФЗ от 29.12.2012 г. № 273-ФЗ «Об образовании в РФ»).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729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Формы получения основного общего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ОО в очной, очно-заочной, заочной форме.</a:t>
            </a:r>
          </a:p>
          <a:p>
            <a:r>
              <a:rPr lang="ru-RU" sz="3200" dirty="0" smtClean="0"/>
              <a:t>Вне ОО – в семье (семейное образование) на основании ст. 17 и 63 ФЗ № 273 – ФЗ.</a:t>
            </a:r>
          </a:p>
          <a:p>
            <a:r>
              <a:rPr lang="ru-RU" sz="3200" dirty="0" smtClean="0"/>
              <a:t>По индивидуальному учебному плану, в </a:t>
            </a:r>
            <a:r>
              <a:rPr lang="ru-RU" sz="3200" dirty="0" err="1" smtClean="0"/>
              <a:t>т.ч</a:t>
            </a:r>
            <a:r>
              <a:rPr lang="ru-RU" sz="3200" dirty="0" smtClean="0"/>
              <a:t>. </a:t>
            </a:r>
            <a:r>
              <a:rPr lang="ru-RU" sz="3200" dirty="0"/>
              <a:t>у</a:t>
            </a:r>
            <a:r>
              <a:rPr lang="ru-RU" sz="3200" dirty="0" smtClean="0"/>
              <a:t>скоренное обучение (п.3 ч.1 ст.34 ФЗ № 273 – ФЗ).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281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Сроки обучения на основной ступени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Пять лет (п.2 ФГОС ООО).</a:t>
            </a:r>
          </a:p>
          <a:p>
            <a:r>
              <a:rPr lang="ru-RU" sz="4000" dirty="0" smtClean="0"/>
              <a:t>Для лиц с ОВЗ и инвалидов срок получения ООО увеличивается не более, чем на 1 год.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5493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Повышение квалификации при переходе на ФГОС ООО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Педработник</a:t>
            </a:r>
            <a:r>
              <a:rPr lang="ru-RU" sz="3200" dirty="0" smtClean="0"/>
              <a:t> обязан систематически повышать свой профессиональный уровень (п.7 ч.1 ст.48 ФЗ № 273 – ФЗ).</a:t>
            </a:r>
          </a:p>
          <a:p>
            <a:r>
              <a:rPr lang="ru-RU" sz="3200" dirty="0" smtClean="0"/>
              <a:t>Работодатель вправе определять необходимость дополнительного профессионального образования для нужд ОО (ст.196 ТК РФ).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572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Обязательные предметные области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8879"/>
            <a:ext cx="8596668" cy="43324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Филология</a:t>
            </a:r>
          </a:p>
          <a:p>
            <a:r>
              <a:rPr lang="ru-RU" sz="2400" dirty="0" err="1" smtClean="0"/>
              <a:t>Общественнонаучные</a:t>
            </a:r>
            <a:r>
              <a:rPr lang="ru-RU" sz="2400" dirty="0" smtClean="0"/>
              <a:t> предметы</a:t>
            </a:r>
          </a:p>
          <a:p>
            <a:r>
              <a:rPr lang="ru-RU" sz="2400" dirty="0" smtClean="0"/>
              <a:t>Математика и информатика</a:t>
            </a:r>
          </a:p>
          <a:p>
            <a:r>
              <a:rPr lang="ru-RU" sz="2400" dirty="0" smtClean="0"/>
              <a:t>Основы духовно-нравственной культуры народов России</a:t>
            </a:r>
          </a:p>
          <a:p>
            <a:r>
              <a:rPr lang="ru-RU" sz="2400" dirty="0" smtClean="0"/>
              <a:t>Естественнонаучные предметы</a:t>
            </a:r>
          </a:p>
          <a:p>
            <a:r>
              <a:rPr lang="ru-RU" sz="2400" dirty="0" smtClean="0"/>
              <a:t>Искусство</a:t>
            </a:r>
          </a:p>
          <a:p>
            <a:r>
              <a:rPr lang="ru-RU" sz="2400" dirty="0" smtClean="0"/>
              <a:t>Технология</a:t>
            </a:r>
          </a:p>
          <a:p>
            <a:r>
              <a:rPr lang="ru-RU" sz="2400" dirty="0" smtClean="0"/>
              <a:t>Физическая культура и ОБЖ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1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Разработка рабочих программ по предметам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РП учебных предметов разрабатываются ОО самостоятельно в соответствии со Стандартом, с учетом ООП ООО, примерных рабочих программ учебных предметов (п.3 ч.3 ст.47 ФЗ № 273 – ФЗ).</a:t>
            </a:r>
          </a:p>
          <a:p>
            <a:r>
              <a:rPr lang="ru-RU" sz="2400" dirty="0" err="1" smtClean="0"/>
              <a:t>Педработники</a:t>
            </a:r>
            <a:r>
              <a:rPr lang="ru-RU" sz="2400" dirty="0" smtClean="0"/>
              <a:t> обязаны осуществлять свою деятельность на высоком профессиональном уровне, обеспечивать в полном объеме реализацию преподаваемого учебного предмета (п.1 ч.1 ст.48 ФЗ № 273 – ФЗ).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582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Рабочей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575938" cy="50217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Пояснительная записка</a:t>
            </a:r>
          </a:p>
          <a:p>
            <a:r>
              <a:rPr lang="ru-RU" sz="2400" dirty="0" smtClean="0"/>
              <a:t>Общая характеристика учебного предмета, курса</a:t>
            </a:r>
          </a:p>
          <a:p>
            <a:r>
              <a:rPr lang="ru-RU" sz="2400" dirty="0" smtClean="0"/>
              <a:t>Место учебного предмета, курса в учебном плане</a:t>
            </a:r>
          </a:p>
          <a:p>
            <a:r>
              <a:rPr lang="ru-RU" sz="2400" dirty="0" smtClean="0"/>
              <a:t>Личностные, 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 и предметные результаты</a:t>
            </a:r>
          </a:p>
          <a:p>
            <a:r>
              <a:rPr lang="ru-RU" sz="2400" dirty="0" smtClean="0"/>
              <a:t>Содержание учебного предмета, курса</a:t>
            </a:r>
          </a:p>
          <a:p>
            <a:r>
              <a:rPr lang="ru-RU" sz="2400" dirty="0" smtClean="0"/>
              <a:t>Тематическое планирование с определением основных видов учебной деятельности</a:t>
            </a:r>
          </a:p>
          <a:p>
            <a:r>
              <a:rPr lang="ru-RU" sz="2400" dirty="0" smtClean="0"/>
              <a:t>Описание учебно-методического и материально-технического обеспечения образовательной 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71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996</Words>
  <Application>Microsoft Office PowerPoint</Application>
  <PresentationFormat>Произвольный</PresentationFormat>
  <Paragraphs>127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Грань</vt:lpstr>
      <vt:lpstr>Методические рекомендации по введению ФГОС ООО</vt:lpstr>
      <vt:lpstr>Нормативная база</vt:lpstr>
      <vt:lpstr>Основное общее образование</vt:lpstr>
      <vt:lpstr>Формы получения основного общего образования</vt:lpstr>
      <vt:lpstr>Сроки обучения на основной ступени</vt:lpstr>
      <vt:lpstr>Повышение квалификации при переходе на ФГОС ООО</vt:lpstr>
      <vt:lpstr>Обязательные предметные области</vt:lpstr>
      <vt:lpstr>Разработка рабочих программ по предметам</vt:lpstr>
      <vt:lpstr>Структура Рабочей Программы</vt:lpstr>
      <vt:lpstr>Индивидуальный учебный план </vt:lpstr>
      <vt:lpstr>Внеурочная деятельность</vt:lpstr>
      <vt:lpstr>План внеурочной деятельности</vt:lpstr>
      <vt:lpstr>Требования к Программам курсов ВУД</vt:lpstr>
      <vt:lpstr>Основные составляющие ООП ООО</vt:lpstr>
      <vt:lpstr>Программа воспитания и социализации</vt:lpstr>
      <vt:lpstr>Программа универсальных учебных действий</vt:lpstr>
      <vt:lpstr>Программа коррекционной работы</vt:lpstr>
      <vt:lpstr>Требования к системе планируемых результатов</vt:lpstr>
      <vt:lpstr>Составляющие итоговой оценки результатов освоения ООП ООО</vt:lpstr>
      <vt:lpstr>Требования к условиям реализации Стандарта</vt:lpstr>
      <vt:lpstr>Требования к кадровым условиям</vt:lpstr>
      <vt:lpstr>Слайд 22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введению ФГОС ООО</dc:title>
  <dc:creator>5 scool</dc:creator>
  <cp:lastModifiedBy>Пользователь Windows</cp:lastModifiedBy>
  <cp:revision>45</cp:revision>
  <dcterms:created xsi:type="dcterms:W3CDTF">2015-10-29T07:35:51Z</dcterms:created>
  <dcterms:modified xsi:type="dcterms:W3CDTF">2015-10-31T13:09:05Z</dcterms:modified>
</cp:coreProperties>
</file>