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500042"/>
            <a:ext cx="9144064" cy="1357322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Охрана труда в образовательном учреждении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643182"/>
            <a:ext cx="8786874" cy="2357454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Основная цель государственной системы управления охраны труда –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обеспечить право работника на здоровые и безопасные условия труда.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0"/>
            <a:ext cx="871543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Основополагающими законодательными актами являются: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Трудовой кодекс РФ от 30.12.01 №197-ФЗ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Федеральный закон от 17.07.99 №181-ФЗ Об основах охраны труда в Российской Федерации.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Федеральный закон от 24.07 98 №125 Об обязательном социальном страховании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Закон РФ от 10.07.92.№3266-1«Об образовании»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42852"/>
            <a:ext cx="7215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Медицинский осмотр работников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143116"/>
          <a:ext cx="7643866" cy="2682240"/>
        </p:xfrm>
        <a:graphic>
          <a:graphicData uri="http://schemas.openxmlformats.org/drawingml/2006/table">
            <a:tbl>
              <a:tblPr/>
              <a:tblGrid>
                <a:gridCol w="2000264"/>
                <a:gridCol w="3558911"/>
                <a:gridCol w="2084691"/>
              </a:tblGrid>
              <a:tr h="3857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Наименование мероприятий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Оформляемый документ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Сроки проведения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i="0" u="sng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.Предварительный медицинский осмотр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Направление на предварительный медосмотр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При приёме на работу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u="sng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.Периодический медицинский осмотр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Поимённый список лиц, подлежащих периодическим медосмотрам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В соответствии с должностями, ежегодно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5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u="sng" dirty="0"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Медицинский осмотр обучающихся и воспитанников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Медицинские карты на детей;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Листок здоровья в классных журналах;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В соответствии с возрастом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Ежегодно в начале учебного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7158" y="928670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в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9 п. 1 ст. 48 Федерального закона от 29.12.2012 № 273-ФЗ «Об образовании в Российской Федерации» сказано, первичный медицинский осмотр обязан пройти гражданин, который устраивается на работу в детское учреждение.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72074"/>
            <a:ext cx="771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Согласно ст. 212 ТК РФ, обязанность по обеспечению прохождения медосмотра возложена на работодателя.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00042"/>
            <a:ext cx="871543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Обучение и инструктирование работников образования</a:t>
            </a:r>
          </a:p>
          <a:p>
            <a:pPr algn="ctr"/>
            <a:endParaRPr lang="ru-RU" sz="36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Обучению по охране труда и проверке знаний требований охраны труда в соответствии с Порядком обучения подлежат все работники организации, в т. ч. её руководитель.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357166"/>
            <a:ext cx="900115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инструктажей: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Вводный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инструктаж (при устройстве на работу)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Первичный инструктаж на рабочем месте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(до начала самостоятельной работы)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Повторный инструктаж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(раз в пол года)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Внеплановый инструктаж</a:t>
            </a:r>
            <a:r>
              <a:rPr lang="ru-RU" sz="3600" dirty="0" smtClean="0"/>
              <a:t> </a:t>
            </a:r>
            <a:r>
              <a:rPr lang="ru-RU" sz="2000" dirty="0" smtClean="0"/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изменении нормативной базы по охране труда, инструкций по охране труда, замени или модернизации оборудования, при нарушении работниками требований охраны труда)</a:t>
            </a:r>
          </a:p>
          <a:p>
            <a:pPr>
              <a:buFont typeface="Wingdings" pitchFamily="2" charset="2"/>
              <a:buChar char="q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Целевой инструктаж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(при выполнении разовых работ, при ликвидации последствий аварии, а также при проведении в организации массовых мероприятий)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4" descr="Белый мрамор"/>
          <p:cNvSpPr>
            <a:spLocks noChangeArrowheads="1"/>
          </p:cNvSpPr>
          <p:nvPr/>
        </p:nvSpPr>
        <p:spPr bwMode="auto">
          <a:xfrm>
            <a:off x="527050" y="158750"/>
            <a:ext cx="8342313" cy="46037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 fontAlgn="auto">
              <a:spcBef>
                <a:spcPct val="15000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Verdana" pitchFamily="34" charset="0"/>
              </a:rPr>
              <a:t>Основные обязанности работодателя по ОТ (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ТК РФ </a:t>
            </a:r>
            <a:r>
              <a:rPr lang="ru-RU" b="1" dirty="0">
                <a:solidFill>
                  <a:srgbClr val="FF0000"/>
                </a:solidFill>
                <a:latin typeface="Verdana" pitchFamily="34" charset="0"/>
              </a:rPr>
              <a:t>ст.212)</a:t>
            </a:r>
          </a:p>
        </p:txBody>
      </p:sp>
      <p:sp>
        <p:nvSpPr>
          <p:cNvPr id="29699" name="AutoShape 5" descr="Белый мрамор"/>
          <p:cNvSpPr>
            <a:spLocks noChangeArrowheads="1"/>
          </p:cNvSpPr>
          <p:nvPr/>
        </p:nvSpPr>
        <p:spPr bwMode="auto">
          <a:xfrm>
            <a:off x="500034" y="714356"/>
            <a:ext cx="8256616" cy="592157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 algn="ctr">
              <a:spcBef>
                <a:spcPct val="1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работников при эксплуатации зданий, сооружений, оборудования</a:t>
            </a:r>
          </a:p>
        </p:txBody>
      </p:sp>
      <p:sp>
        <p:nvSpPr>
          <p:cNvPr id="29700" name="AutoShape 6" descr="Белый мрамор"/>
          <p:cNvSpPr>
            <a:spLocks noChangeArrowheads="1"/>
          </p:cNvSpPr>
          <p:nvPr/>
        </p:nvSpPr>
        <p:spPr bwMode="auto">
          <a:xfrm>
            <a:off x="3273425" y="3502025"/>
            <a:ext cx="2779713" cy="11588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 algn="ctr">
              <a:spcBef>
                <a:spcPct val="150000"/>
              </a:spcBef>
            </a:pP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Работодатель обязан обеспечить</a:t>
            </a:r>
          </a:p>
        </p:txBody>
      </p:sp>
      <p:sp>
        <p:nvSpPr>
          <p:cNvPr id="29701" name="AutoShape 7" descr="Белый мрамор"/>
          <p:cNvSpPr>
            <a:spLocks noChangeArrowheads="1"/>
          </p:cNvSpPr>
          <p:nvPr/>
        </p:nvSpPr>
        <p:spPr bwMode="auto">
          <a:xfrm>
            <a:off x="142844" y="1500174"/>
            <a:ext cx="2776569" cy="968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Выполнение предписаний органов Госконтроля и надзора</a:t>
            </a:r>
          </a:p>
        </p:txBody>
      </p:sp>
      <p:sp>
        <p:nvSpPr>
          <p:cNvPr id="29702" name="AutoShape 8" descr="Белый мрамор"/>
          <p:cNvSpPr>
            <a:spLocks noChangeArrowheads="1"/>
          </p:cNvSpPr>
          <p:nvPr/>
        </p:nvSpPr>
        <p:spPr bwMode="auto">
          <a:xfrm>
            <a:off x="142844" y="2786058"/>
            <a:ext cx="2751169" cy="714380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 dirty="0">
                <a:latin typeface="Verdana" pitchFamily="34" charset="0"/>
              </a:rPr>
              <a:t>Разработку, утверждение инструкции по ОТ</a:t>
            </a:r>
          </a:p>
        </p:txBody>
      </p:sp>
      <p:sp>
        <p:nvSpPr>
          <p:cNvPr id="29703" name="AutoShape 9" descr="Белый мрамор"/>
          <p:cNvSpPr>
            <a:spLocks noChangeArrowheads="1"/>
          </p:cNvSpPr>
          <p:nvPr/>
        </p:nvSpPr>
        <p:spPr bwMode="auto">
          <a:xfrm>
            <a:off x="6364288" y="2890838"/>
            <a:ext cx="2779712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600" b="1">
                <a:latin typeface="Verdana" pitchFamily="34" charset="0"/>
              </a:rPr>
              <a:t>Обучение по ОТ</a:t>
            </a:r>
          </a:p>
        </p:txBody>
      </p:sp>
      <p:sp>
        <p:nvSpPr>
          <p:cNvPr id="29704" name="AutoShape 10" descr="Белый мрамор"/>
          <p:cNvSpPr>
            <a:spLocks noChangeArrowheads="1"/>
          </p:cNvSpPr>
          <p:nvPr/>
        </p:nvSpPr>
        <p:spPr bwMode="auto">
          <a:xfrm>
            <a:off x="0" y="5545138"/>
            <a:ext cx="2843213" cy="10572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Недопущение лиц, не прошедших инструктаж и проверку знаний по ОТ</a:t>
            </a:r>
          </a:p>
        </p:txBody>
      </p:sp>
      <p:sp>
        <p:nvSpPr>
          <p:cNvPr id="29705" name="AutoShape 11" descr="Белый мрамор"/>
          <p:cNvSpPr>
            <a:spLocks noChangeArrowheads="1"/>
          </p:cNvSpPr>
          <p:nvPr/>
        </p:nvSpPr>
        <p:spPr bwMode="auto">
          <a:xfrm>
            <a:off x="142844" y="4795838"/>
            <a:ext cx="2636869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 dirty="0">
                <a:latin typeface="Verdana" pitchFamily="34" charset="0"/>
              </a:rPr>
              <a:t>Проведение медосмотров</a:t>
            </a:r>
          </a:p>
        </p:txBody>
      </p:sp>
      <p:sp>
        <p:nvSpPr>
          <p:cNvPr id="29706" name="AutoShape 12" descr="Белый мрамор"/>
          <p:cNvSpPr>
            <a:spLocks noChangeArrowheads="1"/>
          </p:cNvSpPr>
          <p:nvPr/>
        </p:nvSpPr>
        <p:spPr bwMode="auto">
          <a:xfrm>
            <a:off x="142844" y="3856038"/>
            <a:ext cx="2636869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 dirty="0" smtClean="0">
                <a:latin typeface="Verdana" pitchFamily="34" charset="0"/>
              </a:rPr>
              <a:t>Проведение СОУТ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29707" name="AutoShape 13" descr="Белый мрамор"/>
          <p:cNvSpPr>
            <a:spLocks noChangeArrowheads="1"/>
          </p:cNvSpPr>
          <p:nvPr/>
        </p:nvSpPr>
        <p:spPr bwMode="auto">
          <a:xfrm>
            <a:off x="3298825" y="2879725"/>
            <a:ext cx="2779713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Режим труда и отдыха</a:t>
            </a:r>
          </a:p>
        </p:txBody>
      </p:sp>
      <p:sp>
        <p:nvSpPr>
          <p:cNvPr id="29708" name="AutoShape 14" descr="Белый мрамор"/>
          <p:cNvSpPr>
            <a:spLocks noChangeArrowheads="1"/>
          </p:cNvSpPr>
          <p:nvPr/>
        </p:nvSpPr>
        <p:spPr bwMode="auto">
          <a:xfrm>
            <a:off x="3362325" y="1622425"/>
            <a:ext cx="2703513" cy="9429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Санитарно-бытовые и лечебно-профилактическое обслуживание</a:t>
            </a:r>
          </a:p>
        </p:txBody>
      </p:sp>
      <p:sp>
        <p:nvSpPr>
          <p:cNvPr id="29709" name="AutoShape 15" descr="Белый мрамор"/>
          <p:cNvSpPr>
            <a:spLocks noChangeArrowheads="1"/>
          </p:cNvSpPr>
          <p:nvPr/>
        </p:nvSpPr>
        <p:spPr bwMode="auto">
          <a:xfrm>
            <a:off x="3286125" y="4810125"/>
            <a:ext cx="2779713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Расследование и учет несчастных случаев</a:t>
            </a:r>
          </a:p>
        </p:txBody>
      </p:sp>
      <p:sp>
        <p:nvSpPr>
          <p:cNvPr id="29710" name="AutoShape 16" descr="Белый мрамор"/>
          <p:cNvSpPr>
            <a:spLocks noChangeArrowheads="1"/>
          </p:cNvSpPr>
          <p:nvPr/>
        </p:nvSpPr>
        <p:spPr bwMode="auto">
          <a:xfrm>
            <a:off x="3298825" y="5559425"/>
            <a:ext cx="2767013" cy="10318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Наличие комплекта нормативных правовых актов, содержащих требования ОТ</a:t>
            </a:r>
          </a:p>
        </p:txBody>
      </p:sp>
      <p:sp>
        <p:nvSpPr>
          <p:cNvPr id="29711" name="AutoShape 17" descr="Белый мрамор"/>
          <p:cNvSpPr>
            <a:spLocks noChangeArrowheads="1"/>
          </p:cNvSpPr>
          <p:nvPr/>
        </p:nvSpPr>
        <p:spPr bwMode="auto">
          <a:xfrm>
            <a:off x="6351588" y="1500174"/>
            <a:ext cx="2792412" cy="10572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Информирование работников об условиях и ОТ на рабочем месте</a:t>
            </a:r>
          </a:p>
        </p:txBody>
      </p:sp>
      <p:sp>
        <p:nvSpPr>
          <p:cNvPr id="29712" name="AutoShape 18" descr="Белый мрамор"/>
          <p:cNvSpPr>
            <a:spLocks noChangeArrowheads="1"/>
          </p:cNvSpPr>
          <p:nvPr/>
        </p:nvSpPr>
        <p:spPr bwMode="auto">
          <a:xfrm>
            <a:off x="6364288" y="3846513"/>
            <a:ext cx="2779712" cy="4603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 dirty="0" smtClean="0">
                <a:latin typeface="Verdana" pitchFamily="34" charset="0"/>
              </a:rPr>
              <a:t>Приобретение, </a:t>
            </a:r>
            <a:r>
              <a:rPr lang="ru-RU" sz="1400" b="1" dirty="0">
                <a:latin typeface="Verdana" pitchFamily="34" charset="0"/>
              </a:rPr>
              <a:t>выдачу и применение СИЗ</a:t>
            </a:r>
          </a:p>
        </p:txBody>
      </p:sp>
      <p:sp>
        <p:nvSpPr>
          <p:cNvPr id="29713" name="AutoShape 20" descr="Белый мрамор"/>
          <p:cNvSpPr>
            <a:spLocks noChangeArrowheads="1"/>
          </p:cNvSpPr>
          <p:nvPr/>
        </p:nvSpPr>
        <p:spPr bwMode="auto">
          <a:xfrm>
            <a:off x="6465888" y="4633913"/>
            <a:ext cx="2678112" cy="1006475"/>
          </a:xfrm>
          <a:prstGeom prst="roundRect">
            <a:avLst>
              <a:gd name="adj" fmla="val 16667"/>
            </a:avLst>
          </a:prstGeom>
          <a:blipFill dpi="0" rotWithShape="1">
            <a:blip r:embed="rId2">
              <a:alphaModFix amt="50000"/>
            </a:blip>
            <a:srcRect/>
            <a:tile tx="0" ty="0" sx="100000" sy="100000" flip="none" algn="tl"/>
          </a:blipFill>
          <a:ln w="28575">
            <a:solidFill>
              <a:srgbClr val="993300"/>
            </a:solidFill>
            <a:round/>
            <a:headEnd/>
            <a:tailEnd/>
          </a:ln>
        </p:spPr>
        <p:txBody>
          <a:bodyPr lIns="54000" tIns="90000" rIns="54000" bIns="90000" anchor="ctr"/>
          <a:lstStyle/>
          <a:p>
            <a:pPr>
              <a:spcBef>
                <a:spcPct val="150000"/>
              </a:spcBef>
            </a:pPr>
            <a:r>
              <a:rPr lang="ru-RU" sz="1400" b="1">
                <a:latin typeface="Verdana" pitchFamily="34" charset="0"/>
              </a:rPr>
              <a:t>Обязательное соц. страхование от несчастных случаев</a:t>
            </a:r>
          </a:p>
        </p:txBody>
      </p:sp>
      <p:sp>
        <p:nvSpPr>
          <p:cNvPr id="29714" name="AutoShape 22"/>
          <p:cNvSpPr>
            <a:spLocks noChangeArrowheads="1"/>
          </p:cNvSpPr>
          <p:nvPr/>
        </p:nvSpPr>
        <p:spPr bwMode="auto">
          <a:xfrm rot="-8412250">
            <a:off x="5997575" y="4570413"/>
            <a:ext cx="482600" cy="212725"/>
          </a:xfrm>
          <a:prstGeom prst="leftArrow">
            <a:avLst>
              <a:gd name="adj1" fmla="val 50000"/>
              <a:gd name="adj2" fmla="val 5671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15" name="AutoShape 23"/>
          <p:cNvSpPr>
            <a:spLocks noChangeArrowheads="1"/>
          </p:cNvSpPr>
          <p:nvPr/>
        </p:nvSpPr>
        <p:spPr bwMode="auto">
          <a:xfrm rot="6767508">
            <a:off x="5699919" y="2966244"/>
            <a:ext cx="976312" cy="247650"/>
          </a:xfrm>
          <a:prstGeom prst="leftArrow">
            <a:avLst>
              <a:gd name="adj1" fmla="val 50000"/>
              <a:gd name="adj2" fmla="val 9855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16" name="AutoShape 24"/>
          <p:cNvSpPr>
            <a:spLocks noChangeArrowheads="1"/>
          </p:cNvSpPr>
          <p:nvPr/>
        </p:nvSpPr>
        <p:spPr bwMode="auto">
          <a:xfrm rot="-5400000">
            <a:off x="4480720" y="5355431"/>
            <a:ext cx="392112" cy="244475"/>
          </a:xfrm>
          <a:prstGeom prst="leftArrow">
            <a:avLst>
              <a:gd name="adj1" fmla="val 50000"/>
              <a:gd name="adj2" fmla="val 400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17" name="AutoShape 25"/>
          <p:cNvSpPr>
            <a:spLocks noChangeArrowheads="1"/>
          </p:cNvSpPr>
          <p:nvPr/>
        </p:nvSpPr>
        <p:spPr bwMode="auto">
          <a:xfrm>
            <a:off x="2684463" y="3941763"/>
            <a:ext cx="569912" cy="193675"/>
          </a:xfrm>
          <a:prstGeom prst="leftArrow">
            <a:avLst>
              <a:gd name="adj1" fmla="val 50000"/>
              <a:gd name="adj2" fmla="val 7356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18" name="AutoShape 26"/>
          <p:cNvSpPr>
            <a:spLocks noChangeArrowheads="1"/>
          </p:cNvSpPr>
          <p:nvPr/>
        </p:nvSpPr>
        <p:spPr bwMode="auto">
          <a:xfrm rot="-3009184">
            <a:off x="2425701" y="4970462"/>
            <a:ext cx="1155700" cy="200025"/>
          </a:xfrm>
          <a:prstGeom prst="leftArrow">
            <a:avLst>
              <a:gd name="adj1" fmla="val 50000"/>
              <a:gd name="adj2" fmla="val 1444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19" name="AutoShape 27"/>
          <p:cNvSpPr>
            <a:spLocks noChangeArrowheads="1"/>
          </p:cNvSpPr>
          <p:nvPr/>
        </p:nvSpPr>
        <p:spPr bwMode="auto">
          <a:xfrm rot="-1971152">
            <a:off x="2444750" y="4451350"/>
            <a:ext cx="876300" cy="185738"/>
          </a:xfrm>
          <a:prstGeom prst="leftArrow">
            <a:avLst>
              <a:gd name="adj1" fmla="val 50000"/>
              <a:gd name="adj2" fmla="val 11794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0" name="AutoShape 28"/>
          <p:cNvSpPr>
            <a:spLocks noChangeArrowheads="1"/>
          </p:cNvSpPr>
          <p:nvPr/>
        </p:nvSpPr>
        <p:spPr bwMode="auto">
          <a:xfrm rot="2044622">
            <a:off x="2624138" y="3494088"/>
            <a:ext cx="696912" cy="166687"/>
          </a:xfrm>
          <a:prstGeom prst="leftArrow">
            <a:avLst>
              <a:gd name="adj1" fmla="val 50000"/>
              <a:gd name="adj2" fmla="val 1045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1" name="AutoShape 29"/>
          <p:cNvSpPr>
            <a:spLocks noChangeArrowheads="1"/>
          </p:cNvSpPr>
          <p:nvPr/>
        </p:nvSpPr>
        <p:spPr bwMode="auto">
          <a:xfrm rot="3432993">
            <a:off x="2478088" y="2940050"/>
            <a:ext cx="1155700" cy="200025"/>
          </a:xfrm>
          <a:prstGeom prst="leftArrow">
            <a:avLst>
              <a:gd name="adj1" fmla="val 50000"/>
              <a:gd name="adj2" fmla="val 1444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2" name="AutoShape 30"/>
          <p:cNvSpPr>
            <a:spLocks noChangeArrowheads="1"/>
          </p:cNvSpPr>
          <p:nvPr/>
        </p:nvSpPr>
        <p:spPr bwMode="auto">
          <a:xfrm rot="-5400000">
            <a:off x="4498181" y="4502951"/>
            <a:ext cx="392113" cy="244475"/>
          </a:xfrm>
          <a:prstGeom prst="leftArrow">
            <a:avLst>
              <a:gd name="adj1" fmla="val 50000"/>
              <a:gd name="adj2" fmla="val 400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3" name="AutoShape 31"/>
          <p:cNvSpPr>
            <a:spLocks noChangeArrowheads="1"/>
          </p:cNvSpPr>
          <p:nvPr/>
        </p:nvSpPr>
        <p:spPr bwMode="auto">
          <a:xfrm rot="5400000">
            <a:off x="4453731" y="3475831"/>
            <a:ext cx="442912" cy="206375"/>
          </a:xfrm>
          <a:prstGeom prst="leftArrow">
            <a:avLst>
              <a:gd name="adj1" fmla="val 50000"/>
              <a:gd name="adj2" fmla="val 5365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4" name="AutoShape 32"/>
          <p:cNvSpPr>
            <a:spLocks noChangeArrowheads="1"/>
          </p:cNvSpPr>
          <p:nvPr/>
        </p:nvSpPr>
        <p:spPr bwMode="auto">
          <a:xfrm rot="5400000">
            <a:off x="4491831" y="2623344"/>
            <a:ext cx="303213" cy="219075"/>
          </a:xfrm>
          <a:prstGeom prst="leftArrow">
            <a:avLst>
              <a:gd name="adj1" fmla="val 50000"/>
              <a:gd name="adj2" fmla="val 3460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5" name="AutoShape 33"/>
          <p:cNvSpPr>
            <a:spLocks noChangeArrowheads="1"/>
          </p:cNvSpPr>
          <p:nvPr/>
        </p:nvSpPr>
        <p:spPr bwMode="auto">
          <a:xfrm rot="8175101">
            <a:off x="5978525" y="3495675"/>
            <a:ext cx="696913" cy="166688"/>
          </a:xfrm>
          <a:prstGeom prst="leftArrow">
            <a:avLst>
              <a:gd name="adj1" fmla="val 50000"/>
              <a:gd name="adj2" fmla="val 1045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6" name="AutoShape 34"/>
          <p:cNvSpPr>
            <a:spLocks noChangeArrowheads="1"/>
          </p:cNvSpPr>
          <p:nvPr/>
        </p:nvSpPr>
        <p:spPr bwMode="auto">
          <a:xfrm rot="10800000">
            <a:off x="5949950" y="4006850"/>
            <a:ext cx="481013" cy="206375"/>
          </a:xfrm>
          <a:prstGeom prst="leftArrow">
            <a:avLst>
              <a:gd name="adj1" fmla="val 50000"/>
              <a:gd name="adj2" fmla="val 5826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9727" name="AutoShape 36"/>
          <p:cNvSpPr>
            <a:spLocks noChangeArrowheads="1"/>
          </p:cNvSpPr>
          <p:nvPr/>
        </p:nvSpPr>
        <p:spPr bwMode="auto">
          <a:xfrm rot="5400000">
            <a:off x="4417220" y="1342231"/>
            <a:ext cx="303212" cy="219075"/>
          </a:xfrm>
          <a:prstGeom prst="leftArrow">
            <a:avLst>
              <a:gd name="adj1" fmla="val 50000"/>
              <a:gd name="adj2" fmla="val 3460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Статья 214 Трудового кодекса РФ определяет обязанности работника в области охраны труда. </a:t>
            </a:r>
            <a:endParaRPr lang="ru-RU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2571744"/>
            <a:ext cx="1928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150000"/>
              </a:spcBef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Работник обязан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1071546"/>
            <a:ext cx="2500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Соблюдать требования охраны труда.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3636" y="1071546"/>
            <a:ext cx="2857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  Правильно применять средства индивидуальной и коллективной защиты.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857232"/>
            <a:ext cx="27860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Проходить обучение безопасным методам и приемам выполнения работ и оказанию первой помощи пострадавшим на производстве, инструктаж по охране труда, стажировку на рабочем месте, проверку знаний требований охраны труда.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0694" y="3643314"/>
            <a:ext cx="35004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Немедленно извещать своего непосредственного или вышестоящего руководителя о любой ситуации, угрожающей жизни и здоровью людей, о каждом несчастном случае, происшедшем на производстве, или об ухудшении состояния своего здоровья, в том числе о проявлении признаков острого профессионального заболевания (отравления).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3643314"/>
            <a:ext cx="37147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Проходить обязательные предварительные (при поступлении на работу) и периодические (в течение трудовой деятельности) медицинские осмотры (обследования), а также проходить внеочередные медицинские осмотры (обследования) по направлению работодателя в случаях, предусмотренных настоящим Кодексом и иными федеральными законами.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57554" y="928670"/>
            <a:ext cx="2428892" cy="10001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72198" y="857232"/>
            <a:ext cx="2786082" cy="13573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3500438"/>
            <a:ext cx="3643338" cy="25717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2844" y="3500438"/>
            <a:ext cx="3786214" cy="25717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2844" y="714356"/>
            <a:ext cx="2928958" cy="22145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428992" y="2428868"/>
            <a:ext cx="2500330" cy="78581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5929322" y="3000372"/>
            <a:ext cx="1143008" cy="357190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1785918" y="2928934"/>
            <a:ext cx="1643074" cy="500066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857884" y="2285992"/>
            <a:ext cx="1000132" cy="285752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3214678" y="2143116"/>
            <a:ext cx="857256" cy="321472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 flipH="1" flipV="1">
            <a:off x="4536281" y="2178835"/>
            <a:ext cx="357984" cy="794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</TotalTime>
  <Words>541</Words>
  <PresentationFormat>Экран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Охрана труда в образовательном учреждении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Охрана труда </dc:title>
  <dc:creator>Админ</dc:creator>
  <cp:lastModifiedBy>Админ</cp:lastModifiedBy>
  <cp:revision>17</cp:revision>
  <dcterms:created xsi:type="dcterms:W3CDTF">2016-11-17T05:34:19Z</dcterms:created>
  <dcterms:modified xsi:type="dcterms:W3CDTF">2017-02-07T07:12:44Z</dcterms:modified>
</cp:coreProperties>
</file>