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1" r:id="rId23"/>
    <p:sldId id="280" r:id="rId24"/>
    <p:sldId id="282" r:id="rId25"/>
    <p:sldId id="276" r:id="rId26"/>
    <p:sldId id="277" r:id="rId27"/>
    <p:sldId id="278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AB9A-23FC-4C5B-B7DE-3C8E530BA2C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A3E1-C74A-4C39-8C92-919571C2E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6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A3E1-C74A-4C39-8C92-919571C2E7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91C0E8-7F35-4E14-AAB9-0B579B1ACD2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AD3EBA-7C91-4D11-942E-0B1235840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m.biz.ua/sevastopol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vastopol-online.ru/ruiny-35-y-beregovoy-batarei-sevastopol'.php" TargetMode="External"/><Relationship Id="rId4" Type="http://schemas.openxmlformats.org/officeDocument/2006/relationships/hyperlink" Target="http://www.sevastopol-online.ru/malahov-kurgan-sevastopol'.ph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astopol-online.ru/pamyatnik-geroyam-podvodnikam-sevastopol'.php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astopol-online.ru/severnoe-ukreplenie-sevastopol'.php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vastopol-online.ru/30-ya-batareya-beregovoy-ohrany-lyubimovka.php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sevastopol-online.ru/konstantinovskaya-batareya-sevastopol'.ph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rim.biz.ua/bahthisara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m.biz.ua/simferopol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643446"/>
            <a:ext cx="7772400" cy="857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Классный час по теме «Крымские уроки»          учитель </a:t>
            </a:r>
            <a:r>
              <a:rPr lang="ru-RU" dirty="0" err="1" smtClean="0"/>
              <a:t>Толошева</a:t>
            </a:r>
            <a:r>
              <a:rPr lang="ru-RU" dirty="0" smtClean="0"/>
              <a:t> В.В.МБОУ СОШ№32 станица Новоминская  Каневской район Краснодарский край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500990" cy="24574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Крым и Севастополь: их историческое значение для России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атры, филармонии Кры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Театры, филармонии Крыма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ятыни, храмы Кры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Святыни, храмы Крыма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ки, сады Крым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Парки, сады Крыма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 descr="Саки. Дворец Культур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85926"/>
            <a:ext cx="31861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опарки и зооуголки Кры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79296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Зоопарки и зооуголки Крыма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щерные города и монастыри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Пещерные города и монастыри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од Севастополь. Графская пристань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285992"/>
            <a:ext cx="678660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hlinkClick r:id="rId3" tooltip="Город Севастополь"/>
              </a:rPr>
              <a:t>Севастополь</a:t>
            </a:r>
            <a:r>
              <a:rPr lang="ru-RU" sz="2400" b="1" dirty="0" smtClean="0"/>
              <a:t> - это большой туристический центр. Севастополь - это город воинской славы (буквальный перевод с греческого "Величественный город", "</a:t>
            </a:r>
            <a:r>
              <a:rPr lang="ru-RU" sz="2400" b="1" dirty="0" err="1" smtClean="0"/>
              <a:t>город</a:t>
            </a:r>
            <a:r>
              <a:rPr lang="ru-RU" sz="2400" b="1" dirty="0" smtClean="0"/>
              <a:t> Славы"). Севастополь - это край рыбаков и корабелов. Севастополь - это отличный морской курорт. 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Крым в составе России (ликвидация ханства Россией                                                                    </a:t>
            </a:r>
            <a:r>
              <a:rPr lang="ru-RU" dirty="0" smtClean="0"/>
              <a:t>В XVIII в. развертывается серия русско-турецких войн. Одной из целей России в этих войнах было завоевание выхода к Черному морю, который был крайне необходим для дальнейшего экономического развития России. В 1768 г. началась война против России. На Дунае и на Кавказе два года длились тяжелые и неудачные для России военные действия.   С приходом на пост командующего П. А. Румянцева ход войны изменился в пользу России. Крымская армия под командованием В. М. Долгорукова в 1771 г. овладела Перекопом, взяла </a:t>
            </a:r>
            <a:r>
              <a:rPr lang="ru-RU" dirty="0" err="1" smtClean="0"/>
              <a:t>Ак-Мечеть</a:t>
            </a:r>
            <a:r>
              <a:rPr lang="ru-RU" dirty="0" smtClean="0"/>
              <a:t> (Симферополь) и изгнала турок из Крыма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Крыма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490" y="2382981"/>
            <a:ext cx="8229600" cy="3332035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rgbClr val="FF0000"/>
                </a:solidFill>
              </a:rPr>
              <a:t>8 апреля 1783 г. Екатерина II подписала "Манифест о присоединении полуострова Крымского, острова Тамани и всей Кубанской стороны под державу Российскую".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500" dirty="0" smtClean="0"/>
              <a:t>4 апреля 1919 года был подписан "Декрет СНК о лечебных местностях общегосударственного значения", по которому "лечебные местности или курорты, где бы таковые на территории Российской Советской Федеративной Социалистической Республики не находились и кому бы ни принадлежали, со всеми сооружениями, строениями и движимостью, обслуживавшими ранее курорт и находящимися на присоединенных и прописанных к курорту землях, составляют собственность Республики и используются для лечебных целей".</a:t>
            </a:r>
          </a:p>
          <a:p>
            <a:r>
              <a:rPr lang="ru-RU" sz="5500" dirty="0" smtClean="0"/>
              <a:t> </a:t>
            </a:r>
          </a:p>
          <a:p>
            <a:pPr>
              <a:buNone/>
            </a:pPr>
            <a:r>
              <a:rPr lang="ru-RU" sz="5500" dirty="0" smtClean="0"/>
              <a:t>       Наши войска потеряли в Крымской операции в ВОВ потеряли свыше 17 тысяч человек, в том числе при освобождении Севастополя - около 6 тысяч.</a:t>
            </a:r>
            <a:br>
              <a:rPr lang="ru-RU" sz="5500" dirty="0" smtClean="0"/>
            </a:br>
            <a:r>
              <a:rPr lang="ru-RU" sz="5500" dirty="0" smtClean="0"/>
              <a:t/>
            </a:r>
            <a:br>
              <a:rPr lang="ru-RU" sz="5500" dirty="0" smtClean="0"/>
            </a:b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       К 12 мая наступила развязка; война в Крыму закончилась.</a:t>
            </a:r>
            <a:br>
              <a:rPr lang="ru-RU" sz="5500" dirty="0" smtClean="0"/>
            </a:br>
            <a:r>
              <a:rPr lang="ru-RU" sz="5500" dirty="0" smtClean="0"/>
              <a:t> </a:t>
            </a:r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       Вместе с восстановлением хозяйства предстояло возродить крымские здравницы</a:t>
            </a:r>
            <a:br>
              <a:rPr lang="ru-RU" sz="5500" dirty="0" smtClean="0"/>
            </a:br>
            <a:endParaRPr lang="ru-RU" sz="5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Крым в XX веке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Крымский полуостров имеет важнейшее стратегическое значение, обеспечивая доступ России к южным морям, - сегодня здесь находится база русского военно-морского флота.</a:t>
            </a:r>
          </a:p>
          <a:p>
            <a:r>
              <a:rPr lang="ru-RU" sz="3200" dirty="0" smtClean="0"/>
              <a:t>Крым - это символ государственной полноценности России.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Значение Крыма для России огромно.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0059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Крымский полуостров — одно из самых замечательных мест на Земле. Нередко его называют «мир в миниатюре» или «музей под открытым небом», и это совсем не преувеличение. Уникальное сочетание разнообразных форм рельефа и климатических условий на малой территории придают Крыму особую неповторимость. Как следствие этого — богатство, разнообразие и оригинальность ландшафтов, растительного и животного мира. На полуострове пересекались исторические пути множества народов и цивилизаций, поэтому история Крыма полна самых невероятных событий и неожиданных поворотов. Славится Крым не только уникальными памятниками природы, но и многочисленными историческими и архитектурными достопримечательностями, интереснейшими музеями, великолепными дворцовыми ансамблями...</a:t>
            </a:r>
          </a:p>
          <a:p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Достопримечательности Крыма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тин Лукашенк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7072362" cy="36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Путин и Лукашенко отметили историческое значение воссоединения Крыма с РФ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900" b="1" dirty="0" smtClean="0"/>
              <a:t>Поэт Василий Лебедев-Кумач писал об обороне Севастополя:</a:t>
            </a:r>
          </a:p>
          <a:p>
            <a:r>
              <a:rPr lang="ru-RU" sz="2900" b="1" dirty="0" smtClean="0"/>
              <a:t>Восстань из пепла, Севастополь,</a:t>
            </a:r>
          </a:p>
          <a:p>
            <a:r>
              <a:rPr lang="ru-RU" sz="2900" b="1" dirty="0" smtClean="0"/>
              <a:t>Герой, прославленный навек!</a:t>
            </a:r>
          </a:p>
          <a:p>
            <a:r>
              <a:rPr lang="ru-RU" sz="2900" b="1" dirty="0" smtClean="0"/>
              <a:t>Твой каждый уцелевший тополь</a:t>
            </a:r>
          </a:p>
          <a:p>
            <a:r>
              <a:rPr lang="ru-RU" sz="2900" b="1" dirty="0" smtClean="0"/>
              <a:t>Взлелеет русский человек.</a:t>
            </a:r>
          </a:p>
          <a:p>
            <a:r>
              <a:rPr lang="ru-RU" sz="2900" b="1" dirty="0" smtClean="0"/>
              <a:t> </a:t>
            </a:r>
          </a:p>
          <a:p>
            <a:r>
              <a:rPr lang="ru-RU" sz="2900" b="1" dirty="0" smtClean="0"/>
              <a:t>Те камни, где ступал Нахимов,</a:t>
            </a:r>
          </a:p>
          <a:p>
            <a:r>
              <a:rPr lang="ru-RU" sz="2900" b="1" dirty="0" smtClean="0"/>
              <a:t>Нам стали дороги вдвойне,</a:t>
            </a:r>
          </a:p>
          <a:p>
            <a:r>
              <a:rPr lang="ru-RU" sz="2900" b="1" dirty="0" smtClean="0"/>
              <a:t>Когда мы, нашей кровью вымыв,</a:t>
            </a:r>
          </a:p>
          <a:p>
            <a:r>
              <a:rPr lang="ru-RU" sz="2900" b="1" dirty="0" smtClean="0"/>
              <a:t>Вернули их родной стране.</a:t>
            </a:r>
          </a:p>
          <a:p>
            <a:r>
              <a:rPr lang="ru-RU" sz="2900" b="1" dirty="0" smtClean="0"/>
              <a:t> </a:t>
            </a:r>
          </a:p>
          <a:p>
            <a:r>
              <a:rPr lang="ru-RU" sz="2900" b="1" dirty="0" smtClean="0"/>
              <a:t>Израненный, но величавый,</a:t>
            </a:r>
          </a:p>
          <a:p>
            <a:r>
              <a:rPr lang="ru-RU" sz="2900" b="1" dirty="0" smtClean="0"/>
              <a:t>Войдешь ты в летопись веков -</a:t>
            </a:r>
          </a:p>
          <a:p>
            <a:r>
              <a:rPr lang="ru-RU" sz="2900" b="1" dirty="0" smtClean="0"/>
              <a:t>Бессмертный город нашей славы,</a:t>
            </a:r>
          </a:p>
          <a:p>
            <a:r>
              <a:rPr lang="ru-RU" sz="2900" b="1" dirty="0" smtClean="0"/>
              <a:t>Святыня русских моряков.</a:t>
            </a:r>
          </a:p>
          <a:p>
            <a:r>
              <a:rPr lang="ru-RU" sz="2900" b="1" dirty="0" smtClean="0"/>
              <a:t> </a:t>
            </a:r>
          </a:p>
          <a:p>
            <a:r>
              <a:rPr lang="ru-RU" sz="2900" b="1" dirty="0" smtClean="0"/>
              <a:t>И наши дети внукам нашим</a:t>
            </a:r>
          </a:p>
          <a:p>
            <a:r>
              <a:rPr lang="ru-RU" sz="2900" b="1" dirty="0" smtClean="0"/>
              <a:t>Расскажут в бухте </a:t>
            </a:r>
            <a:r>
              <a:rPr lang="ru-RU" sz="2900" b="1" dirty="0" err="1" smtClean="0"/>
              <a:t>голубой</a:t>
            </a:r>
            <a:r>
              <a:rPr lang="ru-RU" sz="2900" b="1" dirty="0" smtClean="0"/>
              <a:t>,</a:t>
            </a:r>
          </a:p>
          <a:p>
            <a:r>
              <a:rPr lang="ru-RU" sz="2900" b="1" dirty="0" smtClean="0"/>
              <a:t>Как гордо ты стоял на страже,</a:t>
            </a:r>
          </a:p>
          <a:p>
            <a:r>
              <a:rPr lang="ru-RU" sz="2900" b="1" dirty="0" smtClean="0"/>
              <a:t>Прикрывши Родину собой!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Севастополь</a:t>
            </a:r>
            <a:endParaRPr lang="ru-RU" b="1" dirty="0"/>
          </a:p>
        </p:txBody>
      </p:sp>
      <p:pic>
        <p:nvPicPr>
          <p:cNvPr id="4" name="Рисунок 3" descr="Дорога в Ялту, Ореанд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-я береговая батарея в Севастопол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571900" cy="330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900486" cy="235745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В </a:t>
            </a:r>
            <a:r>
              <a:rPr lang="ru-RU" sz="1800" b="1" dirty="0" err="1" smtClean="0">
                <a:solidFill>
                  <a:srgbClr val="FFFF00"/>
                </a:solidFill>
              </a:rPr>
              <a:t>Голубой</a:t>
            </a:r>
            <a:r>
              <a:rPr lang="ru-RU" sz="1800" b="1" dirty="0" smtClean="0">
                <a:solidFill>
                  <a:srgbClr val="FFFF00"/>
                </a:solidFill>
              </a:rPr>
              <a:t> бухте находится мемориальный комплекс 35-й береговой батареи. По последним данным в ночь на 1 июля 1942 года в казематах 35 батареи укрылись 23 тысячи защитников Севастополя, не успевших эвакуироваться на «Большую землю» 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Малахов курган в Севастопол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7147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43570" y="3071810"/>
            <a:ext cx="3071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hlinkClick r:id="rId4"/>
              </a:rPr>
              <a:t>Малахов курган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400050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prstClr val="white"/>
                </a:solidFill>
                <a:hlinkClick r:id="rId4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857496"/>
            <a:ext cx="419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hlinkClick r:id="rId5"/>
              </a:rPr>
              <a:t>Мемориал 35-й береговой батареи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00043"/>
            <a:ext cx="4143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Расположенный в юго-западной части Корабельной стороны, курган господствует над окружающей местностью, он на 97 метров возвышается над уровнем моря. Дважды эта высота становилась ареной ожесточённых боёв: в годы Крымской войны и в Великую Отечественную войну.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 героям-подводникам в Севастопол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На площади Ревякина, у автовокзала, стоит памятник – паровоз «Эл-2500», тот, что в дни второй героической обороны Севастополя водил на передовые позиции легендарный бронепоезд «Железняков». Гитлеровцы прозвали его «зелёным призраком». </a:t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44334"/>
            <a:ext cx="3500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Памятник героям-подводникам</a:t>
            </a:r>
            <a:endParaRPr lang="ru-RU" dirty="0"/>
          </a:p>
        </p:txBody>
      </p:sp>
      <p:pic>
        <p:nvPicPr>
          <p:cNvPr id="6" name="Рисунок 5" descr="бронепоезд Железняков в Севастопол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2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стантиновская батаре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 </a:t>
            </a:r>
            <a:r>
              <a:rPr lang="ru-RU" sz="1600" u="sng" dirty="0" smtClean="0">
                <a:hlinkClick r:id="rId3"/>
              </a:rPr>
              <a:t>Северное укрепление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3116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4"/>
              </a:rPr>
              <a:t>Константиновская батарея</a:t>
            </a:r>
            <a:endParaRPr lang="ru-RU" b="1" dirty="0"/>
          </a:p>
        </p:txBody>
      </p:sp>
      <p:pic>
        <p:nvPicPr>
          <p:cNvPr id="6" name="Рисунок 5" descr="30-я батарея береговой охраны в Севастопол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86124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5429256" y="221455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6"/>
              </a:rPr>
              <a:t>30-я батарея береговой охраны</a:t>
            </a:r>
            <a:endParaRPr lang="ru-RU" b="1" dirty="0"/>
          </a:p>
        </p:txBody>
      </p:sp>
      <p:pic>
        <p:nvPicPr>
          <p:cNvPr id="9" name="Рисунок 8" descr="Северное укрепление в Севастопол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28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Scy;&amp;iecy;&amp;vcy;&amp;acy;&amp;scy;&amp;tcy;&amp;ocy;&amp;pcy;&amp;ocy;&amp;lcy;&amp;softcy; &amp;vcy;&amp;iecy;&amp;rcy;&amp;ncy;&amp;iecy;&amp;tcy; &amp;icy;&amp;scy;&amp;tcy;&amp;ocy;&amp;rcy;&amp;icy;&amp;chcy;&amp;iecy;&amp;scy;&amp;kcy;&amp;ocy;&amp;iecy; &amp;dcy;&amp;lcy;&amp;yacy; &amp;Rcy;&amp;ocy;&amp;scy;&amp;scy;&amp;icy;&amp;icy; &amp;zcy;&amp;ncy;&amp;acy;&amp;chcy;&amp;iecy;&amp;ncy;&amp;icy;&amp;ie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8962"/>
            <a:ext cx="7786742" cy="464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Севастополь вернет историческое для России значение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1.repo.aif.ru/1/b1/97132/a8a7d356eec79e6b07de9d832010070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785937"/>
            <a:ext cx="6096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Сейчас в составе Черноморского флота 2739 кораблей, из них 43 боевых. Большинство судов отслужили 20–35 лет, поэтому южный флот нуждается в «омоложении».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ru-RU" b="1" dirty="0" smtClean="0"/>
              <a:t>Основные стратегические задачи ЧФ</a:t>
            </a:r>
            <a:r>
              <a:rPr lang="ru-RU" dirty="0" smtClean="0"/>
              <a:t>:</a:t>
            </a:r>
          </a:p>
          <a:p>
            <a:pPr fontAlgn="t"/>
            <a:r>
              <a:rPr lang="ru-RU" dirty="0" smtClean="0"/>
              <a:t>– контроль над акваторией Чёрного моря и обеспечение безопасности южных границ России;</a:t>
            </a:r>
            <a:br>
              <a:rPr lang="ru-RU" dirty="0" smtClean="0"/>
            </a:br>
            <a:r>
              <a:rPr lang="ru-RU" dirty="0" smtClean="0"/>
              <a:t>– обеспечение интересов России и её союзников в южных морях. Например, охрана морских границ Абхазии;</a:t>
            </a:r>
            <a:br>
              <a:rPr lang="ru-RU" dirty="0" smtClean="0"/>
            </a:br>
            <a:r>
              <a:rPr lang="ru-RU" dirty="0" smtClean="0"/>
              <a:t>– Севастополь можно использовать как базу для развёртывания флота в Средиземном море и Индийском океане. Во времена СССР ежегодно через Черноморские проливы выходило в мировой океан до ста боевых кораблей и судов. Флот имел разветвлённую сеть базирования от Измаила до Батуми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/>
          <a:lstStyle/>
          <a:p>
            <a:r>
              <a:rPr lang="ru-RU" b="1" dirty="0" smtClean="0"/>
              <a:t>Крым- Севастополь- Россия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Да, вы сдержали ваше слово:</a:t>
            </a:r>
          </a:p>
          <a:p>
            <a:r>
              <a:rPr lang="ru-RU" b="1" dirty="0" smtClean="0"/>
              <a:t>Не двинув пушки, ни рубля,</a:t>
            </a:r>
          </a:p>
          <a:p>
            <a:r>
              <a:rPr lang="ru-RU" b="1" dirty="0" smtClean="0"/>
              <a:t>В свои права вступает снова</a:t>
            </a:r>
          </a:p>
          <a:p>
            <a:r>
              <a:rPr lang="ru-RU" b="1" dirty="0" smtClean="0"/>
              <a:t>Родная русская земля —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И нам завещанное море</a:t>
            </a:r>
          </a:p>
          <a:p>
            <a:r>
              <a:rPr lang="ru-RU" b="1" dirty="0" smtClean="0"/>
              <a:t>Опять свободною волной,</a:t>
            </a:r>
          </a:p>
          <a:p>
            <a:r>
              <a:rPr lang="ru-RU" b="1" dirty="0" smtClean="0"/>
              <a:t>О кратком позабыв позоре,</a:t>
            </a:r>
          </a:p>
          <a:p>
            <a:r>
              <a:rPr lang="ru-RU" b="1" dirty="0" smtClean="0"/>
              <a:t>Лобзает берег свой родной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Крыма. Вид с пляжа Гурзуфа на Медведь-гору и скалы-близнецы Адалары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43306" y="3429000"/>
            <a:ext cx="22574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6432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Центральный Крым находится в степной зоне и занимает склоны Главной гряды Крымских гор. Целебные силы и туристские возможности Крыма далеко не исчерпываются приморскими районами. Многие места на территории </a:t>
            </a:r>
            <a:r>
              <a:rPr lang="ru-RU" sz="2000" dirty="0" err="1" smtClean="0">
                <a:solidFill>
                  <a:srgbClr val="FFFF00"/>
                </a:solidFill>
              </a:rPr>
              <a:t>горно-лесной</a:t>
            </a:r>
            <a:r>
              <a:rPr lang="ru-RU" sz="2000" dirty="0" smtClean="0">
                <a:solidFill>
                  <a:srgbClr val="FFFF00"/>
                </a:solidFill>
              </a:rPr>
              <a:t> зоны Центрального Крыма по климатическим и туристским данным не уступают прославленным районам. Здесь чистый </a:t>
            </a:r>
            <a:r>
              <a:rPr lang="ru-RU" sz="2000" dirty="0" err="1" smtClean="0">
                <a:solidFill>
                  <a:srgbClr val="FFFF00"/>
                </a:solidFill>
              </a:rPr>
              <a:t>горно-лесной</a:t>
            </a:r>
            <a:r>
              <a:rPr lang="ru-RU" sz="2000" dirty="0" smtClean="0">
                <a:solidFill>
                  <a:srgbClr val="FFFF00"/>
                </a:solidFill>
              </a:rPr>
              <a:t> воздух, обилие зелени. </a:t>
            </a:r>
            <a:r>
              <a:rPr lang="ru-RU" sz="2000" dirty="0" err="1" smtClean="0">
                <a:solidFill>
                  <a:srgbClr val="FFFF00"/>
                </a:solidFill>
              </a:rPr>
              <a:t>Курортообразущим</a:t>
            </a:r>
            <a:r>
              <a:rPr lang="ru-RU" sz="2000" dirty="0" smtClean="0">
                <a:solidFill>
                  <a:srgbClr val="FFFF00"/>
                </a:solidFill>
              </a:rPr>
              <a:t> фактором является климат, характеризующийся умеренно разреженной атмосферой, насыщенной летучими веществами преимущественно хвойных растений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Фото Крыма. Ялта. Набережна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247173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Крыма. Новый Свет. Вид с Голицынской тропы на гору Караул-Об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614615" cy="26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0892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hlinkClick r:id="rId2" tooltip="Бахчисарай"/>
              </a:rPr>
              <a:t>Бахчисарай</a:t>
            </a:r>
            <a:r>
              <a:rPr lang="ru-RU" sz="2400" dirty="0" smtClean="0"/>
              <a:t> — город в центральном Крыму, центр Бахчисарайского района, бывшая столица Крымского ханства. Название города Бахчисарай переводится с крымско-татарского как «дворец-сад». Бахчисарай ежегодно посещают тысячи туристов. Одних привлекает знаменитый Ханский дворец, других - таинственные «пещерные города», третьих манит живописная природа этих мест. Бахчисарай единственный в Крыму сохранил колорит средневекового восточного города в узких извилистых улочках, невысоких домах с решетчатыми балконами, называемыми </a:t>
            </a:r>
            <a:r>
              <a:rPr lang="ru-RU" sz="2400" dirty="0" err="1" smtClean="0"/>
              <a:t>мушараби</a:t>
            </a:r>
            <a:r>
              <a:rPr lang="ru-RU" sz="2400" dirty="0" smtClean="0"/>
              <a:t>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25003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Ханский дворец в Бахчисара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мферополь. Театр имени М.Горьког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78581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571768"/>
          </a:xfrm>
        </p:spPr>
        <p:txBody>
          <a:bodyPr>
            <a:noAutofit/>
          </a:bodyPr>
          <a:lstStyle/>
          <a:p>
            <a:r>
              <a:rPr lang="ru-RU" sz="2400" dirty="0" smtClean="0">
                <a:hlinkClick r:id="rId3"/>
              </a:rPr>
              <a:t>Симферополь</a:t>
            </a:r>
            <a:r>
              <a:rPr lang="ru-RU" sz="2400" dirty="0" smtClean="0"/>
              <a:t> принадлежит к числу сравнительно молодых городов, появившихся на карте Крыма уже в новое время. Однако местность, где в долине </a:t>
            </a:r>
            <a:r>
              <a:rPr lang="ru-RU" sz="2400" dirty="0" err="1" smtClean="0"/>
              <a:t>Салгира</a:t>
            </a:r>
            <a:r>
              <a:rPr lang="ru-RU" sz="2400" dirty="0" smtClean="0"/>
              <a:t> располагается Симферополь, во все времена привлекала людей своим удачным географическим расположением, благоприятными природными условиями. На территории города памятники истории и культуры различных веков.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лицы и площади городов Кры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Улицы и площади городов Крыма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и и исторические мес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3581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Памятники и исторические мес</a:t>
            </a:r>
            <a:r>
              <a:rPr lang="ru-RU" dirty="0" smtClean="0"/>
              <a:t>та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бережные Кры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Набережные Крыма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узеи и галереи Кры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Музеи и галереи Крыма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383</TotalTime>
  <Words>510</Words>
  <Application>Microsoft Office PowerPoint</Application>
  <PresentationFormat>Экран (4:3)</PresentationFormat>
  <Paragraphs>79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Крым и Севастополь: их историческое значение для России</vt:lpstr>
      <vt:lpstr>Достопримечательности Крыма </vt:lpstr>
      <vt:lpstr>Центральный Крым находится в степной зоне и занимает склоны Главной гряды Крымских гор. Целебные силы и туристские возможности Крыма далеко не исчерпываются приморскими районами. Многие места на территории горно-лесной зоны Центрального Крыма по климатическим и туристским данным не уступают прославленным районам. Здесь чистый горно-лесной воздух, обилие зелени. Курортообразущим фактором является климат, характеризующийся умеренно разреженной атмосферой, насыщенной летучими веществами преимущественно хвойных растений.</vt:lpstr>
      <vt:lpstr>Презентация PowerPoint</vt:lpstr>
      <vt:lpstr>Симферополь принадлежит к числу сравнительно молодых городов, появившихся на карте Крыма уже в новое время. Однако местность, где в долине Салгира располагается Симферополь, во все времена привлекала людей своим удачным географическим расположением, благоприятными природными условиями. На территории города памятники истории и культуры различных веков. </vt:lpstr>
      <vt:lpstr>Улицы и площади городов Крыма</vt:lpstr>
      <vt:lpstr>Памятники и исторические места </vt:lpstr>
      <vt:lpstr>Набережные Крыма </vt:lpstr>
      <vt:lpstr>Музеи и галереи Крыма </vt:lpstr>
      <vt:lpstr>Театры, филармонии Крыма </vt:lpstr>
      <vt:lpstr>Святыни, храмы Крыма </vt:lpstr>
      <vt:lpstr>Парки, сады Крыма </vt:lpstr>
      <vt:lpstr> Зоопарки и зооуголки Крыма </vt:lpstr>
      <vt:lpstr>Пещерные города и монастыри </vt:lpstr>
      <vt:lpstr>Севастополь - это большой туристический центр. Севастополь - это город воинской славы (буквальный перевод с греческого "Величественный город", "город Славы"). Севастополь - это край рыбаков и корабелов. Севастополь - это отличный морской курорт. </vt:lpstr>
      <vt:lpstr>История Крыма</vt:lpstr>
      <vt:lpstr>Презентация PowerPoint</vt:lpstr>
      <vt:lpstr>Крым в XX веке </vt:lpstr>
      <vt:lpstr>Значение Крыма для России огромно. </vt:lpstr>
      <vt:lpstr>Путин и Лукашенко отметили историческое значение воссоединения Крыма с РФ </vt:lpstr>
      <vt:lpstr>Севастополь</vt:lpstr>
      <vt:lpstr>       В Голубой бухте находится мемориальный комплекс 35-й береговой батареи. По последним данным в ночь на 1 июля 1942 года в казематах 35 батареи укрылись 23 тысячи защитников Севастополя, не успевших эвакуироваться на «Большую землю»  </vt:lpstr>
      <vt:lpstr>На площади Ревякина, у автовокзала, стоит памятник – паровоз «Эл-2500», тот, что в дни второй героической обороны Севастополя водил на передовые позиции легендарный бронепоезд «Железняков». Гитлеровцы прозвали его «зелёным призраком».   </vt:lpstr>
      <vt:lpstr>                                                                                                                Северное укрепление</vt:lpstr>
      <vt:lpstr>Севастополь вернет историческое для России значение</vt:lpstr>
      <vt:lpstr>Сейчас в составе Черноморского флота 2739 кораблей, из них 43 боевых. Большинство судов отслужили 20–35 лет, поэтому южный флот нуждается в «омоложении».</vt:lpstr>
      <vt:lpstr>Крым- Севастополь- Россия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и Севастополь: их историческое значение для России</dc:title>
  <dc:creator>User</dc:creator>
  <cp:lastModifiedBy>(RusmanAL) Русман Аркадий Львович</cp:lastModifiedBy>
  <cp:revision>31</cp:revision>
  <dcterms:created xsi:type="dcterms:W3CDTF">2014-05-23T05:51:55Z</dcterms:created>
  <dcterms:modified xsi:type="dcterms:W3CDTF">2014-05-26T07:00:54Z</dcterms:modified>
</cp:coreProperties>
</file>