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73" autoAdjust="0"/>
    <p:restoredTop sz="94660"/>
  </p:normalViewPr>
  <p:slideViewPr>
    <p:cSldViewPr>
      <p:cViewPr varScale="1">
        <p:scale>
          <a:sx n="68" d="100"/>
          <a:sy n="68" d="100"/>
        </p:scale>
        <p:origin x="-13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9/30/2015</a:t>
            </a:fld>
            <a:endParaRPr lang="en-US"/>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9/30/2015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9/30/2015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9/30/2015</a:t>
            </a:fld>
            <a:endParaRPr lang="en-US"/>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9/30/2015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9/30/2015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7EAF463A-BC7C-46EE-9F1E-7F377CCA4891}" type="datetimeFigureOut">
              <a:rPr lang="en-US" smtClean="0"/>
              <a:pPr/>
              <a:t>9/30/2015</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9/30/2015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9/30/2015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9/30/2015</a:t>
            </a:fld>
            <a:endParaRPr lang="en-US"/>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9/30/2015</a:t>
            </a:fld>
            <a:endParaRPr lang="en-US"/>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9/30/2015</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u.wikipedia.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F:\&#1070;&#1085;&#1099;&#1077;%20&#1075;&#1077;&#1088;&#1086;&#1080;%20&#1074;&#1086;&#1081;&#1085;&#1099;\&#1070;&#1085;&#1099;&#1077;%20&#1075;&#1077;&#1088;&#1086;&#1080;%20&#1074;&#1086;&#1081;&#1085;&#1099;.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ommons.wikimedia.org/wiki/File:%D0%A7%D0%B5%D0%BA%D0%BC%D0%B0%D0%BA_%D0%92.jpg?uselang=r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38200" y="3810000"/>
            <a:ext cx="83058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spc="0" dirty="0" smtClean="0">
                <a:ln w="11430">
                  <a:solidFill>
                    <a:srgbClr val="FF0000"/>
                  </a:solidFill>
                </a:ln>
                <a:solidFill>
                  <a:srgbClr val="FFC000"/>
                </a:solidFill>
                <a:effectLst>
                  <a:outerShdw blurRad="50800" dist="39000" dir="5460000" algn="tl">
                    <a:srgbClr val="000000">
                      <a:alpha val="38000"/>
                    </a:srgbClr>
                  </a:outerShdw>
                </a:effectLst>
                <a:latin typeface="Rurintania" pitchFamily="2" charset="0"/>
              </a:rPr>
              <a:t>Юные герои войны</a:t>
            </a:r>
          </a:p>
          <a:p>
            <a:endParaRPr lang="ru-RU"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Заголовок 1"/>
          <p:cNvSpPr>
            <a:spLocks noGrp="1"/>
          </p:cNvSpPr>
          <p:nvPr>
            <p:ph type="ctr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spc="0" dirty="0" smtClean="0">
                <a:ln/>
                <a:solidFill>
                  <a:schemeClr val="accent3"/>
                </a:solidFill>
                <a:effectLst/>
              </a:rPr>
              <a:t>«Пока мы едины – мы непобедимы!».</a:t>
            </a:r>
            <a:endParaRPr lang="ru-RU" b="1" spc="0" dirty="0">
              <a:ln/>
              <a:solidFill>
                <a:schemeClr val="accent3"/>
              </a:solidFill>
              <a:effectLst/>
            </a:endParaRPr>
          </a:p>
        </p:txBody>
      </p:sp>
      <p:sp>
        <p:nvSpPr>
          <p:cNvPr id="4" name="TextBox 3"/>
          <p:cNvSpPr txBox="1"/>
          <p:nvPr/>
        </p:nvSpPr>
        <p:spPr>
          <a:xfrm>
            <a:off x="3429000" y="228600"/>
            <a:ext cx="2868478" cy="92333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ФКОУ В(С)ОШ № 2</a:t>
            </a:r>
          </a:p>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ГУФСИН России по</a:t>
            </a:r>
          </a:p>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Свердловской области.</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3124200" y="5029200"/>
            <a:ext cx="6019800" cy="1384995"/>
          </a:xfrm>
          <a:prstGeom prst="rect">
            <a:avLst/>
          </a:prstGeom>
          <a:noFill/>
        </p:spPr>
        <p:txBody>
          <a:bodyPr wrap="square" rtlCol="0">
            <a:spAutoFit/>
          </a:bodyPr>
          <a:lstStyle/>
          <a:p>
            <a:r>
              <a:rPr lang="ru-RU" sz="2800" dirty="0" smtClean="0">
                <a:solidFill>
                  <a:schemeClr val="accent2">
                    <a:lumMod val="60000"/>
                    <a:lumOff val="40000"/>
                  </a:schemeClr>
                </a:solidFill>
                <a:latin typeface="Cassandra" pitchFamily="66" charset="0"/>
              </a:rPr>
              <a:t>Создал: Коршунов Дмитрий </a:t>
            </a:r>
          </a:p>
          <a:p>
            <a:r>
              <a:rPr lang="ru-RU" sz="2800" dirty="0" smtClean="0">
                <a:solidFill>
                  <a:schemeClr val="accent2">
                    <a:lumMod val="60000"/>
                    <a:lumOff val="40000"/>
                  </a:schemeClr>
                </a:solidFill>
                <a:latin typeface="Cassandra" pitchFamily="66" charset="0"/>
              </a:rPr>
              <a:t>учащийся 10а класса</a:t>
            </a:r>
            <a:r>
              <a:rPr lang="ru-RU" sz="2800" dirty="0" smtClean="0">
                <a:solidFill>
                  <a:schemeClr val="accent2">
                    <a:lumMod val="60000"/>
                    <a:lumOff val="40000"/>
                  </a:schemeClr>
                </a:solidFill>
                <a:latin typeface="Cassandra" pitchFamily="66" charset="0"/>
              </a:rPr>
              <a:t>.</a:t>
            </a:r>
          </a:p>
          <a:p>
            <a:r>
              <a:rPr lang="ru-RU" sz="2800" dirty="0" smtClean="0">
                <a:solidFill>
                  <a:schemeClr val="accent2">
                    <a:lumMod val="60000"/>
                    <a:lumOff val="40000"/>
                  </a:schemeClr>
                </a:solidFill>
                <a:latin typeface="Cassandra" pitchFamily="66" charset="0"/>
              </a:rPr>
              <a:t>Руководитель: </a:t>
            </a:r>
            <a:r>
              <a:rPr lang="ru-RU" sz="2800" dirty="0" err="1" smtClean="0">
                <a:solidFill>
                  <a:schemeClr val="accent2">
                    <a:lumMod val="60000"/>
                    <a:lumOff val="40000"/>
                  </a:schemeClr>
                </a:solidFill>
                <a:latin typeface="Cassandra" pitchFamily="66" charset="0"/>
              </a:rPr>
              <a:t>Фалахутдинова</a:t>
            </a:r>
            <a:r>
              <a:rPr lang="ru-RU" sz="2800" dirty="0" smtClean="0">
                <a:solidFill>
                  <a:schemeClr val="accent2">
                    <a:lumMod val="60000"/>
                    <a:lumOff val="40000"/>
                  </a:schemeClr>
                </a:solidFill>
                <a:latin typeface="Cassandra" pitchFamily="66" charset="0"/>
              </a:rPr>
              <a:t> Р.Н.</a:t>
            </a:r>
            <a:endParaRPr lang="ru-RU" sz="2800" dirty="0">
              <a:solidFill>
                <a:schemeClr val="accent2">
                  <a:lumMod val="60000"/>
                  <a:lumOff val="40000"/>
                </a:schemeClr>
              </a:solidFill>
              <a:latin typeface="Cassandra" pitchFamily="66"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0" y="1524000"/>
            <a:ext cx="9144000" cy="5029200"/>
          </a:xfrm>
        </p:spPr>
        <p:txBody>
          <a:bodyPr>
            <a:normAutofit fontScale="40000" lnSpcReduction="20000"/>
          </a:bodyPr>
          <a:lstStyle/>
          <a:p>
            <a:pPr indent="0">
              <a:lnSpc>
                <a:spcPct val="90000"/>
              </a:lnSpc>
              <a:buNone/>
            </a:pPr>
            <a:r>
              <a:rPr lang="ru-RU" sz="4000" dirty="0" smtClean="0">
                <a:solidFill>
                  <a:srgbClr val="FFFF00"/>
                </a:solidFill>
                <a:latin typeface="Times New Roman" pitchFamily="18" charset="0"/>
                <a:cs typeface="Times New Roman" pitchFamily="18" charset="0"/>
              </a:rPr>
              <a:t>С </a:t>
            </a:r>
            <a:r>
              <a:rPr lang="ru-RU" sz="4500" dirty="0" smtClean="0">
                <a:solidFill>
                  <a:srgbClr val="FFFF00"/>
                </a:solidFill>
                <a:latin typeface="Times New Roman" pitchFamily="18" charset="0"/>
                <a:cs typeface="Times New Roman" pitchFamily="18" charset="0"/>
              </a:rPr>
              <a:t>лета 1943 года Зина Портнова была бойцом партизанского отряда имени Ворошилова, участвуя во многих операциях против гитлеровцев.26 августа 1943 года немецкая контрразведка провела массовые аресты членов организации «Юные мстители». По счастливой случайности в руки гитлеровцам не попали лишь несколько активистов и лидер «Мстителей» </a:t>
            </a:r>
            <a:r>
              <a:rPr lang="ru-RU" sz="4500" dirty="0" err="1" smtClean="0">
                <a:solidFill>
                  <a:srgbClr val="FFFF00"/>
                </a:solidFill>
                <a:latin typeface="Times New Roman" pitchFamily="18" charset="0"/>
                <a:cs typeface="Times New Roman" pitchFamily="18" charset="0"/>
              </a:rPr>
              <a:t>Фруза</a:t>
            </a:r>
            <a:r>
              <a:rPr lang="ru-RU" sz="4500" dirty="0" smtClean="0">
                <a:solidFill>
                  <a:srgbClr val="FFFF00"/>
                </a:solidFill>
                <a:latin typeface="Times New Roman" pitchFamily="18" charset="0"/>
                <a:cs typeface="Times New Roman" pitchFamily="18" charset="0"/>
              </a:rPr>
              <a:t> </a:t>
            </a:r>
            <a:r>
              <a:rPr lang="ru-RU" sz="4500" dirty="0" err="1" smtClean="0">
                <a:solidFill>
                  <a:srgbClr val="FFFF00"/>
                </a:solidFill>
                <a:latin typeface="Times New Roman" pitchFamily="18" charset="0"/>
                <a:cs typeface="Times New Roman" pitchFamily="18" charset="0"/>
              </a:rPr>
              <a:t>Зенькова.Когда</a:t>
            </a:r>
            <a:r>
              <a:rPr lang="ru-RU" sz="4500" dirty="0" smtClean="0">
                <a:solidFill>
                  <a:srgbClr val="FFFF00"/>
                </a:solidFill>
                <a:latin typeface="Times New Roman" pitchFamily="18" charset="0"/>
                <a:cs typeface="Times New Roman" pitchFamily="18" charset="0"/>
              </a:rPr>
              <a:t> в партизанском отряде стало известно о разгроме молодёжного подполья, Зине Портновой было поручено постараться восстановить связь с теми, кто избежал ареста, и узнать о причинах </a:t>
            </a:r>
            <a:r>
              <a:rPr lang="ru-RU" sz="4500" dirty="0" err="1" smtClean="0">
                <a:solidFill>
                  <a:srgbClr val="FFFF00"/>
                </a:solidFill>
                <a:latin typeface="Times New Roman" pitchFamily="18" charset="0"/>
                <a:cs typeface="Times New Roman" pitchFamily="18" charset="0"/>
              </a:rPr>
              <a:t>провала.Однако</a:t>
            </a:r>
            <a:r>
              <a:rPr lang="ru-RU" sz="4500" dirty="0" smtClean="0">
                <a:solidFill>
                  <a:srgbClr val="FFFF00"/>
                </a:solidFill>
                <a:latin typeface="Times New Roman" pitchFamily="18" charset="0"/>
                <a:cs typeface="Times New Roman" pitchFamily="18" charset="0"/>
              </a:rPr>
              <a:t> во время выполнения этого задания саму Зину опознали и задержали как участницу </a:t>
            </a:r>
            <a:r>
              <a:rPr lang="ru-RU" sz="4500" dirty="0" err="1" smtClean="0">
                <a:solidFill>
                  <a:srgbClr val="FFFF00"/>
                </a:solidFill>
                <a:latin typeface="Times New Roman" pitchFamily="18" charset="0"/>
                <a:cs typeface="Times New Roman" pitchFamily="18" charset="0"/>
              </a:rPr>
              <a:t>подполья.Провокатор</a:t>
            </a:r>
            <a:r>
              <a:rPr lang="ru-RU" sz="4500" dirty="0" smtClean="0">
                <a:solidFill>
                  <a:srgbClr val="FFFF00"/>
                </a:solidFill>
                <a:latin typeface="Times New Roman" pitchFamily="18" charset="0"/>
                <a:cs typeface="Times New Roman" pitchFamily="18" charset="0"/>
              </a:rPr>
              <a:t> хорошо поработал – гитлеровцам было известно о ней практически всё. И про родителей в Ленинграде, и про её роль в организации «Юные мстители». Немцы, правда, не знали, что именно она отравила немецких офицеров. Потому ей предлагали сделку – жизнь в обмен на информацию о местонахождении </a:t>
            </a:r>
            <a:r>
              <a:rPr lang="ru-RU" sz="4500" dirty="0" err="1" smtClean="0">
                <a:solidFill>
                  <a:srgbClr val="FFFF00"/>
                </a:solidFill>
                <a:latin typeface="Times New Roman" pitchFamily="18" charset="0"/>
                <a:cs typeface="Times New Roman" pitchFamily="18" charset="0"/>
              </a:rPr>
              <a:t>Фрузы</a:t>
            </a:r>
            <a:r>
              <a:rPr lang="ru-RU" sz="4500" dirty="0" smtClean="0">
                <a:solidFill>
                  <a:srgbClr val="FFFF00"/>
                </a:solidFill>
                <a:latin typeface="Times New Roman" pitchFamily="18" charset="0"/>
                <a:cs typeface="Times New Roman" pitchFamily="18" charset="0"/>
              </a:rPr>
              <a:t> </a:t>
            </a:r>
            <a:r>
              <a:rPr lang="ru-RU" sz="4500" dirty="0" err="1" smtClean="0">
                <a:solidFill>
                  <a:srgbClr val="FFFF00"/>
                </a:solidFill>
                <a:latin typeface="Times New Roman" pitchFamily="18" charset="0"/>
                <a:cs typeface="Times New Roman" pitchFamily="18" charset="0"/>
              </a:rPr>
              <a:t>Зеньковой</a:t>
            </a:r>
            <a:r>
              <a:rPr lang="ru-RU" sz="4500" dirty="0" smtClean="0">
                <a:solidFill>
                  <a:srgbClr val="FFFF00"/>
                </a:solidFill>
                <a:latin typeface="Times New Roman" pitchFamily="18" charset="0"/>
                <a:cs typeface="Times New Roman" pitchFamily="18" charset="0"/>
              </a:rPr>
              <a:t> и базы партизанского </a:t>
            </a:r>
            <a:r>
              <a:rPr lang="ru-RU" sz="4500" dirty="0" err="1" smtClean="0">
                <a:solidFill>
                  <a:srgbClr val="FFFF00"/>
                </a:solidFill>
                <a:latin typeface="Times New Roman" pitchFamily="18" charset="0"/>
                <a:cs typeface="Times New Roman" pitchFamily="18" charset="0"/>
              </a:rPr>
              <a:t>отряда.Ни</a:t>
            </a:r>
            <a:r>
              <a:rPr lang="ru-RU" sz="4500" dirty="0" smtClean="0">
                <a:solidFill>
                  <a:srgbClr val="FFFF00"/>
                </a:solidFill>
                <a:latin typeface="Times New Roman" pitchFamily="18" charset="0"/>
                <a:cs typeface="Times New Roman" pitchFamily="18" charset="0"/>
              </a:rPr>
              <a:t> купить Зину, ни запугать её не </a:t>
            </a:r>
            <a:r>
              <a:rPr lang="ru-RU" sz="4500" dirty="0" err="1" smtClean="0">
                <a:solidFill>
                  <a:srgbClr val="FFFF00"/>
                </a:solidFill>
                <a:latin typeface="Times New Roman" pitchFamily="18" charset="0"/>
                <a:cs typeface="Times New Roman" pitchFamily="18" charset="0"/>
              </a:rPr>
              <a:t>получалось.Во</a:t>
            </a:r>
            <a:r>
              <a:rPr lang="ru-RU" sz="4500" dirty="0" smtClean="0">
                <a:solidFill>
                  <a:srgbClr val="FFFF00"/>
                </a:solidFill>
                <a:latin typeface="Times New Roman" pitchFamily="18" charset="0"/>
                <a:cs typeface="Times New Roman" pitchFamily="18" charset="0"/>
              </a:rPr>
              <a:t> время одного из допросов гитлеровский офицер отвлёкся, и Зина среагировала мгновенно, схватив лежавший на столе пистолет. Она застрелила гитлеровца, выскочив из кабинета, бросилась бежать. Ей удалось застрелить ещё двоих немцев, но скрыться не получилось – Зине прострелили </a:t>
            </a:r>
            <a:r>
              <a:rPr lang="ru-RU" sz="4500" dirty="0" err="1" smtClean="0">
                <a:solidFill>
                  <a:srgbClr val="FFFF00"/>
                </a:solidFill>
                <a:latin typeface="Times New Roman" pitchFamily="18" charset="0"/>
                <a:cs typeface="Times New Roman" pitchFamily="18" charset="0"/>
              </a:rPr>
              <a:t>ноги.После</a:t>
            </a:r>
            <a:r>
              <a:rPr lang="ru-RU" sz="4500" dirty="0" smtClean="0">
                <a:solidFill>
                  <a:srgbClr val="FFFF00"/>
                </a:solidFill>
                <a:latin typeface="Times New Roman" pitchFamily="18" charset="0"/>
                <a:cs typeface="Times New Roman" pitchFamily="18" charset="0"/>
              </a:rPr>
              <a:t> этого нацистами двигала только ярость. Её пытали уже не ради сведений, а ради того, чтобы доставить ей как можно более страшные мучения, заставить девушку кричать, просить </a:t>
            </a:r>
            <a:r>
              <a:rPr lang="ru-RU" sz="4500" dirty="0" err="1" smtClean="0">
                <a:solidFill>
                  <a:srgbClr val="FFFF00"/>
                </a:solidFill>
                <a:latin typeface="Times New Roman" pitchFamily="18" charset="0"/>
                <a:cs typeface="Times New Roman" pitchFamily="18" charset="0"/>
              </a:rPr>
              <a:t>пощады.Зина</a:t>
            </a:r>
            <a:r>
              <a:rPr lang="ru-RU" sz="4500" dirty="0" smtClean="0">
                <a:solidFill>
                  <a:srgbClr val="FFFF00"/>
                </a:solidFill>
                <a:latin typeface="Times New Roman" pitchFamily="18" charset="0"/>
                <a:cs typeface="Times New Roman" pitchFamily="18" charset="0"/>
              </a:rPr>
              <a:t> всё сносила стойко, и эта стойкость бесила палачей ещё </a:t>
            </a:r>
            <a:r>
              <a:rPr lang="ru-RU" sz="4500" dirty="0" err="1" smtClean="0">
                <a:solidFill>
                  <a:srgbClr val="FFFF00"/>
                </a:solidFill>
                <a:latin typeface="Times New Roman" pitchFamily="18" charset="0"/>
                <a:cs typeface="Times New Roman" pitchFamily="18" charset="0"/>
              </a:rPr>
              <a:t>больше.На</a:t>
            </a:r>
            <a:r>
              <a:rPr lang="ru-RU" sz="4500" dirty="0" smtClean="0">
                <a:solidFill>
                  <a:srgbClr val="FFFF00"/>
                </a:solidFill>
                <a:latin typeface="Times New Roman" pitchFamily="18" charset="0"/>
                <a:cs typeface="Times New Roman" pitchFamily="18" charset="0"/>
              </a:rPr>
              <a:t> последнем допросе в тюрьме гестапо в городе Полоцке гитлеровцы выкололи ей </a:t>
            </a:r>
            <a:r>
              <a:rPr lang="ru-RU" sz="4500" dirty="0" err="1" smtClean="0">
                <a:solidFill>
                  <a:srgbClr val="FFFF00"/>
                </a:solidFill>
                <a:latin typeface="Times New Roman" pitchFamily="18" charset="0"/>
                <a:cs typeface="Times New Roman" pitchFamily="18" charset="0"/>
              </a:rPr>
              <a:t>глаза.Ранним</a:t>
            </a:r>
            <a:r>
              <a:rPr lang="ru-RU" sz="4500" dirty="0" smtClean="0">
                <a:solidFill>
                  <a:srgbClr val="FFFF00"/>
                </a:solidFill>
                <a:latin typeface="Times New Roman" pitchFamily="18" charset="0"/>
                <a:cs typeface="Times New Roman" pitchFamily="18" charset="0"/>
              </a:rPr>
              <a:t> утром в январе 1944 года искалеченную, но не сломленную Зину расстреляли.</a:t>
            </a:r>
          </a:p>
          <a:p>
            <a:endParaRPr lang="ru-RU" dirty="0" smtClean="0"/>
          </a:p>
          <a:p>
            <a:endParaRPr lang="ru-RU" dirty="0"/>
          </a:p>
        </p:txBody>
      </p:sp>
      <p:sp>
        <p:nvSpPr>
          <p:cNvPr id="5" name="Заголовок 4"/>
          <p:cNvSpPr>
            <a:spLocks noGrp="1"/>
          </p:cNvSpPr>
          <p:nvPr>
            <p:ph type="title"/>
          </p:nvPr>
        </p:nvSpPr>
        <p:spPr>
          <a:xfrm>
            <a:off x="914400" y="457200"/>
            <a:ext cx="8229600" cy="1524000"/>
          </a:xfrm>
        </p:spPr>
        <p:txBody>
          <a:bodyPr>
            <a:normAutofit fontScale="90000"/>
          </a:bodyPr>
          <a:lstStyle/>
          <a:p>
            <a:pPr algn="ctr"/>
            <a:r>
              <a:rPr lang="ru-RU" sz="4000" dirty="0" smtClean="0">
                <a:solidFill>
                  <a:srgbClr val="FFFF00"/>
                </a:solidFill>
              </a:rPr>
              <a:t>Подвиги совершённые</a:t>
            </a:r>
            <a:br>
              <a:rPr lang="ru-RU" sz="4000" dirty="0" smtClean="0">
                <a:solidFill>
                  <a:srgbClr val="FFFF00"/>
                </a:solidFill>
              </a:rPr>
            </a:br>
            <a:r>
              <a:rPr lang="ru-RU" sz="4000" dirty="0" smtClean="0">
                <a:solidFill>
                  <a:srgbClr val="FFFF00"/>
                </a:solidFill>
              </a:rPr>
              <a:t>Зинаидой Портновой</a:t>
            </a:r>
            <a:r>
              <a:rPr lang="ru-RU" sz="4000" dirty="0" smtClean="0">
                <a:solidFill>
                  <a:srgbClr val="00B050"/>
                </a:solidFill>
              </a:rPr>
              <a:t/>
            </a:r>
            <a:br>
              <a:rPr lang="ru-RU" sz="4000" dirty="0" smtClean="0">
                <a:solidFill>
                  <a:srgbClr val="00B050"/>
                </a:solidFill>
              </a:rPr>
            </a:br>
            <a:endParaRPr lang="ru-RU"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idx="1"/>
          </p:nvPr>
        </p:nvSpPr>
        <p:spPr>
          <a:xfrm>
            <a:off x="457200" y="1066800"/>
            <a:ext cx="4040188" cy="1399592"/>
          </a:xfrm>
        </p:spPr>
        <p:txBody>
          <a:bodyPr/>
          <a:lstStyle/>
          <a:p>
            <a:pPr algn="ctr"/>
            <a:r>
              <a:rPr lang="ru-RU" sz="32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mpadur" pitchFamily="34" charset="-52"/>
              </a:rPr>
              <a:t>Заключение</a:t>
            </a:r>
          </a:p>
          <a:p>
            <a:endParaRPr lang="ru-RU" dirty="0"/>
          </a:p>
        </p:txBody>
      </p:sp>
      <p:sp>
        <p:nvSpPr>
          <p:cNvPr id="2" name="Содержимое 1"/>
          <p:cNvSpPr>
            <a:spLocks noGrp="1"/>
          </p:cNvSpPr>
          <p:nvPr>
            <p:ph sz="half" idx="2"/>
          </p:nvPr>
        </p:nvSpPr>
        <p:spPr>
          <a:xfrm>
            <a:off x="457200" y="2201896"/>
            <a:ext cx="4038600" cy="4656104"/>
          </a:xfrm>
        </p:spPr>
        <p:txBody>
          <a:bodyPr>
            <a:normAutofit fontScale="92500" lnSpcReduction="10000"/>
          </a:bodyPr>
          <a:lstStyle/>
          <a:p>
            <a:pPr indent="0" algn="just">
              <a:buNone/>
            </a:pPr>
            <a:r>
              <a:rPr lang="ru-RU" sz="1500" dirty="0" smtClean="0">
                <a:solidFill>
                  <a:srgbClr val="FFFF00"/>
                </a:solidFill>
                <a:latin typeface="Times New Roman" pitchFamily="18" charset="0"/>
                <a:cs typeface="Times New Roman" pitchFamily="18" charset="0"/>
              </a:rPr>
              <a:t>Мальчишки. Девчонки. На их хрупкие плечи легла тяжесть невзгод, бедствий, горя военных лет. И не согнулись они под этой тяжестью, стали сильнее духом, мужественнее, выносливее.</a:t>
            </a:r>
          </a:p>
          <a:p>
            <a:pPr indent="0" algn="just">
              <a:buNone/>
            </a:pPr>
            <a:r>
              <a:rPr lang="ru-RU" sz="1500" dirty="0" smtClean="0">
                <a:solidFill>
                  <a:srgbClr val="FFFF00"/>
                </a:solidFill>
                <a:latin typeface="Times New Roman" pitchFamily="18" charset="0"/>
                <a:cs typeface="Times New Roman" pitchFamily="18" charset="0"/>
              </a:rPr>
              <a:t>Маленькие герои большой войны. Они сражались рядом со старшими – отцами, братьями.</a:t>
            </a:r>
          </a:p>
          <a:p>
            <a:pPr indent="0" algn="just">
              <a:buNone/>
            </a:pPr>
            <a:r>
              <a:rPr lang="ru-RU" sz="1500" dirty="0" smtClean="0">
                <a:solidFill>
                  <a:srgbClr val="FFFF00"/>
                </a:solidFill>
                <a:latin typeface="Times New Roman" pitchFamily="18" charset="0"/>
                <a:cs typeface="Times New Roman" pitchFamily="18" charset="0"/>
              </a:rPr>
              <a:t>Сражались повсюду. На море, как Боря </a:t>
            </a:r>
            <a:r>
              <a:rPr lang="ru-RU" sz="1500" dirty="0" err="1" smtClean="0">
                <a:solidFill>
                  <a:srgbClr val="FFFF00"/>
                </a:solidFill>
                <a:latin typeface="Times New Roman" pitchFamily="18" charset="0"/>
                <a:cs typeface="Times New Roman" pitchFamily="18" charset="0"/>
              </a:rPr>
              <a:t>Кулешин</a:t>
            </a:r>
            <a:r>
              <a:rPr lang="ru-RU" sz="1500" dirty="0" smtClean="0">
                <a:solidFill>
                  <a:srgbClr val="FFFF00"/>
                </a:solidFill>
                <a:latin typeface="Times New Roman" pitchFamily="18" charset="0"/>
                <a:cs typeface="Times New Roman" pitchFamily="18" charset="0"/>
              </a:rPr>
              <a:t>. В небе, как Аркаша </a:t>
            </a:r>
            <a:r>
              <a:rPr lang="ru-RU" sz="1500" dirty="0" err="1" smtClean="0">
                <a:solidFill>
                  <a:srgbClr val="FFFF00"/>
                </a:solidFill>
                <a:latin typeface="Times New Roman" pitchFamily="18" charset="0"/>
                <a:cs typeface="Times New Roman" pitchFamily="18" charset="0"/>
              </a:rPr>
              <a:t>Каманин</a:t>
            </a:r>
            <a:r>
              <a:rPr lang="ru-RU" sz="1500" dirty="0" smtClean="0">
                <a:solidFill>
                  <a:srgbClr val="FFFF00"/>
                </a:solidFill>
                <a:latin typeface="Times New Roman" pitchFamily="18" charset="0"/>
                <a:cs typeface="Times New Roman" pitchFamily="18" charset="0"/>
              </a:rPr>
              <a:t>. В партизанском отряде, как Леня Голиков. В Брестской крепости, как Валя Зенкина. В керченских катакомбах, как Володя Дубинин. В подполье, как Володя </a:t>
            </a:r>
            <a:r>
              <a:rPr lang="ru-RU" sz="1500" dirty="0" err="1" smtClean="0">
                <a:solidFill>
                  <a:srgbClr val="FFFF00"/>
                </a:solidFill>
                <a:latin typeface="Times New Roman" pitchFamily="18" charset="0"/>
                <a:cs typeface="Times New Roman" pitchFamily="18" charset="0"/>
              </a:rPr>
              <a:t>Щербацевич</a:t>
            </a:r>
            <a:r>
              <a:rPr lang="ru-RU" sz="1500" dirty="0" smtClean="0">
                <a:solidFill>
                  <a:srgbClr val="FFFF00"/>
                </a:solidFill>
                <a:latin typeface="Times New Roman" pitchFamily="18" charset="0"/>
                <a:cs typeface="Times New Roman" pitchFamily="18" charset="0"/>
              </a:rPr>
              <a:t>.</a:t>
            </a:r>
          </a:p>
          <a:p>
            <a:pPr indent="0" algn="just">
              <a:buNone/>
            </a:pPr>
            <a:r>
              <a:rPr lang="ru-RU" sz="1500" dirty="0" smtClean="0">
                <a:solidFill>
                  <a:srgbClr val="FFFF00"/>
                </a:solidFill>
                <a:latin typeface="Times New Roman" pitchFamily="18" charset="0"/>
                <a:cs typeface="Times New Roman" pitchFamily="18" charset="0"/>
              </a:rPr>
              <a:t>И ни на миг не дрогнули юные сердца!</a:t>
            </a:r>
          </a:p>
          <a:p>
            <a:pPr indent="0" algn="just">
              <a:buNone/>
            </a:pPr>
            <a:r>
              <a:rPr lang="ru-RU" sz="1500" dirty="0" smtClean="0">
                <a:solidFill>
                  <a:srgbClr val="FFFF00"/>
                </a:solidFill>
                <a:latin typeface="Times New Roman" pitchFamily="18" charset="0"/>
                <a:cs typeface="Times New Roman" pitchFamily="18" charset="0"/>
              </a:rPr>
              <a:t>Их повзрослевшее детство было наполнено такими испытаниями, что, придумай их даже очень талантливый писатель, в это трудно было бы поверить. Но это было. Было в истории большой нашей страны, было в судьбах ее маленьких ребят – обыкновенных мальчишек и девчонок.</a:t>
            </a:r>
          </a:p>
          <a:p>
            <a:endParaRPr lang="ru-RU" dirty="0"/>
          </a:p>
        </p:txBody>
      </p:sp>
      <p:sp>
        <p:nvSpPr>
          <p:cNvPr id="14" name="Содержимое 13"/>
          <p:cNvSpPr>
            <a:spLocks noGrp="1"/>
          </p:cNvSpPr>
          <p:nvPr>
            <p:ph sz="quarter" idx="4"/>
          </p:nvPr>
        </p:nvSpPr>
        <p:spPr>
          <a:xfrm>
            <a:off x="4649788" y="2201896"/>
            <a:ext cx="4038600" cy="4427504"/>
          </a:xfrm>
        </p:spPr>
        <p:txBody>
          <a:bodyPr>
            <a:normAutofit fontScale="77500" lnSpcReduction="20000"/>
          </a:bodyPr>
          <a:lstStyle/>
          <a:p>
            <a:pPr lvl="0" indent="0">
              <a:buFont typeface="Wingdings" pitchFamily="2" charset="2"/>
              <a:buChar char="ü"/>
              <a:defRPr/>
            </a:pPr>
            <a:r>
              <a:rPr lang="ru-RU" sz="2800" dirty="0" smtClean="0">
                <a:solidFill>
                  <a:srgbClr val="0070C0"/>
                </a:solidFill>
                <a:latin typeface="Cassandra" pitchFamily="66" charset="0"/>
              </a:rPr>
              <a:t>Интернет ресурсы</a:t>
            </a:r>
          </a:p>
          <a:p>
            <a:pPr lvl="0" indent="0">
              <a:buFont typeface="Wingdings" pitchFamily="2" charset="2"/>
              <a:buChar char="ü"/>
              <a:defRPr/>
            </a:pPr>
            <a:r>
              <a:rPr lang="ru-RU" sz="2800" dirty="0" smtClean="0">
                <a:solidFill>
                  <a:srgbClr val="0070C0"/>
                </a:solidFill>
                <a:latin typeface="Cassandra" pitchFamily="66" charset="0"/>
              </a:rPr>
              <a:t>Википедия  </a:t>
            </a:r>
            <a:r>
              <a:rPr lang="en-US" sz="2800" dirty="0" smtClean="0">
                <a:solidFill>
                  <a:srgbClr val="0070C0"/>
                </a:solidFill>
                <a:latin typeface="Cassandra" pitchFamily="66" charset="0"/>
                <a:hlinkClick r:id="rId2"/>
              </a:rPr>
              <a:t>https</a:t>
            </a:r>
            <a:r>
              <a:rPr lang="en-US" sz="2800" dirty="0" smtClean="0">
                <a:solidFill>
                  <a:srgbClr val="0070C0"/>
                </a:solidFill>
                <a:latin typeface="Cassandra" pitchFamily="66" charset="0"/>
                <a:sym typeface="Wingdings" pitchFamily="2" charset="2"/>
                <a:hlinkClick r:id="rId2"/>
              </a:rPr>
              <a:t>://ru.wikipedia.org</a:t>
            </a:r>
            <a:endParaRPr lang="ru-RU" sz="2800" dirty="0" smtClean="0">
              <a:solidFill>
                <a:srgbClr val="0070C0"/>
              </a:solidFill>
              <a:latin typeface="Cassandra" pitchFamily="66" charset="0"/>
              <a:sym typeface="Wingdings" pitchFamily="2" charset="2"/>
            </a:endParaRPr>
          </a:p>
          <a:p>
            <a:pPr lvl="0" indent="0">
              <a:buFont typeface="Wingdings" pitchFamily="2" charset="2"/>
              <a:buChar char="ü"/>
              <a:defRPr/>
            </a:pPr>
            <a:r>
              <a:rPr lang="ru-RU" sz="2800" dirty="0" smtClean="0">
                <a:solidFill>
                  <a:srgbClr val="0070C0"/>
                </a:solidFill>
                <a:latin typeface="Cassandra" pitchFamily="66" charset="0"/>
                <a:sym typeface="Wingdings" pitchFamily="2" charset="2"/>
              </a:rPr>
              <a:t>Патриотическое воспитание школьников «Нам дороги эти позабыть нельзя.»</a:t>
            </a:r>
            <a:br>
              <a:rPr lang="ru-RU" sz="2800" dirty="0" smtClean="0">
                <a:solidFill>
                  <a:srgbClr val="0070C0"/>
                </a:solidFill>
                <a:latin typeface="Cassandra" pitchFamily="66" charset="0"/>
                <a:sym typeface="Wingdings" pitchFamily="2" charset="2"/>
              </a:rPr>
            </a:br>
            <a:r>
              <a:rPr lang="ru-RU" sz="2800" dirty="0" smtClean="0">
                <a:solidFill>
                  <a:srgbClr val="0070C0"/>
                </a:solidFill>
                <a:latin typeface="Cassandra" pitchFamily="66" charset="0"/>
                <a:sym typeface="Wingdings" pitchFamily="2" charset="2"/>
              </a:rPr>
              <a:t> Л.В. Воронкова.</a:t>
            </a:r>
          </a:p>
          <a:p>
            <a:pPr lvl="0" indent="0">
              <a:buFont typeface="Wingdings" pitchFamily="2" charset="2"/>
              <a:buChar char="ü"/>
              <a:defRPr/>
            </a:pPr>
            <a:r>
              <a:rPr lang="ru-RU" sz="2800" dirty="0" smtClean="0">
                <a:solidFill>
                  <a:srgbClr val="0070C0"/>
                </a:solidFill>
                <a:latin typeface="Cassandra" pitchFamily="66" charset="0"/>
                <a:sym typeface="Wingdings" pitchFamily="2" charset="2"/>
              </a:rPr>
              <a:t>Российская Федерация Администрация октябрьского района </a:t>
            </a:r>
          </a:p>
          <a:p>
            <a:pPr lvl="0" indent="0">
              <a:buNone/>
              <a:defRPr/>
            </a:pPr>
            <a:r>
              <a:rPr lang="ru-RU" sz="2800" dirty="0" smtClean="0">
                <a:solidFill>
                  <a:srgbClr val="0070C0"/>
                </a:solidFill>
                <a:latin typeface="Cassandra" pitchFamily="66" charset="0"/>
                <a:sym typeface="Wingdings" pitchFamily="2" charset="2"/>
              </a:rPr>
              <a:t>г. Екатеринбурга. Отдел культуры. «Версты мужества.»</a:t>
            </a:r>
          </a:p>
          <a:p>
            <a:endParaRPr lang="ru-RU" dirty="0"/>
          </a:p>
        </p:txBody>
      </p:sp>
      <p:sp>
        <p:nvSpPr>
          <p:cNvPr id="13" name="Текст 12"/>
          <p:cNvSpPr>
            <a:spLocks noGrp="1"/>
          </p:cNvSpPr>
          <p:nvPr>
            <p:ph type="body" idx="3"/>
          </p:nvPr>
        </p:nvSpPr>
        <p:spPr/>
        <p:txBody>
          <a:bodyPr/>
          <a:lstStyle/>
          <a:p>
            <a:pPr algn="ctr"/>
            <a:r>
              <a:rPr lang="ru-RU" sz="4000" dirty="0" smtClean="0">
                <a:solidFill>
                  <a:srgbClr val="FFFF00"/>
                </a:solidFill>
                <a:latin typeface="Corinthia" pitchFamily="66" charset="-52"/>
              </a:rPr>
              <a:t>Источники </a:t>
            </a:r>
            <a:br>
              <a:rPr lang="ru-RU" sz="4000" dirty="0" smtClean="0">
                <a:solidFill>
                  <a:srgbClr val="FFFF00"/>
                </a:solidFill>
                <a:latin typeface="Corinthia" pitchFamily="66" charset="-52"/>
              </a:rPr>
            </a:br>
            <a:r>
              <a:rPr lang="ru-RU" sz="4000" dirty="0" smtClean="0">
                <a:solidFill>
                  <a:srgbClr val="FFFF00"/>
                </a:solidFill>
                <a:latin typeface="Corinthia" pitchFamily="66" charset="-52"/>
              </a:rPr>
              <a:t>информации</a:t>
            </a:r>
            <a:endParaRPr lang="ru-RU" sz="4000" dirty="0"/>
          </a:p>
        </p:txBody>
      </p:sp>
      <p:sp>
        <p:nvSpPr>
          <p:cNvPr id="11" name="Содержимое 1"/>
          <p:cNvSpPr txBox="1">
            <a:spLocks/>
          </p:cNvSpPr>
          <p:nvPr/>
        </p:nvSpPr>
        <p:spPr>
          <a:xfrm>
            <a:off x="5486400" y="2819400"/>
            <a:ext cx="8229600" cy="4953000"/>
          </a:xfrm>
          <a:prstGeom prst="rect">
            <a:avLst/>
          </a:prstGeom>
        </p:spPr>
        <p:txBody>
          <a:bodyPr vert="horz">
            <a:normAutofit/>
          </a:bodyPr>
          <a:lstStyle/>
          <a:p>
            <a:pPr marL="274320" marR="0" lvl="0" indent="0" algn="l" defTabSz="914400" rtl="0" eaLnBrk="1" fontAlgn="auto" latinLnBrk="0" hangingPunct="1">
              <a:lnSpc>
                <a:spcPct val="100000"/>
              </a:lnSpc>
              <a:spcBef>
                <a:spcPts val="600"/>
              </a:spcBef>
              <a:spcAft>
                <a:spcPts val="0"/>
              </a:spcAft>
              <a:buClr>
                <a:schemeClr val="accent2"/>
              </a:buClr>
              <a:buSzPct val="85000"/>
              <a:buFont typeface="Wingdings" pitchFamily="2" charset="2"/>
              <a:buChar char="ü"/>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Юные герои войны.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1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895600" y="1371600"/>
            <a:ext cx="6096000" cy="4572000"/>
          </a:xfrm>
        </p:spPr>
        <p:txBody>
          <a:bodyPr numCol="2">
            <a:normAutofit fontScale="85000" lnSpcReduction="10000"/>
            <a:scene3d>
              <a:camera prst="orthographicFront"/>
              <a:lightRig rig="glow" dir="tl">
                <a:rot lat="0" lon="0" rev="5400000"/>
              </a:lightRig>
            </a:scene3d>
            <a:sp3d contourW="12700">
              <a:bevelT w="25400" h="25400"/>
              <a:contourClr>
                <a:schemeClr val="accent6">
                  <a:shade val="73000"/>
                </a:schemeClr>
              </a:contourClr>
            </a:sp3d>
          </a:bodyPr>
          <a:lstStyle/>
          <a:p>
            <a:pPr marL="514350" indent="0" algn="just">
              <a:buNone/>
            </a:pP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До войны это были самые обыкновенные мальчишки и девчонки. Учились, играли, бегали, прыгали, разбивали носы и коленки, помогали старшим. Их имена знали только родные, одноклассники, друзья. Пришел грозные час, и они показали, каким огромным и бесстрашным может стать детское сердце, когда в нем разгорается священная любовь к Родине и ненависть к ее врагам.</a:t>
            </a:r>
          </a:p>
          <a:p>
            <a:pPr marL="514350" indent="0" algn="just">
              <a:buNone/>
            </a:pP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Заголовок 3"/>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80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inthia" pitchFamily="66" charset="-52"/>
              </a:rPr>
              <a:t>Вступление</a:t>
            </a:r>
            <a:endParaRPr lang="ru-RU" sz="80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inthia" pitchFamily="66" charset="-52"/>
            </a:endParaRPr>
          </a:p>
        </p:txBody>
      </p:sp>
      <p:pic>
        <p:nvPicPr>
          <p:cNvPr id="1027" name="Picture 3" descr="C:\Users\Lenovo SWAG\Desktop\Герои коршунову\41554834.jpg"/>
          <p:cNvPicPr>
            <a:picLocks noChangeAspect="1" noChangeArrowheads="1"/>
          </p:cNvPicPr>
          <p:nvPr/>
        </p:nvPicPr>
        <p:blipFill>
          <a:blip r:embed="rId2"/>
          <a:srcRect/>
          <a:stretch>
            <a:fillRect/>
          </a:stretch>
        </p:blipFill>
        <p:spPr bwMode="auto">
          <a:xfrm>
            <a:off x="304800" y="1600200"/>
            <a:ext cx="2971800" cy="28956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0"/>
            <a:ext cx="8229600" cy="914400"/>
          </a:xfrm>
        </p:spPr>
        <p:txBody>
          <a:bodyPr/>
          <a:lstStyle/>
          <a:p>
            <a:pPr algn="ctr"/>
            <a:r>
              <a:rPr lang="ru-RU" b="1" dirty="0" smtClean="0">
                <a:solidFill>
                  <a:srgbClr val="FFFF00"/>
                </a:solidFill>
                <a:latin typeface="Cassandra" pitchFamily="66" charset="0"/>
              </a:rPr>
              <a:t>Леонид Голиков</a:t>
            </a:r>
            <a:endParaRPr lang="ru-RU" dirty="0">
              <a:solidFill>
                <a:srgbClr val="FFFF00"/>
              </a:solidFill>
              <a:latin typeface="Cassandra" pitchFamily="66" charset="0"/>
            </a:endParaRPr>
          </a:p>
        </p:txBody>
      </p:sp>
      <p:sp>
        <p:nvSpPr>
          <p:cNvPr id="5" name="Содержимое 4"/>
          <p:cNvSpPr>
            <a:spLocks noGrp="1"/>
          </p:cNvSpPr>
          <p:nvPr>
            <p:ph sz="half" idx="1"/>
          </p:nvPr>
        </p:nvSpPr>
        <p:spPr>
          <a:xfrm>
            <a:off x="533400" y="1371600"/>
            <a:ext cx="4059936" cy="4572000"/>
          </a:xfrm>
        </p:spPr>
        <p:txBody>
          <a:bodyPr>
            <a:normAutofit fontScale="77500" lnSpcReduction="20000"/>
          </a:bodyPr>
          <a:lstStyle/>
          <a:p>
            <a:pPr>
              <a:buNone/>
            </a:pPr>
            <a:r>
              <a:rPr lang="ru-RU" dirty="0" smtClean="0">
                <a:solidFill>
                  <a:srgbClr val="0070C0"/>
                </a:solidFill>
              </a:rPr>
              <a:t>Родился 17 июня 1926 года в Новгородской области. До войны, окончив семь классов, работал на фанерном заводе.</a:t>
            </a:r>
          </a:p>
          <a:p>
            <a:pPr>
              <a:buNone/>
            </a:pPr>
            <a:r>
              <a:rPr lang="ru-RU" dirty="0" smtClean="0">
                <a:solidFill>
                  <a:srgbClr val="0070C0"/>
                </a:solidFill>
              </a:rPr>
              <a:t>Леонид был разведчиком 67-го отряда 4-й ленинградской партизанской бригады. Он участвовал в 27 боевых операциях. На счету Лени Голикова 78 убитых немцев, он разрушил 2 железнодорожных и 12 шоссейных мостов, 2 продовольственно-фуражных склада и 10 автомашин с боеприпасами. Кроме того, он был сопровождающим обоза с продовольствием, который везли в блокадный Ленинград.</a:t>
            </a:r>
          </a:p>
          <a:p>
            <a:endParaRPr lang="ru-RU" dirty="0"/>
          </a:p>
        </p:txBody>
      </p:sp>
      <p:pic>
        <p:nvPicPr>
          <p:cNvPr id="7" name="Содержимое 6" descr="lenya_golikov.655x819x50.jpg"/>
          <p:cNvPicPr>
            <a:picLocks noGrp="1" noChangeAspect="1"/>
          </p:cNvPicPr>
          <p:nvPr>
            <p:ph sz="half" idx="2"/>
          </p:nvPr>
        </p:nvPicPr>
        <p:blipFill>
          <a:blip r:embed="rId2"/>
          <a:stretch>
            <a:fillRect/>
          </a:stretch>
        </p:blipFill>
        <p:spPr>
          <a:xfrm>
            <a:off x="4953000" y="1524000"/>
            <a:ext cx="3656484" cy="4572000"/>
          </a:xfrm>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219200"/>
          </a:xfrm>
        </p:spPr>
        <p:txBody>
          <a:bodyPr>
            <a:normAutofit fontScale="90000"/>
          </a:bodyPr>
          <a:lstStyle/>
          <a:p>
            <a:pPr lvl="0" algn="ctr"/>
            <a:r>
              <a:rPr lang="ru-RU" sz="2800" b="1" dirty="0" smtClean="0">
                <a:solidFill>
                  <a:srgbClr val="0070C0"/>
                </a:solidFill>
              </a:rPr>
              <a:t>Подвиг  совершенный</a:t>
            </a:r>
            <a:br>
              <a:rPr lang="ru-RU" sz="2800" b="1" dirty="0" smtClean="0">
                <a:solidFill>
                  <a:srgbClr val="0070C0"/>
                </a:solidFill>
              </a:rPr>
            </a:br>
            <a:r>
              <a:rPr lang="ru-RU" sz="2800" b="1" dirty="0" smtClean="0">
                <a:solidFill>
                  <a:srgbClr val="0070C0"/>
                </a:solidFill>
              </a:rPr>
              <a:t> Лёней Голиковым</a:t>
            </a:r>
            <a:r>
              <a:rPr lang="ru-RU" dirty="0" smtClean="0"/>
              <a:t/>
            </a:r>
            <a:br>
              <a:rPr lang="ru-RU" dirty="0" smtClean="0"/>
            </a:br>
            <a:endParaRPr lang="ru-RU" dirty="0"/>
          </a:p>
        </p:txBody>
      </p:sp>
      <p:sp>
        <p:nvSpPr>
          <p:cNvPr id="3" name="Содержимое 2"/>
          <p:cNvSpPr>
            <a:spLocks noGrp="1"/>
          </p:cNvSpPr>
          <p:nvPr>
            <p:ph sz="half" idx="1"/>
          </p:nvPr>
        </p:nvSpPr>
        <p:spPr>
          <a:xfrm>
            <a:off x="457200" y="1371600"/>
            <a:ext cx="4059936" cy="4572000"/>
          </a:xfrm>
        </p:spPr>
        <p:txBody>
          <a:bodyPr>
            <a:normAutofit fontScale="70000" lnSpcReduction="20000"/>
          </a:bodyPr>
          <a:lstStyle/>
          <a:p>
            <a:pPr lvl="0" indent="0">
              <a:buNone/>
            </a:pPr>
            <a:r>
              <a:rPr lang="ru-RU" dirty="0" smtClean="0">
                <a:solidFill>
                  <a:srgbClr val="0070C0"/>
                </a:solidFill>
                <a:latin typeface="Times New Roman" pitchFamily="18" charset="0"/>
                <a:cs typeface="Times New Roman" pitchFamily="18" charset="0"/>
              </a:rPr>
              <a:t>Самый значимый подвиг в его воинской биографии был совершен 13 августа 1942 года, недалеко от деревни Варницы, на шоссе Луга – Псков. Находясь в разведке с напарником Александром Петровым, </a:t>
            </a:r>
            <a:r>
              <a:rPr lang="ru-RU" b="1" dirty="0" smtClean="0">
                <a:solidFill>
                  <a:srgbClr val="0070C0"/>
                </a:solidFill>
                <a:latin typeface="Times New Roman" pitchFamily="18" charset="0"/>
                <a:cs typeface="Times New Roman" pitchFamily="18" charset="0"/>
              </a:rPr>
              <a:t>Голиков</a:t>
            </a:r>
            <a:r>
              <a:rPr lang="ru-RU" dirty="0" smtClean="0">
                <a:solidFill>
                  <a:srgbClr val="0070C0"/>
                </a:solidFill>
                <a:latin typeface="Times New Roman" pitchFamily="18" charset="0"/>
                <a:cs typeface="Times New Roman" pitchFamily="18" charset="0"/>
              </a:rPr>
              <a:t> подорвал легковой автомобиль врага. Как оказалось, в ней находился генерал-майор инженерных немецких войск Ричард </a:t>
            </a:r>
            <a:r>
              <a:rPr lang="ru-RU" dirty="0" err="1" smtClean="0">
                <a:solidFill>
                  <a:srgbClr val="0070C0"/>
                </a:solidFill>
                <a:latin typeface="Times New Roman" pitchFamily="18" charset="0"/>
                <a:cs typeface="Times New Roman" pitchFamily="18" charset="0"/>
              </a:rPr>
              <a:t>Виртц</a:t>
            </a:r>
            <a:r>
              <a:rPr lang="ru-RU" dirty="0" smtClean="0">
                <a:solidFill>
                  <a:srgbClr val="0070C0"/>
                </a:solidFill>
                <a:latin typeface="Times New Roman" pitchFamily="18" charset="0"/>
                <a:cs typeface="Times New Roman" pitchFamily="18" charset="0"/>
              </a:rPr>
              <a:t>, найденный при нем портфель с документами доставили в штаб. Среди них оказались схемы минных полей, важные инспекционные донесения </a:t>
            </a:r>
            <a:r>
              <a:rPr lang="ru-RU" dirty="0" err="1" smtClean="0">
                <a:solidFill>
                  <a:srgbClr val="0070C0"/>
                </a:solidFill>
                <a:latin typeface="Times New Roman" pitchFamily="18" charset="0"/>
                <a:cs typeface="Times New Roman" pitchFamily="18" charset="0"/>
              </a:rPr>
              <a:t>Виртца</a:t>
            </a:r>
            <a:r>
              <a:rPr lang="ru-RU" dirty="0" smtClean="0">
                <a:solidFill>
                  <a:srgbClr val="0070C0"/>
                </a:solidFill>
                <a:latin typeface="Times New Roman" pitchFamily="18" charset="0"/>
                <a:cs typeface="Times New Roman" pitchFamily="18" charset="0"/>
              </a:rPr>
              <a:t> вышестоящему начальству, детальные очертания нескольких образцов немецких мин и другие, очень нужные для партизанского движения документы.</a:t>
            </a:r>
          </a:p>
          <a:p>
            <a:pPr indent="0">
              <a:buNone/>
            </a:pPr>
            <a:endParaRPr lang="ru-RU" dirty="0">
              <a:latin typeface="Times New Roman" pitchFamily="18" charset="0"/>
              <a:cs typeface="Times New Roman" pitchFamily="18" charset="0"/>
            </a:endParaRPr>
          </a:p>
        </p:txBody>
      </p:sp>
      <p:sp>
        <p:nvSpPr>
          <p:cNvPr id="4" name="Содержимое 3"/>
          <p:cNvSpPr>
            <a:spLocks noGrp="1"/>
          </p:cNvSpPr>
          <p:nvPr>
            <p:ph sz="half" idx="2"/>
          </p:nvPr>
        </p:nvSpPr>
        <p:spPr>
          <a:xfrm>
            <a:off x="4724400" y="1447800"/>
            <a:ext cx="4059936" cy="4572000"/>
          </a:xfrm>
        </p:spPr>
        <p:txBody>
          <a:bodyPr>
            <a:normAutofit fontScale="70000" lnSpcReduction="20000"/>
          </a:bodyPr>
          <a:lstStyle/>
          <a:p>
            <a:pPr lvl="0" indent="0">
              <a:buNone/>
            </a:pPr>
            <a:r>
              <a:rPr lang="ru-RU" dirty="0" smtClean="0">
                <a:solidFill>
                  <a:srgbClr val="0070C0"/>
                </a:solidFill>
                <a:latin typeface="Times New Roman" pitchFamily="18" charset="0"/>
                <a:cs typeface="Times New Roman" pitchFamily="18" charset="0"/>
              </a:rPr>
              <a:t>За совершенный подвиг Лёня Голиков был представлен к званию Герой Советского Союза и награждению медалью «Золотая звезда». Получить их он, к сожалению, не успел.</a:t>
            </a:r>
          </a:p>
          <a:p>
            <a:pPr indent="0">
              <a:buNone/>
            </a:pPr>
            <a:endParaRPr lang="ru-RU" dirty="0">
              <a:latin typeface="Times New Roman" pitchFamily="18" charset="0"/>
              <a:cs typeface="Times New Roman" pitchFamily="18" charset="0"/>
            </a:endParaRPr>
          </a:p>
        </p:txBody>
      </p:sp>
      <p:pic>
        <p:nvPicPr>
          <p:cNvPr id="5" name="Рисунок 4" descr="Леня Голиков пионер герой"/>
          <p:cNvPicPr/>
          <p:nvPr/>
        </p:nvPicPr>
        <p:blipFill>
          <a:blip r:embed="rId2"/>
          <a:srcRect/>
          <a:stretch>
            <a:fillRect/>
          </a:stretch>
        </p:blipFill>
        <p:spPr bwMode="auto">
          <a:xfrm>
            <a:off x="5105400" y="2895600"/>
            <a:ext cx="2857500" cy="3295650"/>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solidFill>
                  <a:srgbClr val="7030A0"/>
                </a:solidFill>
                <a:latin typeface="Times New Roman" pitchFamily="18" charset="0"/>
                <a:cs typeface="Times New Roman" pitchFamily="18" charset="0"/>
              </a:rPr>
              <a:t>Валентин Котик</a:t>
            </a:r>
            <a:endParaRPr lang="ru-RU" dirty="0"/>
          </a:p>
        </p:txBody>
      </p:sp>
      <p:sp>
        <p:nvSpPr>
          <p:cNvPr id="4" name="Содержимое 3"/>
          <p:cNvSpPr>
            <a:spLocks noGrp="1"/>
          </p:cNvSpPr>
          <p:nvPr>
            <p:ph sz="half" idx="2"/>
          </p:nvPr>
        </p:nvSpPr>
        <p:spPr>
          <a:xfrm>
            <a:off x="4038600" y="1524000"/>
            <a:ext cx="4669536" cy="4572000"/>
          </a:xfrm>
        </p:spPr>
        <p:txBody>
          <a:bodyPr numCol="2">
            <a:normAutofit fontScale="55000" lnSpcReduction="20000"/>
          </a:bodyPr>
          <a:lstStyle/>
          <a:p>
            <a:pPr indent="0">
              <a:buNone/>
            </a:pPr>
            <a:r>
              <a:rPr lang="ru-RU" sz="2900" dirty="0" smtClean="0">
                <a:solidFill>
                  <a:srgbClr val="7030A0"/>
                </a:solidFill>
                <a:latin typeface="Times New Roman" pitchFamily="18" charset="0"/>
                <a:cs typeface="Times New Roman" pitchFamily="18" charset="0"/>
              </a:rPr>
              <a:t>Валентин Александрович Котик родился в 1930 году в селе Хмелевка </a:t>
            </a:r>
            <a:r>
              <a:rPr lang="ru-RU" sz="2900" dirty="0" err="1" smtClean="0">
                <a:solidFill>
                  <a:srgbClr val="7030A0"/>
                </a:solidFill>
                <a:latin typeface="Times New Roman" pitchFamily="18" charset="0"/>
                <a:cs typeface="Times New Roman" pitchFamily="18" charset="0"/>
              </a:rPr>
              <a:t>Шепетовского</a:t>
            </a:r>
            <a:r>
              <a:rPr lang="ru-RU" sz="2900" dirty="0" smtClean="0">
                <a:solidFill>
                  <a:srgbClr val="7030A0"/>
                </a:solidFill>
                <a:latin typeface="Times New Roman" pitchFamily="18" charset="0"/>
                <a:cs typeface="Times New Roman" pitchFamily="18" charset="0"/>
              </a:rPr>
              <a:t> района </a:t>
            </a:r>
            <a:r>
              <a:rPr lang="ru-RU" sz="2900" dirty="0" err="1" smtClean="0">
                <a:solidFill>
                  <a:srgbClr val="7030A0"/>
                </a:solidFill>
                <a:latin typeface="Times New Roman" pitchFamily="18" charset="0"/>
                <a:cs typeface="Times New Roman" pitchFamily="18" charset="0"/>
              </a:rPr>
              <a:t>Каменец-Подольской</a:t>
            </a:r>
            <a:r>
              <a:rPr lang="ru-RU" sz="2900" dirty="0" smtClean="0">
                <a:solidFill>
                  <a:srgbClr val="7030A0"/>
                </a:solidFill>
                <a:latin typeface="Times New Roman" pitchFamily="18" charset="0"/>
                <a:cs typeface="Times New Roman" pitchFamily="18" charset="0"/>
              </a:rPr>
              <a:t> области (современное название – Хмельницкая область) Украины в семье крестьянина. Окончил пять классов средней школы в городе Шепетовка.</a:t>
            </a:r>
          </a:p>
          <a:p>
            <a:pPr indent="0">
              <a:buNone/>
            </a:pPr>
            <a:r>
              <a:rPr lang="ru-RU" sz="2900" dirty="0" smtClean="0">
                <a:solidFill>
                  <a:srgbClr val="7030A0"/>
                </a:solidFill>
                <a:latin typeface="Times New Roman" pitchFamily="18" charset="0"/>
                <a:cs typeface="Times New Roman" pitchFamily="18" charset="0"/>
              </a:rPr>
              <a:t>В годы Великой Отечественной войны, находясь на временно оккупированной немецко-фашистскими войсками территории </a:t>
            </a:r>
            <a:r>
              <a:rPr lang="ru-RU" sz="2900" dirty="0" err="1" smtClean="0">
                <a:solidFill>
                  <a:srgbClr val="7030A0"/>
                </a:solidFill>
                <a:latin typeface="Times New Roman" pitchFamily="18" charset="0"/>
                <a:cs typeface="Times New Roman" pitchFamily="18" charset="0"/>
              </a:rPr>
              <a:t>Шепетовского</a:t>
            </a:r>
            <a:r>
              <a:rPr lang="ru-RU" sz="2900" dirty="0" smtClean="0">
                <a:solidFill>
                  <a:srgbClr val="7030A0"/>
                </a:solidFill>
                <a:latin typeface="Times New Roman" pitchFamily="18" charset="0"/>
                <a:cs typeface="Times New Roman" pitchFamily="18" charset="0"/>
              </a:rPr>
              <a:t> района, Валя Котик вел работу по сбору оружия и боеприпасов, рисовал и расклеивал карикатуры на гитлеровцев. С 1942 г. он был на связи с </a:t>
            </a:r>
            <a:r>
              <a:rPr lang="ru-RU" sz="2900" dirty="0" err="1" smtClean="0">
                <a:solidFill>
                  <a:srgbClr val="7030A0"/>
                </a:solidFill>
                <a:latin typeface="Times New Roman" pitchFamily="18" charset="0"/>
                <a:cs typeface="Times New Roman" pitchFamily="18" charset="0"/>
              </a:rPr>
              <a:t>Шепетовской</a:t>
            </a:r>
            <a:r>
              <a:rPr lang="ru-RU" sz="2900" dirty="0" smtClean="0">
                <a:solidFill>
                  <a:srgbClr val="7030A0"/>
                </a:solidFill>
                <a:latin typeface="Times New Roman" pitchFamily="18" charset="0"/>
                <a:cs typeface="Times New Roman" pitchFamily="18" charset="0"/>
              </a:rPr>
              <a:t> подпольной партийной организацией и выполнял ее поручения по разведке. В августе 1943 г. стал разведчиком </a:t>
            </a:r>
            <a:r>
              <a:rPr lang="ru-RU" sz="2900" dirty="0" err="1" smtClean="0">
                <a:solidFill>
                  <a:srgbClr val="7030A0"/>
                </a:solidFill>
                <a:latin typeface="Times New Roman" pitchFamily="18" charset="0"/>
                <a:cs typeface="Times New Roman" pitchFamily="18" charset="0"/>
              </a:rPr>
              <a:t>шепетовского</a:t>
            </a:r>
            <a:r>
              <a:rPr lang="ru-RU" sz="2900" dirty="0" smtClean="0">
                <a:solidFill>
                  <a:srgbClr val="7030A0"/>
                </a:solidFill>
                <a:latin typeface="Times New Roman" pitchFamily="18" charset="0"/>
                <a:cs typeface="Times New Roman" pitchFamily="18" charset="0"/>
              </a:rPr>
              <a:t> партизанского отряда имени </a:t>
            </a:r>
            <a:r>
              <a:rPr lang="ru-RU" sz="2900" dirty="0" err="1" smtClean="0">
                <a:solidFill>
                  <a:srgbClr val="7030A0"/>
                </a:solidFill>
                <a:latin typeface="Times New Roman" pitchFamily="18" charset="0"/>
                <a:cs typeface="Times New Roman" pitchFamily="18" charset="0"/>
              </a:rPr>
              <a:t>Кармелюка</a:t>
            </a:r>
            <a:r>
              <a:rPr lang="ru-RU" sz="2900" dirty="0" smtClean="0">
                <a:solidFill>
                  <a:srgbClr val="7030A0"/>
                </a:solidFill>
                <a:latin typeface="Times New Roman" pitchFamily="18" charset="0"/>
                <a:cs typeface="Times New Roman" pitchFamily="18" charset="0"/>
              </a:rPr>
              <a:t>.</a:t>
            </a:r>
          </a:p>
          <a:p>
            <a:pPr indent="0">
              <a:buNone/>
            </a:pPr>
            <a:endParaRPr lang="ru-RU" dirty="0"/>
          </a:p>
        </p:txBody>
      </p:sp>
      <p:pic>
        <p:nvPicPr>
          <p:cNvPr id="5" name="Содержимое 4" descr="https://upload.wikimedia.org/wikipedia/commons/thumb/7/7c/%D0%A7%D0%B5%D0%BA%D0%BC%D0%B0%D0%BA_%D0%92.jpg/220px-%D0%A7%D0%B5%D0%BA%D0%BC%D0%B0%D0%BA_%D0%92.jpg">
            <a:hlinkClick r:id="rId2"/>
          </p:cNvPr>
          <p:cNvPicPr>
            <a:picLocks noGrp="1"/>
          </p:cNvPicPr>
          <p:nvPr>
            <p:ph sz="half" idx="1"/>
          </p:nvPr>
        </p:nvPicPr>
        <p:blipFill>
          <a:blip r:embed="rId3"/>
          <a:srcRect/>
          <a:stretch>
            <a:fillRect/>
          </a:stretch>
        </p:blipFill>
        <p:spPr bwMode="auto">
          <a:xfrm>
            <a:off x="533400" y="1676400"/>
            <a:ext cx="3048000" cy="4800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381000" y="1371600"/>
            <a:ext cx="8229600" cy="4572000"/>
          </a:xfrm>
        </p:spPr>
        <p:txBody>
          <a:bodyPr numCol="2">
            <a:normAutofit fontScale="70000" lnSpcReduction="20000"/>
          </a:bodyPr>
          <a:lstStyle/>
          <a:p>
            <a:pPr indent="0" algn="just">
              <a:buNone/>
            </a:pPr>
            <a:r>
              <a:rPr lang="ru-RU" b="1" dirty="0" smtClean="0">
                <a:solidFill>
                  <a:srgbClr val="7030A0"/>
                </a:solidFill>
              </a:rPr>
              <a:t>В октябре 1943 г. Валя Котик разведал место нахождения подземного телефонного кабеля гитлеровской ставки, который вскоре был подорван. Он также участвовал в подрыве шести железнодорожных эшелонов и склада.</a:t>
            </a:r>
          </a:p>
          <a:p>
            <a:pPr indent="0" algn="just">
              <a:buNone/>
            </a:pPr>
            <a:r>
              <a:rPr lang="ru-RU" b="1" dirty="0" smtClean="0">
                <a:solidFill>
                  <a:srgbClr val="7030A0"/>
                </a:solidFill>
              </a:rPr>
              <a:t>29 октября 1943 г., будучи на посту, Валя заметил, что каратели устроили облаву на отряд. Убив из пистолета фашистского офицера, он поднял тревогу, и партизаны успели приготовиться к бою.</a:t>
            </a:r>
          </a:p>
          <a:p>
            <a:pPr indent="0" algn="just">
              <a:buNone/>
            </a:pPr>
            <a:r>
              <a:rPr lang="ru-RU" b="1" dirty="0" smtClean="0">
                <a:solidFill>
                  <a:srgbClr val="7030A0"/>
                </a:solidFill>
              </a:rPr>
              <a:t>Валентин Котик был награжден орденом Отечественной войны 1-й степени и медалью «Партизану Отечественной войны» 2-й степени.</a:t>
            </a:r>
          </a:p>
          <a:p>
            <a:pPr indent="0" algn="just">
              <a:buNone/>
            </a:pPr>
            <a:r>
              <a:rPr lang="ru-RU" b="1" dirty="0" smtClean="0">
                <a:solidFill>
                  <a:srgbClr val="7030A0"/>
                </a:solidFill>
              </a:rPr>
              <a:t>16 февраля 1944 г. в бою за город Изяслав (Украина) 14-летний партизанский разведчик Валя Котик был смертельно ранен, и на следующий день скончался. Он похоронен в центре парка в городе Шепетовка.</a:t>
            </a:r>
          </a:p>
          <a:p>
            <a:pPr indent="0" algn="just">
              <a:buNone/>
            </a:pPr>
            <a:r>
              <a:rPr lang="ru-RU" b="1" dirty="0" smtClean="0">
                <a:solidFill>
                  <a:srgbClr val="7030A0"/>
                </a:solidFill>
              </a:rPr>
              <a:t>Указом Президиума Верховного Совета СССР 27 июня1958 года Валентину Александровичу Котику было присвоено звание Героя Советского Союза</a:t>
            </a:r>
            <a:endParaRPr lang="ru-RU" b="1" dirty="0">
              <a:solidFill>
                <a:srgbClr val="7030A0"/>
              </a:solidFill>
            </a:endParaRPr>
          </a:p>
        </p:txBody>
      </p:sp>
      <p:sp>
        <p:nvSpPr>
          <p:cNvPr id="7" name="Заголовок 6"/>
          <p:cNvSpPr>
            <a:spLocks noGrp="1"/>
          </p:cNvSpPr>
          <p:nvPr>
            <p:ph type="title"/>
          </p:nvPr>
        </p:nvSpPr>
        <p:spPr/>
        <p:txBody>
          <a:bodyPr>
            <a:normAutofit/>
          </a:bodyPr>
          <a:lstStyle/>
          <a:p>
            <a:pPr algn="ctr"/>
            <a:r>
              <a:rPr lang="ru-RU" sz="2800" dirty="0" smtClean="0">
                <a:solidFill>
                  <a:srgbClr val="7030A0"/>
                </a:solidFill>
              </a:rPr>
              <a:t>Подвиги совершённые </a:t>
            </a:r>
            <a:br>
              <a:rPr lang="ru-RU" sz="2800" dirty="0" smtClean="0">
                <a:solidFill>
                  <a:srgbClr val="7030A0"/>
                </a:solidFill>
              </a:rPr>
            </a:br>
            <a:r>
              <a:rPr lang="ru-RU" sz="2800" dirty="0" smtClean="0">
                <a:solidFill>
                  <a:srgbClr val="7030A0"/>
                </a:solidFill>
              </a:rPr>
              <a:t>Валентином Котиком</a:t>
            </a:r>
            <a:endParaRPr lang="ru-RU" sz="2800" dirty="0">
              <a:solidFill>
                <a:srgbClr val="7030A0"/>
              </a:solidFill>
            </a:endParaRPr>
          </a:p>
        </p:txBody>
      </p:sp>
      <p:pic>
        <p:nvPicPr>
          <p:cNvPr id="8" name="Рисунок 7" descr="358e507db4559099eea127ebee868f3b.jpg"/>
          <p:cNvPicPr>
            <a:picLocks noChangeAspect="1"/>
          </p:cNvPicPr>
          <p:nvPr/>
        </p:nvPicPr>
        <p:blipFill>
          <a:blip r:embed="rId2"/>
          <a:stretch>
            <a:fillRect/>
          </a:stretch>
        </p:blipFill>
        <p:spPr>
          <a:xfrm>
            <a:off x="4953000" y="4572000"/>
            <a:ext cx="3505200" cy="179070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p:txBody>
          <a:bodyPr>
            <a:normAutofit fontScale="85000" lnSpcReduction="20000"/>
          </a:bodyPr>
          <a:lstStyle/>
          <a:p>
            <a:r>
              <a:rPr lang="ru-RU" dirty="0" err="1" smtClean="0">
                <a:solidFill>
                  <a:srgbClr val="00B050"/>
                </a:solidFill>
                <a:latin typeface="Times New Roman" pitchFamily="18" charset="0"/>
                <a:cs typeface="Times New Roman" pitchFamily="18" charset="0"/>
              </a:rPr>
              <a:t>Казей</a:t>
            </a:r>
            <a:r>
              <a:rPr lang="ru-RU" dirty="0" smtClean="0">
                <a:solidFill>
                  <a:srgbClr val="00B050"/>
                </a:solidFill>
                <a:latin typeface="Times New Roman" pitchFamily="18" charset="0"/>
                <a:cs typeface="Times New Roman" pitchFamily="18" charset="0"/>
              </a:rPr>
              <a:t> Марат Иванович родился 10 октября 1929 года в д. </a:t>
            </a:r>
            <a:r>
              <a:rPr lang="ru-RU" dirty="0" err="1" smtClean="0">
                <a:solidFill>
                  <a:srgbClr val="00B050"/>
                </a:solidFill>
                <a:latin typeface="Times New Roman" pitchFamily="18" charset="0"/>
                <a:cs typeface="Times New Roman" pitchFamily="18" charset="0"/>
              </a:rPr>
              <a:t>Станьково</a:t>
            </a:r>
            <a:r>
              <a:rPr lang="ru-RU" dirty="0" smtClean="0">
                <a:solidFill>
                  <a:srgbClr val="00B050"/>
                </a:solidFill>
                <a:latin typeface="Times New Roman" pitchFamily="18" charset="0"/>
                <a:cs typeface="Times New Roman" pitchFamily="18" charset="0"/>
              </a:rPr>
              <a:t> Дзержинского района. Родители будущего героя были убежденными коммунистами – активистами, его мать Анна </a:t>
            </a:r>
            <a:r>
              <a:rPr lang="ru-RU" dirty="0" err="1" smtClean="0">
                <a:solidFill>
                  <a:srgbClr val="00B050"/>
                </a:solidFill>
                <a:latin typeface="Times New Roman" pitchFamily="18" charset="0"/>
                <a:cs typeface="Times New Roman" pitchFamily="18" charset="0"/>
              </a:rPr>
              <a:t>Казей</a:t>
            </a:r>
            <a:r>
              <a:rPr lang="ru-RU" dirty="0" smtClean="0">
                <a:solidFill>
                  <a:srgbClr val="00B050"/>
                </a:solidFill>
                <a:latin typeface="Times New Roman" pitchFamily="18" charset="0"/>
                <a:cs typeface="Times New Roman" pitchFamily="18" charset="0"/>
              </a:rPr>
              <a:t> входила в число членов комиссии по выборам в Верховный Совет СССР. Сын был назван в честь балтийского </a:t>
            </a:r>
            <a:r>
              <a:rPr lang="ru-RU" dirty="0" err="1" smtClean="0">
                <a:solidFill>
                  <a:srgbClr val="00B050"/>
                </a:solidFill>
                <a:latin typeface="Times New Roman" pitchFamily="18" charset="0"/>
                <a:cs typeface="Times New Roman" pitchFamily="18" charset="0"/>
              </a:rPr>
              <a:t>линкорна</a:t>
            </a:r>
            <a:r>
              <a:rPr lang="ru-RU" dirty="0" smtClean="0">
                <a:solidFill>
                  <a:srgbClr val="00B050"/>
                </a:solidFill>
                <a:latin typeface="Times New Roman" pitchFamily="18" charset="0"/>
                <a:cs typeface="Times New Roman" pitchFamily="18" charset="0"/>
              </a:rPr>
              <a:t> «Марат», на котором его отец Иван </a:t>
            </a:r>
            <a:r>
              <a:rPr lang="ru-RU" dirty="0" err="1" smtClean="0">
                <a:solidFill>
                  <a:srgbClr val="00B050"/>
                </a:solidFill>
                <a:latin typeface="Times New Roman" pitchFamily="18" charset="0"/>
                <a:cs typeface="Times New Roman" pitchFamily="18" charset="0"/>
              </a:rPr>
              <a:t>Казей</a:t>
            </a:r>
            <a:r>
              <a:rPr lang="ru-RU" dirty="0" smtClean="0">
                <a:solidFill>
                  <a:srgbClr val="00B050"/>
                </a:solidFill>
                <a:latin typeface="Times New Roman" pitchFamily="18" charset="0"/>
                <a:cs typeface="Times New Roman" pitchFamily="18" charset="0"/>
              </a:rPr>
              <a:t> прослужил 10 лет.</a:t>
            </a:r>
          </a:p>
          <a:p>
            <a:endParaRPr lang="ru-RU" dirty="0"/>
          </a:p>
        </p:txBody>
      </p:sp>
      <p:sp>
        <p:nvSpPr>
          <p:cNvPr id="7" name="Заголовок 6"/>
          <p:cNvSpPr>
            <a:spLocks noGrp="1"/>
          </p:cNvSpPr>
          <p:nvPr>
            <p:ph type="title"/>
          </p:nvPr>
        </p:nvSpPr>
        <p:spPr/>
        <p:txBody>
          <a:bodyPr/>
          <a:lstStyle/>
          <a:p>
            <a:pPr algn="ctr"/>
            <a:r>
              <a:rPr lang="ru-RU" dirty="0" smtClean="0">
                <a:solidFill>
                  <a:srgbClr val="00B050"/>
                </a:solidFill>
                <a:latin typeface="Times New Roman" pitchFamily="18" charset="0"/>
                <a:cs typeface="Times New Roman" pitchFamily="18" charset="0"/>
              </a:rPr>
              <a:t>Марат </a:t>
            </a:r>
            <a:r>
              <a:rPr lang="ru-RU" dirty="0" err="1" smtClean="0">
                <a:solidFill>
                  <a:srgbClr val="00B050"/>
                </a:solidFill>
                <a:latin typeface="Times New Roman" pitchFamily="18" charset="0"/>
                <a:cs typeface="Times New Roman" pitchFamily="18" charset="0"/>
              </a:rPr>
              <a:t>Казей</a:t>
            </a:r>
            <a:endParaRPr lang="ru-RU" dirty="0"/>
          </a:p>
        </p:txBody>
      </p:sp>
      <p:pic>
        <p:nvPicPr>
          <p:cNvPr id="8" name="Содержимое 7" descr="http://ordenrf.ru/upload/novosty-info/pioner-geroy-marat-kozey.jpg"/>
          <p:cNvPicPr>
            <a:picLocks noGrp="1"/>
          </p:cNvPicPr>
          <p:nvPr>
            <p:ph sz="half" idx="2"/>
          </p:nvPr>
        </p:nvPicPr>
        <p:blipFill>
          <a:blip r:embed="rId2"/>
          <a:srcRect/>
          <a:stretch>
            <a:fillRect/>
          </a:stretch>
        </p:blipFill>
        <p:spPr bwMode="auto">
          <a:xfrm>
            <a:off x="4953000" y="1600200"/>
            <a:ext cx="3733800" cy="3962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609600" y="1752600"/>
            <a:ext cx="8229600" cy="4572000"/>
          </a:xfrm>
        </p:spPr>
        <p:txBody>
          <a:bodyPr numCol="1"/>
          <a:lstStyle/>
          <a:p>
            <a:pPr indent="0">
              <a:buNone/>
            </a:pPr>
            <a:r>
              <a:rPr lang="ru-RU" dirty="0" smtClean="0">
                <a:solidFill>
                  <a:srgbClr val="00B050"/>
                </a:solidFill>
                <a:latin typeface="Times New Roman" pitchFamily="18" charset="0"/>
                <a:cs typeface="Times New Roman" pitchFamily="18" charset="0"/>
              </a:rPr>
              <a:t>Один из его громких подвигов был совершен в марте 1943 г, когда, благодаря ему, был спасен целый партизанский отряд. Тогда у д. </a:t>
            </a:r>
            <a:r>
              <a:rPr lang="ru-RU" dirty="0" err="1" smtClean="0">
                <a:solidFill>
                  <a:srgbClr val="00B050"/>
                </a:solidFill>
                <a:latin typeface="Times New Roman" pitchFamily="18" charset="0"/>
                <a:cs typeface="Times New Roman" pitchFamily="18" charset="0"/>
              </a:rPr>
              <a:t>Румок</a:t>
            </a:r>
            <a:r>
              <a:rPr lang="ru-RU" dirty="0" smtClean="0">
                <a:solidFill>
                  <a:srgbClr val="00B050"/>
                </a:solidFill>
                <a:latin typeface="Times New Roman" pitchFamily="18" charset="0"/>
                <a:cs typeface="Times New Roman" pitchFamily="18" charset="0"/>
              </a:rPr>
              <a:t> немецкие каратели взяли в окружение отряд им. Фурманова, а Марат </a:t>
            </a:r>
            <a:r>
              <a:rPr lang="ru-RU" dirty="0" err="1" smtClean="0">
                <a:solidFill>
                  <a:srgbClr val="00B050"/>
                </a:solidFill>
                <a:latin typeface="Times New Roman" pitchFamily="18" charset="0"/>
                <a:cs typeface="Times New Roman" pitchFamily="18" charset="0"/>
              </a:rPr>
              <a:t>Казей</a:t>
            </a:r>
            <a:r>
              <a:rPr lang="ru-RU" dirty="0" smtClean="0">
                <a:solidFill>
                  <a:srgbClr val="00B050"/>
                </a:solidFill>
                <a:latin typeface="Times New Roman" pitchFamily="18" charset="0"/>
                <a:cs typeface="Times New Roman" pitchFamily="18" charset="0"/>
              </a:rPr>
              <a:t> смог прорваться сквозь кольцо врага и привести подмогу. Враг был разбит, а его товарищи спасены.</a:t>
            </a:r>
          </a:p>
          <a:p>
            <a:pPr indent="0">
              <a:buNone/>
            </a:pPr>
            <a:endParaRPr lang="ru-RU" dirty="0">
              <a:latin typeface="Times New Roman" pitchFamily="18" charset="0"/>
              <a:cs typeface="Times New Roman" pitchFamily="18" charset="0"/>
            </a:endParaRPr>
          </a:p>
        </p:txBody>
      </p:sp>
      <p:sp>
        <p:nvSpPr>
          <p:cNvPr id="5" name="Заголовок 4"/>
          <p:cNvSpPr>
            <a:spLocks noGrp="1"/>
          </p:cNvSpPr>
          <p:nvPr>
            <p:ph type="title"/>
          </p:nvPr>
        </p:nvSpPr>
        <p:spPr>
          <a:xfrm>
            <a:off x="914400" y="457200"/>
            <a:ext cx="8229600" cy="1219200"/>
          </a:xfrm>
        </p:spPr>
        <p:txBody>
          <a:bodyPr>
            <a:normAutofit fontScale="90000"/>
          </a:bodyPr>
          <a:lstStyle/>
          <a:p>
            <a:pPr algn="ctr"/>
            <a:r>
              <a:rPr lang="ru-RU" sz="4400" dirty="0" smtClean="0">
                <a:solidFill>
                  <a:srgbClr val="00B050"/>
                </a:solidFill>
              </a:rPr>
              <a:t>Подвиги совершённые</a:t>
            </a:r>
            <a:br>
              <a:rPr lang="ru-RU" sz="4400" dirty="0" smtClean="0">
                <a:solidFill>
                  <a:srgbClr val="00B050"/>
                </a:solidFill>
              </a:rPr>
            </a:br>
            <a:r>
              <a:rPr lang="ru-RU" sz="4400" dirty="0" smtClean="0">
                <a:solidFill>
                  <a:srgbClr val="00B050"/>
                </a:solidFill>
              </a:rPr>
              <a:t>Маратом </a:t>
            </a:r>
            <a:r>
              <a:rPr lang="ru-RU" sz="4400" dirty="0" err="1" smtClean="0">
                <a:solidFill>
                  <a:srgbClr val="00B050"/>
                </a:solidFill>
              </a:rPr>
              <a:t>Казеем</a:t>
            </a:r>
            <a:endParaRPr lang="ru-RU"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4400" y="228600"/>
            <a:ext cx="8229600" cy="1219200"/>
          </a:xfrm>
        </p:spPr>
        <p:txBody>
          <a:bodyPr>
            <a:normAutofit fontScale="90000"/>
          </a:bodyPr>
          <a:lstStyle/>
          <a:p>
            <a:pPr algn="ctr"/>
            <a:r>
              <a:rPr lang="ru-RU" b="1" dirty="0" smtClean="0"/>
              <a:t>Зинаида Портнова</a:t>
            </a:r>
            <a:r>
              <a:rPr lang="ru-RU" dirty="0" smtClean="0"/>
              <a:t/>
            </a:r>
            <a:br>
              <a:rPr lang="ru-RU" dirty="0" smtClean="0"/>
            </a:br>
            <a:endParaRPr lang="ru-RU" dirty="0"/>
          </a:p>
        </p:txBody>
      </p:sp>
      <p:pic>
        <p:nvPicPr>
          <p:cNvPr id="6" name="Содержимое 5" descr="timthumb (1).jpg"/>
          <p:cNvPicPr>
            <a:picLocks noGrp="1" noChangeAspect="1"/>
          </p:cNvPicPr>
          <p:nvPr>
            <p:ph sz="half" idx="1"/>
          </p:nvPr>
        </p:nvPicPr>
        <p:blipFill>
          <a:blip r:embed="rId2"/>
          <a:stretch>
            <a:fillRect/>
          </a:stretch>
        </p:blipFill>
        <p:spPr>
          <a:xfrm>
            <a:off x="656583" y="1524000"/>
            <a:ext cx="3660471" cy="4572000"/>
          </a:xfrm>
        </p:spPr>
      </p:pic>
      <p:sp>
        <p:nvSpPr>
          <p:cNvPr id="5" name="Содержимое 4"/>
          <p:cNvSpPr>
            <a:spLocks noGrp="1"/>
          </p:cNvSpPr>
          <p:nvPr>
            <p:ph sz="half" idx="2"/>
          </p:nvPr>
        </p:nvSpPr>
        <p:spPr/>
        <p:txBody>
          <a:bodyPr>
            <a:normAutofit fontScale="70000" lnSpcReduction="20000"/>
          </a:bodyPr>
          <a:lstStyle/>
          <a:p>
            <a:pPr indent="0">
              <a:buNone/>
            </a:pPr>
            <a:r>
              <a:rPr lang="ru-RU" dirty="0" smtClean="0">
                <a:solidFill>
                  <a:srgbClr val="FFFF00"/>
                </a:solidFill>
                <a:latin typeface="Times New Roman" pitchFamily="18" charset="0"/>
                <a:cs typeface="Times New Roman" pitchFamily="18" charset="0"/>
              </a:rPr>
              <a:t>Зинаида </a:t>
            </a:r>
            <a:r>
              <a:rPr lang="ru-RU" dirty="0" err="1" smtClean="0">
                <a:solidFill>
                  <a:srgbClr val="FFFF00"/>
                </a:solidFill>
                <a:latin typeface="Times New Roman" pitchFamily="18" charset="0"/>
                <a:cs typeface="Times New Roman" pitchFamily="18" charset="0"/>
              </a:rPr>
              <a:t>Мартыновна</a:t>
            </a:r>
            <a:r>
              <a:rPr lang="ru-RU" dirty="0" smtClean="0">
                <a:solidFill>
                  <a:srgbClr val="FFFF00"/>
                </a:solidFill>
                <a:latin typeface="Times New Roman" pitchFamily="18" charset="0"/>
                <a:cs typeface="Times New Roman" pitchFamily="18" charset="0"/>
              </a:rPr>
              <a:t> Портнова родилась в Ленинграде, в семье рабочего, 20 февраля 1926 года. Училась в школе, занималась в кружке и о подвигах не задумывалась.</a:t>
            </a:r>
          </a:p>
          <a:p>
            <a:pPr indent="0">
              <a:buNone/>
            </a:pPr>
            <a:r>
              <a:rPr lang="ru-RU" dirty="0" smtClean="0">
                <a:solidFill>
                  <a:srgbClr val="FFFF00"/>
                </a:solidFill>
                <a:latin typeface="Times New Roman" pitchFamily="18" charset="0"/>
                <a:cs typeface="Times New Roman" pitchFamily="18" charset="0"/>
              </a:rPr>
              <a:t>В начале июня 1941 года в Ленинграде мало кто задумывался о войне. И потому родители спокойно отправили Зину и её младшую сестру Галю на лето к бабушке, в Белоруссию.</a:t>
            </a:r>
          </a:p>
          <a:p>
            <a:pPr indent="0">
              <a:buNone/>
            </a:pPr>
            <a:r>
              <a:rPr lang="ru-RU" dirty="0" smtClean="0">
                <a:solidFill>
                  <a:srgbClr val="FFFF00"/>
                </a:solidFill>
                <a:latin typeface="Times New Roman" pitchFamily="18" charset="0"/>
                <a:cs typeface="Times New Roman" pitchFamily="18" charset="0"/>
              </a:rPr>
              <a:t>В деревне Зуи, что на Витебщине, отдых продолжался недолго. Наступление гитлеровцев было стремительным, и очень скоро над деревней, где жили Зина с сестрой, нависла угроза оккупации.</a:t>
            </a:r>
          </a:p>
          <a:p>
            <a:pPr indent="0">
              <a:buNone/>
            </a:pPr>
            <a:endParaRPr lang="ru-RU" dirty="0"/>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321</TotalTime>
  <Words>1160</Words>
  <PresentationFormat>Экран (4:3)</PresentationFormat>
  <Paragraphs>47</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«Пока мы едины – мы непобедимы!».</vt:lpstr>
      <vt:lpstr>Вступление</vt:lpstr>
      <vt:lpstr>Леонид Голиков</vt:lpstr>
      <vt:lpstr>Подвиг  совершенный  Лёней Голиковым </vt:lpstr>
      <vt:lpstr>Валентин Котик</vt:lpstr>
      <vt:lpstr>Подвиги совершённые  Валентином Котиком</vt:lpstr>
      <vt:lpstr>Марат Казей</vt:lpstr>
      <vt:lpstr>Подвиги совершённые Маратом Казеем</vt:lpstr>
      <vt:lpstr>Зинаида Портнова </vt:lpstr>
      <vt:lpstr>Подвиги совершённые Зинаидой Портновой </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«Пока мы едины – мы непобедимы!».</dc:title>
  <dc:creator>Lenovo SWAG</dc:creator>
  <cp:lastModifiedBy>Ruslan</cp:lastModifiedBy>
  <cp:revision>30</cp:revision>
  <dcterms:created xsi:type="dcterms:W3CDTF">2015-09-17T12:03:31Z</dcterms:created>
  <dcterms:modified xsi:type="dcterms:W3CDTF">2015-09-30T17:33:36Z</dcterms:modified>
</cp:coreProperties>
</file>