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62" r:id="rId4"/>
    <p:sldId id="263" r:id="rId5"/>
    <p:sldId id="264" r:id="rId6"/>
    <p:sldId id="265" r:id="rId7"/>
    <p:sldId id="266" r:id="rId8"/>
    <p:sldId id="268" r:id="rId9"/>
    <p:sldId id="26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56D2"/>
    <a:srgbClr val="D60093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FB199-8D6B-4ACD-99C7-6F4A0E52FC89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86BBD-E684-46EB-82D3-3E441CF582A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FB199-8D6B-4ACD-99C7-6F4A0E52FC89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86BBD-E684-46EB-82D3-3E441CF58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FB199-8D6B-4ACD-99C7-6F4A0E52FC89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86BBD-E684-46EB-82D3-3E441CF58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FB199-8D6B-4ACD-99C7-6F4A0E52FC89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86BBD-E684-46EB-82D3-3E441CF58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FB199-8D6B-4ACD-99C7-6F4A0E52FC89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86BBD-E684-46EB-82D3-3E441CF582A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FB199-8D6B-4ACD-99C7-6F4A0E52FC89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86BBD-E684-46EB-82D3-3E441CF58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FB199-8D6B-4ACD-99C7-6F4A0E52FC89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86BBD-E684-46EB-82D3-3E441CF58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FB199-8D6B-4ACD-99C7-6F4A0E52FC89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86BBD-E684-46EB-82D3-3E441CF58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FB199-8D6B-4ACD-99C7-6F4A0E52FC89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86BBD-E684-46EB-82D3-3E441CF58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FB199-8D6B-4ACD-99C7-6F4A0E52FC89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86BBD-E684-46EB-82D3-3E441CF58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FB199-8D6B-4ACD-99C7-6F4A0E52FC89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B486BBD-E684-46EB-82D3-3E441CF582A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1DFB199-8D6B-4ACD-99C7-6F4A0E52FC89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486BBD-E684-46EB-82D3-3E441CF582A1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7321"/>
            <a:ext cx="9144000" cy="44935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ФКОУ В(С)ОШ ГУФСИН России по свердловской области</a:t>
            </a:r>
            <a:endParaRPr lang="ru-RU" sz="28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060848"/>
            <a:ext cx="9144000" cy="1752600"/>
          </a:xfrm>
        </p:spPr>
        <p:txBody>
          <a:bodyPr>
            <a:normAutofit fontScale="62500" lnSpcReduction="20000"/>
          </a:bodyPr>
          <a:lstStyle/>
          <a:p>
            <a:pPr algn="ctr"/>
            <a:endParaRPr lang="ru-RU" sz="4000" dirty="0" smtClean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Цели и задачи </a:t>
            </a:r>
          </a:p>
          <a:p>
            <a:pPr algn="ctr"/>
            <a:r>
              <a:rPr lang="ru-RU" sz="4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4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неурочной деятельности </a:t>
            </a:r>
          </a:p>
          <a:p>
            <a:pPr algn="ctr"/>
            <a:r>
              <a:rPr lang="ru-RU" sz="4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условиях ФГОС и пути их реализации</a:t>
            </a:r>
            <a:endParaRPr lang="ru-RU" sz="4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88224" y="6488668"/>
            <a:ext cx="2555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Учитель: Мамаева С.А.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083672" y="6488668"/>
            <a:ext cx="1568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2015 год</a:t>
            </a:r>
          </a:p>
        </p:txBody>
      </p:sp>
    </p:spTree>
    <p:extLst>
      <p:ext uri="{BB962C8B-B14F-4D97-AF65-F5344CB8AC3E}">
        <p14:creationId xmlns:p14="http://schemas.microsoft.com/office/powerpoint/2010/main" val="312805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Внеурочная деятельность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это целенаправленная образовательная деятельность, организуемая в свободное от уроков время для социализации подростков определенной возрастной группы, формированию у них потребности к участию в социально-значимых практиках и самоуправлении, создания условий для развития значимых позитивных качеств личности, реализации их творческой и познавательной активности в различных видах деятельности, участии в содержательном досуге.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внеурочной деятельности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создание условий для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реализации подростками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своих потребностей, интересов, способностей в тех областях познавательной, социальной, культурной жизнедеятельности, которые не могут быть реализованы только в процессе учебных занятий и в рамках основных образовательных дисциплин.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210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7740"/>
            <a:ext cx="8229600" cy="5764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задачи: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954" y="476672"/>
            <a:ext cx="9144953" cy="6381328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Выявление интересов, склонностей, способностей, возможностей обучающихся к различным видам деятельности;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условий для индивидуального развития в избранной сфере внеурочной деятельности;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Формирование системы знаний, умений, навыков в избранном направлении деятельности;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Развитие опыта творческой деятельности, творческих способностей;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условий для реализации приобретенных знаний, умений и навыков;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Развитие опыта неформального общения, взаимодействия, сотрудничества;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Расширение рамок общения с социумом.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45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Принципы организации внеурочной деятельности: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6959" y="1556792"/>
            <a:ext cx="9144000" cy="5270732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Соответствие возрастным особенностям обучающихся, преемственность с технологиями учебной деятельности;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Опора на традиции и положительный опыт организации внеурочной деятельности школы;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Опора на ценности воспитательной системы школы;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Свободный выбор на основе личных интересов и склонностей ученика.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5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60412" cy="764704"/>
          </a:xfrm>
        </p:spPr>
        <p:txBody>
          <a:bodyPr>
            <a:normAutofit/>
          </a:bodyPr>
          <a:lstStyle/>
          <a:p>
            <a:pPr algn="ctr"/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2659783" y="260648"/>
            <a:ext cx="4032448" cy="50405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Формы внеурочной деятельности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1952990" y="2814887"/>
            <a:ext cx="1584176" cy="4320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Кружки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6356867" y="3717032"/>
            <a:ext cx="1584176" cy="4320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Круглые столы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5564779" y="2814887"/>
            <a:ext cx="1846166" cy="4320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Соревнования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413792" y="4977173"/>
            <a:ext cx="1835696" cy="4320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Конференции</a:t>
            </a:r>
            <a:endParaRPr lang="ru-RU" dirty="0"/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2587775" y="1658749"/>
            <a:ext cx="1800200" cy="49519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Поисковые исследования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4772691" y="1690324"/>
            <a:ext cx="1584176" cy="4320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Олимпиады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1331640" y="3717032"/>
            <a:ext cx="1584176" cy="4320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испуты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Блок-схема: альтернативный процесс 28"/>
          <p:cNvSpPr/>
          <p:nvPr/>
        </p:nvSpPr>
        <p:spPr>
          <a:xfrm>
            <a:off x="7148955" y="4977173"/>
            <a:ext cx="1980219" cy="4320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Общественно – полезные практики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Блок-схема: альтернативный процесс 29"/>
          <p:cNvSpPr/>
          <p:nvPr/>
        </p:nvSpPr>
        <p:spPr>
          <a:xfrm>
            <a:off x="3450123" y="4977173"/>
            <a:ext cx="2451768" cy="64807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Школьные научные  общества</a:t>
            </a:r>
            <a:endParaRPr lang="ru-RU" dirty="0"/>
          </a:p>
        </p:txBody>
      </p:sp>
      <p:cxnSp>
        <p:nvCxnSpPr>
          <p:cNvPr id="38" name="Прямая со стрелкой 37"/>
          <p:cNvCxnSpPr>
            <a:stCxn id="4" idx="2"/>
            <a:endCxn id="9" idx="0"/>
          </p:cNvCxnSpPr>
          <p:nvPr/>
        </p:nvCxnSpPr>
        <p:spPr>
          <a:xfrm flipH="1">
            <a:off x="3487875" y="764704"/>
            <a:ext cx="1188132" cy="8940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4" idx="2"/>
            <a:endCxn id="10" idx="0"/>
          </p:cNvCxnSpPr>
          <p:nvPr/>
        </p:nvCxnSpPr>
        <p:spPr>
          <a:xfrm>
            <a:off x="4676007" y="764704"/>
            <a:ext cx="888772" cy="9256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4" idx="2"/>
            <a:endCxn id="30" idx="0"/>
          </p:cNvCxnSpPr>
          <p:nvPr/>
        </p:nvCxnSpPr>
        <p:spPr>
          <a:xfrm>
            <a:off x="4676007" y="764704"/>
            <a:ext cx="0" cy="42124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568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Формы внеурочной деятельности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 направлениям: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  Общеинтеллектуальное:</a:t>
            </a: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1. Предметные недели.</a:t>
            </a: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2. Библиотечные уроки.</a:t>
            </a: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3. Конкурсы, олимпиады, конференции, деловые и ролевые игры и др.</a:t>
            </a: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4. Участие в поисково – исследовательских конференциях.</a:t>
            </a: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5. Участие в олимпиадах.</a:t>
            </a: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6. Разработка проектов к урокам.</a:t>
            </a:r>
          </a:p>
          <a:p>
            <a:pPr marL="0" indent="0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  Спортивно – оздоровительное: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1. Организация «Дней здоровья», подвижных игр, «Весёлых стартов», внутришкольных спортивных соревнований – «Кросс наций», «Осенний марафон».</a:t>
            </a: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2. Проведение бесед по охране здоровья.</a:t>
            </a: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3. Применение на уроках игровых моментов, физкультминуток.</a:t>
            </a:r>
          </a:p>
          <a:p>
            <a:pPr marL="0" indent="0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  Социальное:</a:t>
            </a:r>
          </a:p>
          <a:p>
            <a:pPr marL="0" indent="0"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 Беседы, ролевые игры, наблюдения, опыты.</a:t>
            </a:r>
          </a:p>
          <a:p>
            <a:pPr marL="0" indent="0"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2. Практикумы, конкурсы, сюжетно – ролевая игра, игра – путешествие.</a:t>
            </a:r>
          </a:p>
          <a:p>
            <a:pPr marL="0" indent="0"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 Участие в творческих конкурсах, в акциях.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70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/>
          <a:lstStyle/>
          <a:p>
            <a:pPr marL="0" indent="0"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4.   Общекультурное:</a:t>
            </a:r>
          </a:p>
          <a:p>
            <a:pPr marL="0" indent="0"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1. Беседы</a:t>
            </a:r>
          </a:p>
          <a:p>
            <a:pPr marL="0" indent="0"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2.Подготовка и участие в конкурсах.</a:t>
            </a:r>
          </a:p>
          <a:p>
            <a:pPr marL="0" indent="0"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3. Сюжетно – ролевые игры, игры –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путешествия.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5.   Духовно – нравственное:</a:t>
            </a:r>
          </a:p>
          <a:p>
            <a:pPr marL="0" indent="0"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Организация экскурсий, выставок, поделок и творческих работ обучающихся.</a:t>
            </a:r>
          </a:p>
          <a:p>
            <a:pPr marL="0" indent="0"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2. Проведение тематических классных часов, встреч, бесед.</a:t>
            </a:r>
          </a:p>
          <a:p>
            <a:pPr marL="0" indent="0"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 Участие в конкурсах, выставках на уровне школы.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172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3265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Планируемые результаты внеурочной деятельности: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3254" y="908720"/>
            <a:ext cx="9157254" cy="5949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Первый уровень результатов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приобретение социальных знаний, понимания социальной реальности и повседневной жизни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(приобретение знаний об этике и эстетике повседневной жизни человека; о принятых в обществе нормах поведения и общения; об основах здорового образа жизни; об истории своей семьи и Отечества; о русских народных играх; о правилах конструктивной групповой работы; о способах самостоятельного поиска, нахождения и обработки информации).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Второй уровень результатов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формирование позитивного отношения подростка к базовым ценностям нашего общества и к социальной реальности в целом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(развитие ценностных отношений к родному Отечеству, родной природе, культуре, труду, своему собственному здоровью и внутреннему миру).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Третий уровень результатов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приобретение опыта самостоятельного социального действия </a:t>
            </a:r>
            <a:r>
              <a:rPr lang="ru-RU" sz="1700" b="1" i="1" dirty="0" smtClean="0">
                <a:latin typeface="Times New Roman" pitchFamily="18" charset="0"/>
                <a:cs typeface="Times New Roman" pitchFamily="18" charset="0"/>
              </a:rPr>
              <a:t>(приобретение опытов исследовательской деятельности, публичного выступления, самообслуживания, самоорганизации и организации совместной деятельности с другими подростками).</a:t>
            </a:r>
            <a:endParaRPr lang="ru-RU" sz="17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73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Внеурочная деятельность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это хорошая возможность для организации межличностных отношений в классе между одноклассниками, между учащимися и классным руководителем, между разными группами в классе. Это возможность создания ученического коллектива и органов самоуправления. В процессе многоплановой внеурочной работы можно обеспечить развитие общекультурных интересов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подростков,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способствовать решению задач нравственного воспитания.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Перевод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внеурочной работы в статус деятельности кардинально меняет ее качество. Для школы, как и любого другого образовательного учреждения, внеурочная деятельность становится новым видом подотчетной деятельности, за которую оно несет ответственность. Посредством этой деятельности и ее различных форм, школа должна решать задачи по социализации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подростков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формированию метапредметных способностей, воспитанию и развитию качеств личности. Эта деятельность может стать показателем ее уникальности, привлекающим внимание потребителей и заказчиков, может использоваться как PR средство, источник улучшения своего имиджа или материально-финансового положения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Достижение всех трех уровней результатов внеурочной деятельности будет свидетельствовать об эффективности работы по реализации модели внеурочной деятельности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66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1470</TotalTime>
  <Words>800</Words>
  <Application>Microsoft Office PowerPoint</Application>
  <PresentationFormat>Экран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ФКОУ В(С)ОШ ГУФСИН России по свердловской области</vt:lpstr>
      <vt:lpstr>Презентация PowerPoint</vt:lpstr>
      <vt:lpstr>Основные задачи:</vt:lpstr>
      <vt:lpstr>Принципы организации внеурочной деятельности:</vt:lpstr>
      <vt:lpstr>Презентация PowerPoint</vt:lpstr>
      <vt:lpstr>Формы внеурочной деятельности по направлениям:</vt:lpstr>
      <vt:lpstr>Презентация PowerPoint</vt:lpstr>
      <vt:lpstr>Планируемые результаты внеурочной деятельности: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ФКОУ В(С)ОШ ГУФСИН России по свердловской области</dc:title>
  <dc:creator>uzer</dc:creator>
  <cp:lastModifiedBy>uzer</cp:lastModifiedBy>
  <cp:revision>17</cp:revision>
  <dcterms:created xsi:type="dcterms:W3CDTF">2015-11-18T09:59:04Z</dcterms:created>
  <dcterms:modified xsi:type="dcterms:W3CDTF">2015-11-26T10:26:52Z</dcterms:modified>
</cp:coreProperties>
</file>