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54" r:id="rId2"/>
    <p:sldId id="256" r:id="rId3"/>
    <p:sldId id="269" r:id="rId4"/>
    <p:sldId id="307" r:id="rId5"/>
    <p:sldId id="329" r:id="rId6"/>
    <p:sldId id="331" r:id="rId7"/>
    <p:sldId id="309" r:id="rId8"/>
    <p:sldId id="322" r:id="rId9"/>
    <p:sldId id="325" r:id="rId10"/>
    <p:sldId id="326" r:id="rId11"/>
    <p:sldId id="295" r:id="rId12"/>
    <p:sldId id="264" r:id="rId13"/>
    <p:sldId id="296" r:id="rId14"/>
    <p:sldId id="266" r:id="rId15"/>
    <p:sldId id="297" r:id="rId16"/>
    <p:sldId id="267" r:id="rId17"/>
    <p:sldId id="298" r:id="rId18"/>
    <p:sldId id="268" r:id="rId19"/>
    <p:sldId id="315" r:id="rId20"/>
    <p:sldId id="311" r:id="rId21"/>
    <p:sldId id="313" r:id="rId22"/>
    <p:sldId id="316" r:id="rId23"/>
    <p:sldId id="310" r:id="rId24"/>
    <p:sldId id="271" r:id="rId25"/>
    <p:sldId id="272" r:id="rId26"/>
    <p:sldId id="337" r:id="rId27"/>
    <p:sldId id="332" r:id="rId28"/>
    <p:sldId id="343" r:id="rId29"/>
    <p:sldId id="342" r:id="rId30"/>
    <p:sldId id="344" r:id="rId31"/>
    <p:sldId id="273" r:id="rId32"/>
    <p:sldId id="341" r:id="rId33"/>
    <p:sldId id="345" r:id="rId34"/>
    <p:sldId id="274" r:id="rId35"/>
    <p:sldId id="275" r:id="rId36"/>
    <p:sldId id="317" r:id="rId37"/>
    <p:sldId id="276" r:id="rId38"/>
    <p:sldId id="347" r:id="rId39"/>
    <p:sldId id="277" r:id="rId40"/>
    <p:sldId id="340" r:id="rId41"/>
    <p:sldId id="336" r:id="rId42"/>
    <p:sldId id="348" r:id="rId43"/>
    <p:sldId id="338" r:id="rId44"/>
    <p:sldId id="278" r:id="rId45"/>
    <p:sldId id="349" r:id="rId46"/>
    <p:sldId id="279" r:id="rId47"/>
    <p:sldId id="350" r:id="rId48"/>
    <p:sldId id="280" r:id="rId49"/>
    <p:sldId id="282" r:id="rId50"/>
    <p:sldId id="327" r:id="rId51"/>
    <p:sldId id="281" r:id="rId52"/>
    <p:sldId id="335" r:id="rId53"/>
    <p:sldId id="318" r:id="rId54"/>
    <p:sldId id="283" r:id="rId55"/>
    <p:sldId id="319" r:id="rId56"/>
    <p:sldId id="320" r:id="rId57"/>
    <p:sldId id="284" r:id="rId58"/>
    <p:sldId id="285" r:id="rId59"/>
    <p:sldId id="290" r:id="rId60"/>
    <p:sldId id="351" r:id="rId61"/>
    <p:sldId id="293" r:id="rId62"/>
    <p:sldId id="339" r:id="rId63"/>
    <p:sldId id="299" r:id="rId64"/>
    <p:sldId id="300" r:id="rId65"/>
    <p:sldId id="301" r:id="rId66"/>
    <p:sldId id="302" r:id="rId67"/>
    <p:sldId id="352" r:id="rId68"/>
    <p:sldId id="353" r:id="rId69"/>
    <p:sldId id="303" r:id="rId7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77FD538-0CD1-45B8-8648-9CBCCCE5B0CF}" type="datetimeFigureOut">
              <a:rPr lang="ru-RU" smtClean="0"/>
              <a:pPr/>
              <a:t>16.12.2014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822B78-F84B-4FCC-AD94-B3E4FCF5DC3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7FD538-0CD1-45B8-8648-9CBCCCE5B0CF}" type="datetimeFigureOut">
              <a:rPr lang="ru-RU" smtClean="0"/>
              <a:pPr/>
              <a:t>16.12.2014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822B78-F84B-4FCC-AD94-B3E4FCF5DC3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7FD538-0CD1-45B8-8648-9CBCCCE5B0CF}" type="datetimeFigureOut">
              <a:rPr lang="ru-RU" smtClean="0"/>
              <a:pPr/>
              <a:t>16.12.2014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822B78-F84B-4FCC-AD94-B3E4FCF5DC3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7FD538-0CD1-45B8-8648-9CBCCCE5B0CF}" type="datetimeFigureOut">
              <a:rPr lang="ru-RU" smtClean="0"/>
              <a:pPr/>
              <a:t>16.12.2014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822B78-F84B-4FCC-AD94-B3E4FCF5DC3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77FD538-0CD1-45B8-8648-9CBCCCE5B0CF}" type="datetimeFigureOut">
              <a:rPr lang="ru-RU" smtClean="0"/>
              <a:pPr/>
              <a:t>16.12.2014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822B78-F84B-4FCC-AD94-B3E4FCF5DC3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77FD538-0CD1-45B8-8648-9CBCCCE5B0CF}" type="datetimeFigureOut">
              <a:rPr lang="ru-RU" smtClean="0"/>
              <a:pPr/>
              <a:t>16.12.2014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822B78-F84B-4FCC-AD94-B3E4FCF5DC3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77FD538-0CD1-45B8-8648-9CBCCCE5B0CF}" type="datetimeFigureOut">
              <a:rPr lang="ru-RU" smtClean="0"/>
              <a:pPr/>
              <a:t>16.12.2014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7822B78-F84B-4FCC-AD94-B3E4FCF5DC3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77FD538-0CD1-45B8-8648-9CBCCCE5B0CF}" type="datetimeFigureOut">
              <a:rPr lang="ru-RU" smtClean="0"/>
              <a:pPr/>
              <a:t>16.12.2014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7822B78-F84B-4FCC-AD94-B3E4FCF5DC3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77FD538-0CD1-45B8-8648-9CBCCCE5B0CF}" type="datetimeFigureOut">
              <a:rPr lang="ru-RU" smtClean="0"/>
              <a:pPr/>
              <a:t>16.12.2014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7822B78-F84B-4FCC-AD94-B3E4FCF5DC3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77FD538-0CD1-45B8-8648-9CBCCCE5B0CF}" type="datetimeFigureOut">
              <a:rPr lang="ru-RU" smtClean="0"/>
              <a:pPr/>
              <a:t>16.12.2014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822B78-F84B-4FCC-AD94-B3E4FCF5DC3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77FD538-0CD1-45B8-8648-9CBCCCE5B0CF}" type="datetimeFigureOut">
              <a:rPr lang="ru-RU" smtClean="0"/>
              <a:pPr/>
              <a:t>16.12.2014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822B78-F84B-4FCC-AD94-B3E4FCF5DC3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FD538-0CD1-45B8-8648-9CBCCCE5B0CF}" type="datetimeFigureOut">
              <a:rPr lang="ru-RU" smtClean="0"/>
              <a:pPr/>
              <a:t>16.12.2014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22B78-F84B-4FCC-AD94-B3E4FCF5DC3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0%BF%D0%BE%D0%BB%D0%B8%D1%86%D0%B8%D1%8F%20%D0%B3%D0%BE%D1%80%D0%BE%D0%B4%D0%B0%20%D0%BA%D1%83%D0%BF%D0%B8%D0%BD%D0%BE%20%D0%BD%D0%BE%D0%B2%D0%BE%D1%81%D0%B8%D0%B1%D0%B8%D1%80%D1%81%D0%BA%D0%BE%D0%B9%20%D0%BE%D0%B1%D0%BB%D0%B0%D1%81%D1%82%D0%B8%20&amp;fp=0&amp;pos=0&amp;uinfo=ww-1349-wh-673-fw-1124-fh-467-pd-1&amp;rpt=simage&amp;img_url=http://img-fotki.yandex.ru/get/4508/gelionsk.be/0_44f79_b15a8147_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mages.yandex.ru/yandsearch?source=wiz&amp;fp=4&amp;uinfo=ww-1349-wh-673-fw-1124-fh-467-pd-1&amp;p=4&amp;text=%D0%B3%D0%BE%D1%80%D0%BE%D0%B4%20%D0%BA%D1%83%D0%BF%D0%B8%D0%BD%D0%BE%20%D0%BD%D0%BE%D0%B2%D0%BE%D1%81%D0%B8%D0%B1%D0%B8%D1%80%D1%81%D0%BA%D0%BE%D0%B9%20%D0%BE%D0%B1%D0%BB%D0%B0%D1%81%D1%82%D0%B8%20%D0%B4%D0%BE%D1%81%D1%82%D0%BE%D0%BF%D1%80%D0%B8%D0%BC%D0%B5%D1%87%D0%B0%D1%82%D0%B5%D0%BB%D1%8C%D0%BD%D0%BE%D1%81%D1%82%D0%B8%20-%20%D1%84%D0%BE%D1%82%D0%BE,%20%D0%BA%D0%B0%D1%80%D1%82%D0%B8%D0%BD%D0%BA%D0%B8&amp;noreask=1&amp;pos=133&amp;rpt=simage&amp;lr=65&amp;img_url=http://static2.aif.ru/public/news/medium/569/b5c699888a4c44c75047943da03f6195.0.jpg"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images.yandex.ru/yandsearch?text=%D0%BA%D1%83%D0%BF%D0%B8%D0%BD%D0%BE%20%D0%BD%D0%BE%D0%B2%D0%BE%D1%81%D0%B8%D0%B1%D0%B8%D1%80%D1%81%D0%BA%D0%B0%D1%8F%20%D0%BE%D0%B1%D0%BB%D0%B0%D1%81%D1%82%D1%8C%20%D0%BF%D0%BE%D0%B5%D0%B7%D0%B4%D0%B0%20%D0%B8%20%D0%B0%D0%B2%D1%82%D0%BE%D0%B1%D1%83%D1%81%D1%8B%20%D0%BA%D1%83%D0%BF%D0%B8%D0%BD%D0%BE%20%20%D1%84%D0%BE%D1%82%D0%BE&amp;fp=0&amp;pos=20&amp;uinfo=ww-1349-wh-673-fw-1124-fh-467-pd-1&amp;rpt=simage&amp;img_url=http://fotobus.msk.ru/photo/08/98/48/898488_s.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wiki-sibiriada.ru/index.php?title=%D0%9F%D0%B5%D1%80%D0%B2%D1%8B%D0%B9_%D0%BF%D0%BE%D0%B5%D0%B7%D0%B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vk.com/photo-26320767_300248945"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wiki-sibiriada.ru/index.php?title=%D0%A4%D0%B0%D0%B9%D0%BB:%D0%9F%D0%B5%D1%80%D0%B2%D1%8B%D0%B9_%D0%BF%D0%BE%D0%B5%D0%B7%D0%B4.jpg"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images.yandex.ru/yandsearch?text=%D0%B3%D0%BE%D1%80%D0%BE%D0%B4%20%D0%BA%D1%83%D0%BF%D0%B8%D0%BD%D0%BE%20%D0%BD%D0%BE%D0%B2%D0%BE%D1%81%D0%B8%D0%B1%D0%B8%D1%80%D1%81%D0%BA%D0%BE%D0%B9%20%D0%BE%D0%B1%D0%BB%D0%B0%D1%81%D1%82%D0%B8%20%D0%BE%D1%82%D0%BA%D1%80%D1%8B%D0%BB%D1%81%D1%8F%20%D0%BC%D0%BD%D0%BE%D0%B3%D0%BE%D1%84%D1%83%D0%BD%D0%BA%D1%86%D0%B8%D0%BE%D0%BD%D0%B0%D0%BB%D1%8C%D0%BD%D1%8B%D0%B9%20%D1%86%D0%B5%D0%BD%D1%82%D1%80%20%D1%84%D0%BE%D1%82%D0%BE&amp;img_url=http://www.vseon.com/realty/images/news/december2013/DVevrOfoUHU.jpg&amp;pos=0&amp;rpt=simage&amp;lr=65&amp;noreask=1&amp;source=wiz"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images.yandex.ru/yandsearch?source=wiz&amp;fp=1&amp;uinfo=ww-1349-wh-673-fw-1124-fh-467-pd-1&amp;p=1&amp;text=%D0%BD%D0%BE%D0%B2%D0%BE%D1%81%D0%B8%D0%B1%D0%B8%D1%80%D1%81%D0%BA%D0%B0%D1%8F%20%D0%BE%D0%B1%D0%BB%D0%B0%D1%81%D1%82%D1%8C%20%D0%B3%D0%BE%D1%80%D0%BE%D0%B4%20%D0%BA%D1%83%D0%BF%D0%B8%D0%BD%D0%BE%20%D0%BE%D1%82%D0%B4%D0%B5%D0%BB%20%D0%BE%D0%B1%D1%80%D0%B0%D0%B7%D0%BE%D0%B2%D0%B0%D0%BD%D0%B8%D1%8F%20%D1%84%D0%BE%D1%82%D0%BE&amp;noreask=1&amp;pos=41&amp;rpt=simage&amp;lr=65&amp;img_url=http://nsk.sibnovosti.ru/pictures/0526/8112/ocherednoy_mfts_otkrylsya_v_kupine_novosibirskoy_oblasti_thumb_main.jpg?138802598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ru.wikipedia.org/wiki/%D0%A0%D0%BE%D1%81%D1%81%D0%B8%D1%8F" TargetMode="External"/><Relationship Id="rId2" Type="http://schemas.openxmlformats.org/officeDocument/2006/relationships/hyperlink" Target="http://ru.wikipedia.org/wiki/%D0%9C%D0%B8%D0%BD%D0%B8%D1%81%D1%82%D0%B5%D1%80%D1%81%D1%82%D0%B2%D0%BE_%D0%B2%D0%BD%D1%83%D1%82%D1%80%D0%B5%D0%BD%D0%BD%D0%B8%D1%85_%D0%B4%D0%B5%D0%BB_%D0%A0%D0%BE%D1%81%D1%81%D0%B8%D0%B9%D1%81%D0%BA%D0%BE%D0%B9_%D0%A4%D0%B5%D0%B4%D0%B5%D1%80%D0%B0%D1%86%D0%B8%D0%B8" TargetMode="External"/><Relationship Id="rId1" Type="http://schemas.openxmlformats.org/officeDocument/2006/relationships/slideLayout" Target="../slideLayouts/slideLayout2.xml"/><Relationship Id="rId6" Type="http://schemas.openxmlformats.org/officeDocument/2006/relationships/hyperlink" Target="http://ru.wikipedia.org/wiki/%D0%9F%D1%80%D0%B5%D0%B7%D0%B8%D0%B4%D0%B5%D0%BD%D1%82_%D0%A0%D0%BE%D1%81%D1%81%D0%B8%D0%B9%D1%81%D0%BA%D0%BE%D0%B9_%D0%A4%D0%B5%D0%B4%D0%B5%D1%80%D0%B0%D1%86%D0%B8%D0%B8" TargetMode="External"/><Relationship Id="rId5" Type="http://schemas.openxmlformats.org/officeDocument/2006/relationships/hyperlink" Target="http://ru.wikipedia.org/wiki/%D0%9E%D0%B1%D1%89%D0%B5%D1%81%D1%82%D0%B2%D0%B5%D0%BD%D0%BD%D1%8B%D0%B9_%D0%BF%D0%BE%D1%80%D1%8F%D0%B4%D0%BE%D0%BA" TargetMode="External"/><Relationship Id="rId4" Type="http://schemas.openxmlformats.org/officeDocument/2006/relationships/hyperlink" Target="http://ru.wikipedia.org/wiki/%D0%9F%D1%80%D0%B5%D1%81%D1%82%D1%83%D0%BF%D0%BD%D0%BE%D1%81%D1%82%D1%8C"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images.yandex.ru/yandsearch?source=wiz&amp;fp=9&amp;uinfo=ww-1349-wh-673-fw-1124-fh-467-pd-1&amp;p=9&amp;text=%D0%B3%D0%BE%D1%80%D0%BE%D0%B4%20%D0%BA%D1%83%D0%BF%D0%B8%D0%BD%D0%BE%20%D0%BD%D0%BE%D0%B2%D0%BE%D1%81%D0%B8%D0%B1%D0%B8%D1%80%D1%81%D0%BA%D0%BE%D0%B9%20%D0%BE%D0%B1%D0%BB%D0%B0%D1%81%D1%82%D0%B8%20%D1%81%D0%B0%D0%B9%D1%82%20%D1%80%D0%B0%D0%B9%D0%BE%D0%BD%D0%BD%D0%BE%D0%B3%D0%BE%20%D0%BE%D1%82%D0%B4%D0%B5%D0%BB%D0%B0%20%D0%BE%D0%B1%D1%80%D0%B0%D0%B7%D0%BE%D0%B2%D0%B0%D0%BD%D0%B8%D1%8F%20%20-%20%D1%84%D0%BE%D1%82%D0%BE%20%D0%B7%D0%B4%D0%B0%D0%BD%D0%B8%D1%8F%20%D0%BF%D0%BE%D0%BB%D0%B8%D1%86%D0%B8%D0%B8,%20%D0%BA%D0%B0%D1%80%D1%82%D0%B8%D0%BD%D0%BA%D0%B8&amp;noreask=1&amp;pos=299&amp;rpt=simage&amp;lr=65&amp;img_url=http://img.rl0.ru/pgc/432x288/523e88e8-d122-fb0c-d122-fb03a99ad750.photo.0.jpg" TargetMode="External"/><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ru.wikipedia.org/wiki/%D0%93%D0%BE%D1%80%D0%BE%D0%B4" TargetMode="External"/><Relationship Id="rId13" Type="http://schemas.openxmlformats.org/officeDocument/2006/relationships/hyperlink" Target="http://ru.wikipedia.org/wiki/%D0%92%D0%BE%D0%BB%D0%BE%D1%81%D1%82%D1%8C" TargetMode="External"/><Relationship Id="rId3" Type="http://schemas.openxmlformats.org/officeDocument/2006/relationships/hyperlink" Target="http://ru.wikipedia.org/wiki/%D0%9C%D0%BE%D0%B1%D0%B8%D0%BB%D0%B8%D0%B7%D0%B0%D1%86%D0%B8%D1%8F" TargetMode="External"/><Relationship Id="rId7" Type="http://schemas.openxmlformats.org/officeDocument/2006/relationships/hyperlink" Target="http://ru.wikipedia.org/wiki/%D0%9E%D0%B1%D0%BB%D0%B0%D1%81%D1%82%D1%8C" TargetMode="External"/><Relationship Id="rId12" Type="http://schemas.openxmlformats.org/officeDocument/2006/relationships/hyperlink" Target="http://ru.wikipedia.org/wiki/%D0%A3%D0%B5%D0%B7%D0%B4" TargetMode="External"/><Relationship Id="rId2" Type="http://schemas.openxmlformats.org/officeDocument/2006/relationships/hyperlink" Target="http://ru.wikipedia.org/w/index.php?title=%D0%92%D0%BE%D0%B5%D0%BD%D0%BD%D0%BE%D0%B5_%D1%83%D0%BF%D1%80%D0%B0%D0%B2%D0%BB%D0%B5%D0%BD%D0%B8%D0%B5&amp;action=edit&amp;redlink=1" TargetMode="External"/><Relationship Id="rId1" Type="http://schemas.openxmlformats.org/officeDocument/2006/relationships/slideLayout" Target="../slideLayouts/slideLayout2.xml"/><Relationship Id="rId6" Type="http://schemas.openxmlformats.org/officeDocument/2006/relationships/hyperlink" Target="http://ru.wikipedia.org/wiki/%D0%9A%D1%80%D0%B0%D0%B9" TargetMode="External"/><Relationship Id="rId11" Type="http://schemas.openxmlformats.org/officeDocument/2006/relationships/hyperlink" Target="http://ru.wikipedia.org/wiki/%D0%93%D1%83%D0%B1%D0%B5%D1%80%D0%BD%D0%B8%D1%8F" TargetMode="External"/><Relationship Id="rId5" Type="http://schemas.openxmlformats.org/officeDocument/2006/relationships/hyperlink" Target="http://ru.wikipedia.org/wiki/%D0%92%D0%BE%D0%BE%D1%80%D1%83%D0%B6%D1%91%D0%BD%D0%BD%D1%8B%D0%B5_%D1%81%D0%B8%D0%BB%D1%8B" TargetMode="External"/><Relationship Id="rId15" Type="http://schemas.openxmlformats.org/officeDocument/2006/relationships/hyperlink" Target="http://ru.wikipedia.org/wiki/%D0%9E%D1%82%D0%B4%D0%B5%D0%BB%D0%B5%D0%BD%D0%B8%D0%B5" TargetMode="External"/><Relationship Id="rId10" Type="http://schemas.openxmlformats.org/officeDocument/2006/relationships/hyperlink" Target="http://ru.wikipedia.org/wiki/%D0%92%D0%BE%D0%B5%D0%BD%D0%BD%D1%8B%D0%B9_%D0%BE%D0%BA%D1%80%D1%83%D0%B3" TargetMode="External"/><Relationship Id="rId4" Type="http://schemas.openxmlformats.org/officeDocument/2006/relationships/hyperlink" Target="http://ru.wikipedia.org/wiki/%D0%9F%D1%80%D0%B8%D0%B7%D1%8B%D0%B2" TargetMode="External"/><Relationship Id="rId9" Type="http://schemas.openxmlformats.org/officeDocument/2006/relationships/hyperlink" Target="http://ru.wikipedia.org/wiki/%D0%A0%D0%B0%D0%B9%D0%BE%D0%BD" TargetMode="External"/><Relationship Id="rId14" Type="http://schemas.openxmlformats.org/officeDocument/2006/relationships/hyperlink" Target="http://ru.wikipedia.org/wiki/%D0%92%D0%BE%D0%B5%D0%BD%D0%BD%D1%8B%D0%B9_%D0%BA%D0%BE%D0%BC%D0%B8%D1%81%D1%81%D0%B0%D1%80"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vk.com/photo-26320767_257384189"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images.yandex.ru/yandsearch?source=wiz&amp;fp=0&amp;text=%D0%B3%D0%BE%D1%80%D0%BE%D0%B4%20%D0%BA%D1%83%D0%BF%D0%B8%D0%BD%D0%BE%20%D0%BD%D0%BE%D0%B2%D0%BE%D1%81%D0%B8%D0%B1%D0%B8%D1%80%D1%81%D0%BA%D0%BE%D0%B9%20%D0%BE%D0%B1%D0%BB%D0%B0%D1%81%D1%82%D0%B8%20%D1%81%D0%B0%D0%B9%D1%82%20%D1%80%D0%B0%D0%B9%D0%BE%D0%BD%D0%BD%D0%BE%D0%B3%D0%BE%20%D0%BE%D1%82%D0%B4%D0%B5%D0%BB%D0%B0%20%D0%BE%D0%B1%D1%80%D0%B0%D0%B7%D0%BE%D0%B2%D0%B0%D0%BD%D0%B8%D1%8F%20%20-%20%D1%84%D0%BE%D1%82%D0%BE%20%D0%B7%D0%B4%D0%B0%D0%BD%D0%B8%D1%8F%20%D0%BF%D0%BE%D0%BB%D0%B8%D1%86%D0%B8%D0%B8,%20%D0%BA%D0%B0%D1%80%D1%82%D0%B8%D0%BD%D0%BA%D0%B8&amp;noreask=1&amp;pos=14&amp;lr=65&amp;rpt=simage&amp;uinfo=ww-1349-wh-673-fw-1124-fh-467-pd-1&amp;img_url=http://cs4740.userapi.com/u38141219/105769920/s_010ff938.jpg" TargetMode="Externa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hyperlink" Target="http://ru.wikipedia.org/wiki/%D0%9F%D0%BE%D1%87%D1%82%D0%B0" TargetMode="External"/><Relationship Id="rId7" Type="http://schemas.openxmlformats.org/officeDocument/2006/relationships/hyperlink" Target="http://ru.wikipedia.org/wiki/%D0%A4%D0%B5%D0%B4%D0%B5%D1%80%D0%B0%D0%BB%D1%8C%D0%BD%D0%BE%D0%B5_%D0%B0%D0%B3%D0%B5%D0%BD%D1%82%D1%81%D1%82%D0%B2%D0%BE_%D1%81%D0%B2%D1%8F%D0%B7%D0%B8" TargetMode="External"/><Relationship Id="rId2" Type="http://schemas.openxmlformats.org/officeDocument/2006/relationships/hyperlink" Target="http://ru.wikipedia.org/wiki/%D0%A0%D0%BE%D1%81%D1%81%D0%B8%D1%8F" TargetMode="External"/><Relationship Id="rId1" Type="http://schemas.openxmlformats.org/officeDocument/2006/relationships/slideLayout" Target="../slideLayouts/slideLayout2.xml"/><Relationship Id="rId6" Type="http://schemas.openxmlformats.org/officeDocument/2006/relationships/hyperlink" Target="http://ru.wikipedia.org/wiki/%D0%9C%D0%B8%D0%BD%D0%B8%D1%81%D1%82%D0%B5%D1%80%D1%81%D1%82%D0%B2%D0%BE_%D1%81%D0%B2%D1%8F%D0%B7%D0%B8_%D0%B8_%D0%BC%D0%B0%D1%81%D1%81%D0%BE%D0%B2%D1%8B%D1%85_%D0%BA%D0%BE%D0%BC%D0%BC%D1%83%D0%BD%D0%B8%D0%BA%D0%B0%D1%86%D0%B8%D0%B9_%D0%A0%D0%BE%D1%81%D1%81%D0%B8%D0%B9%D1%81%D0%BA%D0%BE%D0%B9_%D0%A4%D0%B5%D0%B4%D0%B5%D1%80%D0%B0%D1%86%D0%B8%D0%B8" TargetMode="External"/><Relationship Id="rId5" Type="http://schemas.openxmlformats.org/officeDocument/2006/relationships/hyperlink" Target="http://ru.wikipedia.org/wiki/%D0%9C%D0%BE%D1%81%D0%BA%D0%B2%D0%B0" TargetMode="External"/><Relationship Id="rId4" Type="http://schemas.openxmlformats.org/officeDocument/2006/relationships/hyperlink" Target="http://ru.wikipedia.org/wiki/%D0%92%D1%81%D0%B5%D0%BC%D0%B8%D1%80%D0%BD%D1%8B%D0%B9_%D0%BF%D0%BE%D1%87%D1%82%D0%BE%D0%B2%D1%8B%D0%B9_%D1%81%D0%BE%D1%8E%D0%B7"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official.academic.ru/28688/%D0%A4%D0%B8%D0%BD%D0%B0%D0%BD%D1%81%D0%BE%D0%B2%D1%8B%D0%B5_%D1%81%D1%80%D0%B5%D0%B4%D1%81%D1%82%D0%B2%D0%B0"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rfwiki.org/index.php?title=%D0%AE%D0%BD%D0%BE%D1%81%D1%82%D1%8C&amp;action=edit&amp;redlink=1" TargetMode="External"/><Relationship Id="rId2" Type="http://schemas.openxmlformats.org/officeDocument/2006/relationships/hyperlink" Target="http://rfwiki.org/%D0%94%D0%B5%D1%82%D1%81%D1%82%D0%B2%D0%BE"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29ru.net/go/site/670/435361"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vk.com/photo-26320767_288096942"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iki-sibiriada.ru/index.php?title=%D0%A1%D1%82%D0%B0%D1%82%D1%8C%D1%8F/%D0%A5%D1%80%D0%B0%D0%BC_%D1%81%D0%B2%D1%8F%D1%82%D0%BE%D0%B3%D0%BE_%D0%9B%D1%83%D0%BA%D0%B8_%D0%B2_%D0%B3%D0%BE%D1%80%D0%BE%D0%B4%D0%B5_%D0%9A%D1%83%D0%BF%D0%B8%D0%BD%D0%BE" TargetMode="External"/><Relationship Id="rId2" Type="http://schemas.openxmlformats.org/officeDocument/2006/relationships/hyperlink" Target="http://wiki-sibiriada.ru/index.php?title=%D0%98%D1%81%D1%82%D0%BE%D1%80%D0%B8%D1%8F_%D0%BF%D1%80%D0%B0%D0%B2%D0%BE%D1%81%D0%BB%D0%B0%D0%B2%D0%B8%D1%8F_%D0%9A%D1%83%D0%BF%D0%B8%D0%BD%D1%81%D0%BA%D0%BE%D0%B3%D0%BE_%D1%80%D0%B0%D0%B9%D0%BE%D0%BD%D0%B0_%D0%B2_%D0%BD%D0%B0%D0%B7%D0%B2%D0%B0%D0%BD%D0%B8%D1%8F%D1%85_%D0%B8_%D0%BB%D0%B8%D1%86%D0%B0%D1%85" TargetMode="Externa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hyperlink" Target="http://images.yandex.ru/yandsearch?source=wiz&amp;fp=3&amp;uinfo=ww-1349-wh-673-fw-1124-fh-467-pd-1&amp;p=3&amp;text=%D0%BD%D0%BE%D0%B2%D0%BE%D1%81%D0%B8%D0%B1%D0%B8%D1%80%D1%81%D0%BA%D0%B0%D1%8F%20%D0%BE%D0%B1%D0%BB%D0%B0%D1%81%D1%82%D1%8C%20%D0%B3%D0%BE%D1%80%D0%BE%D0%B4%20%D0%BA%D1%83%D0%BF%D0%B8%D0%BD%D0%BE%20%D0%BE%D1%82%D0%B4%D0%B5%D0%BB%20%D0%BE%D0%B1%D1%80%D0%B0%D0%B7%D0%BE%D0%B2%D0%B0%D0%BD%D0%B8%D1%8F%20%D1%84%D0%BE%D1%82%D0%BE&amp;noreask=1&amp;pos=107&amp;rpt=simage&amp;lr=65&amp;img_url=http://www.orthedu.ru/uploads/posts/2013-11/thumbs/1383417299_dscn8023.jpg"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iki-sibiriada.ru/images/5/57/100_4233.jpg"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images.yandex.ru/yandsearch?source=wiz&amp;fp=2&amp;uinfo=ww-1349-wh-673-fw-1124-fh-467-pd-1&amp;p=2&amp;text=%D0%B3%D0%BE%D1%80%D0%BE%D0%B4%20%D0%BA%D1%83%D0%BF%D0%B8%D0%BD%D0%BE%20%D0%BD%D0%BE%D0%B2%D0%BE%D1%81%D0%B8%D0%B1%D0%B8%D1%80%D1%81%D0%BA%D0%BE%D0%B9%20%D0%BE%D0%B1%D0%BB%D0%B0%D1%81%D1%82%D0%B8%20%D1%81%D0%B0%D0%B9%D1%82%20%D1%80%D0%B0%D0%B9%D0%BE%D0%BD%D0%BD%D0%BE%D0%B3%D0%BE%20%D0%BE%D1%82%D0%B4%D0%B5%D0%BB%D0%B0%20%D0%BE%D0%B1%D1%80%D0%B0%D0%B7%D0%BE%D0%B2%D0%B0%D0%BD%D0%B8%D1%8F%20%20-%20%D1%84%D0%BE%D1%82%D0%BE%20%D0%B7%D0%B4%D0%B0%D0%BD%D0%B8%D1%8F%20%D0%BF%D0%BE%D0%BB%D0%B8%D1%86%D0%B8%D0%B8,%20%D0%BA%D0%B0%D1%80%D1%82%D0%B8%D0%BD%D0%BA%D0%B8&amp;noreask=1&amp;pos=66&amp;rpt=simage&amp;lr=65&amp;img_url=http://www.orthedu.ru/uploads/posts/2013-11/thumbs/1383417315_dscn7997.jpg" TargetMode="External"/><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mages.yandex.ru/yandsearch?source=wiz&amp;fp=0&amp;text=%D0%BD%D0%BE%D0%B2%D0%BE%D1%81%D0%B8%D0%B1%D0%B8%D1%80%D1%81%D0%BA%D0%B0%D1%8F%20%D0%BE%D0%B1%D0%BB%D0%B0%D1%81%D1%82%D1%8C,%20%D0%BA%D0%B0%D1%80%D1%82%D0%B0%20%D0%B3%D0%BE%D1%80%D0%BE%D0%B4%D0%B0%20%D0%BA%D1%83%D0%BF%D0%B8%D0%BD%D0%BE&amp;noreask=1&amp;pos=3&amp;lr=65&amp;rpt=simage&amp;uinfo=ww-1349-wh-673-fw-1124-fh-467-pd-1&amp;img_url=http://img-fotki.yandex.ru/get/6107/159273773.0/0_61fa5_3e509719_X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yandex.ru/yandsearch?source=wiz&amp;fp=1&amp;uinfo=ww-1349-wh-673-fw-1124-fh-467-pd-1&amp;p=1&amp;text=%D0%BD%D0%BE%D0%B2%D0%BE%D1%81%D0%B8%D0%B1%D0%B8%D1%80%D1%81%D0%BA%D0%B0%D1%8F%20%D0%BE%D0%B1%D0%BB%D0%B0%D1%81%D1%82%D1%8C%20%D0%B3%D0%BE%D1%80%D0%BE%D0%B4%20%D0%BA%D1%83%D0%BF%D0%B8%D0%BD%D0%BE%20%D0%BE%D1%82%D0%B4%D0%B5%D0%BB%20%D0%BE%D0%B1%D1%80%D0%B0%D0%B7%D0%BE%D0%B2%D0%B0%D0%BD%D0%B8%D1%8F%20%D1%84%D0%BE%D1%82%D0%BE&amp;noreask=1&amp;pos=38&amp;rpt=simage&amp;lr=65&amp;img_url=http://sovsibir.ru/up/2008/025/025-28.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628800"/>
            <a:ext cx="7772400" cy="1470025"/>
          </a:xfrm>
        </p:spPr>
        <p:txBody>
          <a:bodyPr>
            <a:normAutofit fontScale="90000"/>
          </a:bodyPr>
          <a:lstStyle/>
          <a:p>
            <a:pPr algn="r"/>
            <a:r>
              <a:rPr lang="ru-RU" sz="2800" dirty="0" smtClean="0"/>
              <a:t/>
            </a:r>
            <a:br>
              <a:rPr lang="ru-RU" sz="2800" dirty="0" smtClean="0"/>
            </a:br>
            <a:r>
              <a:rPr lang="ru-RU" sz="2800" dirty="0" smtClean="0"/>
              <a:t> </a:t>
            </a:r>
            <a:r>
              <a:rPr lang="ru-RU" sz="3600" b="1" dirty="0" smtClean="0">
                <a:latin typeface="Times New Roman" pitchFamily="18" charset="0"/>
                <a:cs typeface="Times New Roman" pitchFamily="18" charset="0"/>
              </a:rPr>
              <a:t>«</a:t>
            </a:r>
            <a:r>
              <a:rPr lang="ru-RU" sz="3600" b="1" dirty="0" smtClean="0">
                <a:latin typeface="Times New Roman" pitchFamily="18" charset="0"/>
                <a:cs typeface="Times New Roman" pitchFamily="18" charset="0"/>
              </a:rPr>
              <a:t>Город Купино, </a:t>
            </a: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Новосибирской </a:t>
            </a:r>
            <a:br>
              <a:rPr lang="ru-RU" sz="3600" b="1"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области</a:t>
            </a:r>
            <a:r>
              <a:rPr lang="ru-RU" sz="3600"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sz="2800" dirty="0" smtClean="0"/>
              <a:t/>
            </a:r>
            <a:br>
              <a:rPr lang="ru-RU" sz="2800" dirty="0" smtClean="0"/>
            </a:br>
            <a:endParaRPr lang="ru-RU" sz="2800" dirty="0"/>
          </a:p>
        </p:txBody>
      </p:sp>
      <p:sp>
        <p:nvSpPr>
          <p:cNvPr id="3" name="Прямоугольник 2"/>
          <p:cNvSpPr/>
          <p:nvPr/>
        </p:nvSpPr>
        <p:spPr>
          <a:xfrm>
            <a:off x="3851920" y="4653136"/>
            <a:ext cx="4572000" cy="1631216"/>
          </a:xfrm>
          <a:prstGeom prst="rect">
            <a:avLst/>
          </a:prstGeom>
        </p:spPr>
        <p:txBody>
          <a:bodyPr>
            <a:spAutoFit/>
          </a:bodyPr>
          <a:lstStyle/>
          <a:p>
            <a:pPr algn="r"/>
            <a:r>
              <a:rPr lang="ru-RU" sz="2000" b="1" dirty="0" smtClean="0"/>
              <a:t>Зыкова Зоя Владимировна</a:t>
            </a:r>
            <a:br>
              <a:rPr lang="ru-RU" sz="2000" b="1" dirty="0" smtClean="0"/>
            </a:br>
            <a:r>
              <a:rPr lang="ru-RU" sz="2000" b="1" dirty="0" smtClean="0"/>
              <a:t> МКОУ </a:t>
            </a:r>
            <a:r>
              <a:rPr lang="ru-RU" sz="2000" b="1" dirty="0" smtClean="0"/>
              <a:t>Купинская</a:t>
            </a:r>
            <a:r>
              <a:rPr lang="ru-RU" sz="2000" b="1" dirty="0" smtClean="0"/>
              <a:t> </a:t>
            </a:r>
            <a:r>
              <a:rPr lang="ru-RU" sz="2000" b="1" dirty="0" smtClean="0"/>
              <a:t>специальная (коррекционная</a:t>
            </a:r>
            <a:r>
              <a:rPr lang="ru-RU" sz="2000" b="1" dirty="0" smtClean="0"/>
              <a:t>) </a:t>
            </a:r>
            <a:r>
              <a:rPr lang="ru-RU" sz="2000" b="1" dirty="0" smtClean="0"/>
              <a:t>школа-интернат</a:t>
            </a:r>
          </a:p>
          <a:p>
            <a:pPr algn="r"/>
            <a:r>
              <a:rPr lang="ru-RU" sz="2000" b="1" dirty="0" smtClean="0"/>
              <a:t> </a:t>
            </a:r>
            <a:r>
              <a:rPr lang="ru-RU" sz="2000" b="1" dirty="0" smtClean="0"/>
              <a:t>города Купино</a:t>
            </a:r>
            <a:br>
              <a:rPr lang="ru-RU" sz="2000" b="1" dirty="0" smtClean="0"/>
            </a:br>
            <a:r>
              <a:rPr lang="ru-RU" sz="2000" b="1" dirty="0" smtClean="0"/>
              <a:t> </a:t>
            </a:r>
            <a:r>
              <a:rPr lang="ru-RU" sz="2000" b="1" dirty="0" smtClean="0"/>
              <a:t>Воспитатель</a:t>
            </a:r>
            <a:endParaRPr lang="ru-RU" sz="2000" b="1" dirty="0"/>
          </a:p>
        </p:txBody>
      </p:sp>
      <p:pic>
        <p:nvPicPr>
          <p:cNvPr id="1026" name="Picture 2" descr="C:\Users\1\Desktop\thumbnail.jpg"/>
          <p:cNvPicPr>
            <a:picLocks noChangeAspect="1" noChangeArrowheads="1"/>
          </p:cNvPicPr>
          <p:nvPr/>
        </p:nvPicPr>
        <p:blipFill>
          <a:blip r:embed="rId2" cstate="print"/>
          <a:srcRect/>
          <a:stretch>
            <a:fillRect/>
          </a:stretch>
        </p:blipFill>
        <p:spPr bwMode="auto">
          <a:xfrm>
            <a:off x="178738" y="980728"/>
            <a:ext cx="5203158" cy="345638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500042"/>
            <a:ext cx="8472518" cy="5626121"/>
          </a:xfrm>
        </p:spPr>
        <p:txBody>
          <a:bodyPr>
            <a:normAutofit fontScale="92500" lnSpcReduction="20000"/>
          </a:bodyPr>
          <a:lstStyle/>
          <a:p>
            <a:pPr>
              <a:lnSpc>
                <a:spcPct val="110000"/>
              </a:lnSpc>
              <a:buNone/>
            </a:pPr>
            <a:r>
              <a:rPr lang="ru-RU" b="1" dirty="0" smtClean="0">
                <a:latin typeface="Times New Roman" pitchFamily="18" charset="0"/>
                <a:cs typeface="Times New Roman" pitchFamily="18" charset="0"/>
              </a:rPr>
              <a:t>    Герб Купинского района внесен в Государственный геральдический регистр Российской Федерации за № 2371. </a:t>
            </a:r>
          </a:p>
          <a:p>
            <a:pPr lvl="0">
              <a:lnSpc>
                <a:spcPct val="110000"/>
              </a:lnSpc>
              <a:buNone/>
            </a:pPr>
            <a:r>
              <a:rPr lang="ru-RU" sz="3300" b="1" dirty="0" smtClean="0">
                <a:latin typeface="Times New Roman" pitchFamily="18" charset="0"/>
                <a:cs typeface="Times New Roman" pitchFamily="18" charset="0"/>
              </a:rPr>
              <a:t>    Описание герба Купинского района</a:t>
            </a:r>
          </a:p>
          <a:p>
            <a:pPr lvl="0">
              <a:lnSpc>
                <a:spcPct val="110000"/>
              </a:lnSpc>
            </a:pPr>
            <a:r>
              <a:rPr lang="ru-RU" b="1" dirty="0" smtClean="0">
                <a:latin typeface="Times New Roman" pitchFamily="18" charset="0"/>
                <a:cs typeface="Times New Roman" pitchFamily="18" charset="0"/>
              </a:rPr>
              <a:t>В золотом поле с лазоревой оконечностью, обремененной серебряной щукой, червленый четырехконечный крест с концами в виде языков пламени, между которыми размещено по три зеленых березовых листа.</a:t>
            </a:r>
          </a:p>
          <a:p>
            <a:pPr lvl="0">
              <a:lnSpc>
                <a:spcPct val="110000"/>
              </a:lnSpc>
            </a:pPr>
            <a:r>
              <a:rPr lang="ru-RU" b="1" dirty="0" smtClean="0">
                <a:latin typeface="Times New Roman" pitchFamily="18" charset="0"/>
                <a:cs typeface="Times New Roman" pitchFamily="18" charset="0"/>
              </a:rPr>
              <a:t>Автор идеи герба - Ивановская Е.В. Составили герб - Журавков А.Ю., Кошелев А.В. Изобразил герб - Журавков А.Ю.</a:t>
            </a:r>
          </a:p>
          <a:p>
            <a:pPr>
              <a:lnSpc>
                <a:spcPct val="110000"/>
              </a:lnSpc>
            </a:pPr>
            <a:endParaRPr lang="ru-RU" dirty="0"/>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photos.wikimapia.org/p/00/01/96/96/03_big.jpg">
            <a:hlinkClick r:id="rId2"/>
          </p:cNvPr>
          <p:cNvPicPr>
            <a:picLocks noGrp="1"/>
          </p:cNvPicPr>
          <p:nvPr>
            <p:ph idx="1"/>
          </p:nvPr>
        </p:nvPicPr>
        <p:blipFill>
          <a:blip r:embed="rId3" cstate="print"/>
          <a:stretch>
            <a:fillRect/>
          </a:stretch>
        </p:blipFill>
        <p:spPr bwMode="auto">
          <a:xfrm>
            <a:off x="500034" y="428604"/>
            <a:ext cx="8072494" cy="59293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85728"/>
            <a:ext cx="8229600" cy="5911873"/>
          </a:xfrm>
        </p:spPr>
        <p:txBody>
          <a:bodyPr>
            <a:noAutofit/>
          </a:bodyPr>
          <a:lstStyle/>
          <a:p>
            <a:pPr algn="ctr">
              <a:buNone/>
            </a:pPr>
            <a:r>
              <a:rPr lang="ru-RU" sz="2700" dirty="0">
                <a:latin typeface="Times New Roman" pitchFamily="18" charset="0"/>
                <a:cs typeface="Times New Roman" pitchFamily="18" charset="0"/>
              </a:rPr>
              <a:t>В 1911 году Купино стало </a:t>
            </a:r>
            <a:r>
              <a:rPr lang="ru-RU" sz="2700" dirty="0" smtClean="0">
                <a:latin typeface="Times New Roman" pitchFamily="18" charset="0"/>
                <a:cs typeface="Times New Roman" pitchFamily="18" charset="0"/>
              </a:rPr>
              <a:t>административным центром</a:t>
            </a:r>
          </a:p>
          <a:p>
            <a:pPr algn="ctr">
              <a:buNone/>
            </a:pPr>
            <a:r>
              <a:rPr lang="ru-RU" sz="2700" dirty="0" smtClean="0">
                <a:latin typeface="Times New Roman" pitchFamily="18" charset="0"/>
                <a:cs typeface="Times New Roman" pitchFamily="18" charset="0"/>
              </a:rPr>
              <a:t>Новой </a:t>
            </a:r>
            <a:r>
              <a:rPr lang="ru-RU" sz="2700" dirty="0" err="1">
                <a:latin typeface="Times New Roman" pitchFamily="18" charset="0"/>
                <a:cs typeface="Times New Roman" pitchFamily="18" charset="0"/>
              </a:rPr>
              <a:t>Купинской</a:t>
            </a:r>
            <a:r>
              <a:rPr lang="ru-RU" sz="2700" dirty="0">
                <a:latin typeface="Times New Roman" pitchFamily="18" charset="0"/>
                <a:cs typeface="Times New Roman" pitchFamily="18" charset="0"/>
              </a:rPr>
              <a:t> волости. Через два </a:t>
            </a:r>
            <a:r>
              <a:rPr lang="ru-RU" sz="2700" dirty="0" smtClean="0">
                <a:latin typeface="Times New Roman" pitchFamily="18" charset="0"/>
                <a:cs typeface="Times New Roman" pitchFamily="18" charset="0"/>
              </a:rPr>
              <a:t>года волость</a:t>
            </a:r>
          </a:p>
          <a:p>
            <a:pPr algn="ctr">
              <a:buNone/>
            </a:pPr>
            <a:r>
              <a:rPr lang="ru-RU" sz="2700" dirty="0" smtClean="0">
                <a:latin typeface="Times New Roman" pitchFamily="18" charset="0"/>
                <a:cs typeface="Times New Roman" pitchFamily="18" charset="0"/>
              </a:rPr>
              <a:t>была </a:t>
            </a:r>
            <a:r>
              <a:rPr lang="ru-RU" sz="2700" dirty="0">
                <a:latin typeface="Times New Roman" pitchFamily="18" charset="0"/>
                <a:cs typeface="Times New Roman" pitchFamily="18" charset="0"/>
              </a:rPr>
              <a:t>одной из наиболее </a:t>
            </a:r>
            <a:r>
              <a:rPr lang="ru-RU" sz="2700" dirty="0" smtClean="0">
                <a:latin typeface="Times New Roman" pitchFamily="18" charset="0"/>
                <a:cs typeface="Times New Roman" pitchFamily="18" charset="0"/>
              </a:rPr>
              <a:t>экономически развитых и</a:t>
            </a:r>
          </a:p>
          <a:p>
            <a:pPr algn="ctr">
              <a:buNone/>
            </a:pPr>
            <a:r>
              <a:rPr lang="ru-RU" sz="2700" dirty="0" smtClean="0">
                <a:latin typeface="Times New Roman" pitchFamily="18" charset="0"/>
                <a:cs typeface="Times New Roman" pitchFamily="18" charset="0"/>
              </a:rPr>
              <a:t>густонаселенных </a:t>
            </a:r>
            <a:r>
              <a:rPr lang="ru-RU" sz="2700" dirty="0">
                <a:latin typeface="Times New Roman" pitchFamily="18" charset="0"/>
                <a:cs typeface="Times New Roman" pitchFamily="18" charset="0"/>
              </a:rPr>
              <a:t>в Томской </a:t>
            </a:r>
            <a:r>
              <a:rPr lang="ru-RU" sz="2700" dirty="0" smtClean="0">
                <a:latin typeface="Times New Roman" pitchFamily="18" charset="0"/>
                <a:cs typeface="Times New Roman" pitchFamily="18" charset="0"/>
              </a:rPr>
              <a:t>губернии. На её</a:t>
            </a:r>
          </a:p>
          <a:p>
            <a:pPr algn="ctr">
              <a:buNone/>
            </a:pPr>
            <a:r>
              <a:rPr lang="ru-RU" sz="2700" dirty="0" smtClean="0">
                <a:latin typeface="Times New Roman" pitchFamily="18" charset="0"/>
                <a:cs typeface="Times New Roman" pitchFamily="18" charset="0"/>
              </a:rPr>
              <a:t>территории </a:t>
            </a:r>
            <a:r>
              <a:rPr lang="ru-RU" sz="2700" dirty="0">
                <a:latin typeface="Times New Roman" pitchFamily="18" charset="0"/>
                <a:cs typeface="Times New Roman" pitchFamily="18" charset="0"/>
              </a:rPr>
              <a:t>работало «Товарищество </a:t>
            </a:r>
            <a:r>
              <a:rPr lang="ru-RU" sz="2700" dirty="0" smtClean="0">
                <a:latin typeface="Times New Roman" pitchFamily="18" charset="0"/>
                <a:cs typeface="Times New Roman" pitchFamily="18" charset="0"/>
              </a:rPr>
              <a:t>по  производству</a:t>
            </a:r>
          </a:p>
          <a:p>
            <a:pPr algn="ctr">
              <a:buNone/>
            </a:pPr>
            <a:r>
              <a:rPr lang="ru-RU" sz="2700" dirty="0" smtClean="0">
                <a:latin typeface="Times New Roman" pitchFamily="18" charset="0"/>
                <a:cs typeface="Times New Roman" pitchFamily="18" charset="0"/>
              </a:rPr>
              <a:t>и </a:t>
            </a:r>
            <a:r>
              <a:rPr lang="ru-RU" sz="2700" dirty="0">
                <a:latin typeface="Times New Roman" pitchFamily="18" charset="0"/>
                <a:cs typeface="Times New Roman" pitchFamily="18" charset="0"/>
              </a:rPr>
              <a:t>сбыту масла». В этом же </a:t>
            </a:r>
            <a:r>
              <a:rPr lang="ru-RU" sz="2700" dirty="0" smtClean="0">
                <a:latin typeface="Times New Roman" pitchFamily="18" charset="0"/>
                <a:cs typeface="Times New Roman" pitchFamily="18" charset="0"/>
              </a:rPr>
              <a:t>году строится </a:t>
            </a:r>
            <a:r>
              <a:rPr lang="ru-RU" sz="2700" dirty="0">
                <a:latin typeface="Times New Roman" pitchFamily="18" charset="0"/>
                <a:cs typeface="Times New Roman" pitchFamily="18" charset="0"/>
              </a:rPr>
              <a:t>одно </a:t>
            </a:r>
            <a:r>
              <a:rPr lang="ru-RU" sz="2700" dirty="0" smtClean="0">
                <a:latin typeface="Times New Roman" pitchFamily="18" charset="0"/>
                <a:cs typeface="Times New Roman" pitchFamily="18" charset="0"/>
              </a:rPr>
              <a:t>из</a:t>
            </a:r>
          </a:p>
          <a:p>
            <a:pPr algn="ctr">
              <a:buNone/>
            </a:pPr>
            <a:r>
              <a:rPr lang="ru-RU" sz="2700" dirty="0" smtClean="0">
                <a:latin typeface="Times New Roman" pitchFamily="18" charset="0"/>
                <a:cs typeface="Times New Roman" pitchFamily="18" charset="0"/>
              </a:rPr>
              <a:t>самых </a:t>
            </a:r>
            <a:r>
              <a:rPr lang="ru-RU" sz="2700" dirty="0">
                <a:latin typeface="Times New Roman" pitchFamily="18" charset="0"/>
                <a:cs typeface="Times New Roman" pitchFamily="18" charset="0"/>
              </a:rPr>
              <a:t>известных зданий </a:t>
            </a:r>
            <a:r>
              <a:rPr lang="ru-RU" sz="2700" dirty="0" smtClean="0">
                <a:latin typeface="Times New Roman" pitchFamily="18" charset="0"/>
                <a:cs typeface="Times New Roman" pitchFamily="18" charset="0"/>
              </a:rPr>
              <a:t>района: его архитектурная</a:t>
            </a:r>
          </a:p>
          <a:p>
            <a:pPr algn="ctr">
              <a:buNone/>
            </a:pPr>
            <a:r>
              <a:rPr lang="ru-RU" sz="2700" dirty="0" smtClean="0">
                <a:latin typeface="Times New Roman" pitchFamily="18" charset="0"/>
                <a:cs typeface="Times New Roman" pitchFamily="18" charset="0"/>
              </a:rPr>
              <a:t>достопримечательность здание </a:t>
            </a:r>
            <a:r>
              <a:rPr lang="ru-RU" sz="2700" dirty="0" err="1" smtClean="0">
                <a:latin typeface="Times New Roman" pitchFamily="18" charset="0"/>
                <a:cs typeface="Times New Roman" pitchFamily="18" charset="0"/>
              </a:rPr>
              <a:t>Купинской</a:t>
            </a:r>
            <a:r>
              <a:rPr lang="ru-RU" sz="2700" dirty="0" smtClean="0">
                <a:latin typeface="Times New Roman" pitchFamily="18" charset="0"/>
                <a:cs typeface="Times New Roman" pitchFamily="18" charset="0"/>
              </a:rPr>
              <a:t> больницы,</a:t>
            </a:r>
          </a:p>
          <a:p>
            <a:pPr algn="ctr">
              <a:buNone/>
            </a:pPr>
            <a:r>
              <a:rPr lang="ru-RU" sz="2700" dirty="0" smtClean="0">
                <a:latin typeface="Times New Roman" pitchFamily="18" charset="0"/>
                <a:cs typeface="Times New Roman" pitchFamily="18" charset="0"/>
              </a:rPr>
              <a:t>которая </a:t>
            </a:r>
            <a:r>
              <a:rPr lang="ru-RU" sz="2700" dirty="0">
                <a:latin typeface="Times New Roman" pitchFamily="18" charset="0"/>
                <a:cs typeface="Times New Roman" pitchFamily="18" charset="0"/>
              </a:rPr>
              <a:t>и в настоящее </a:t>
            </a:r>
            <a:r>
              <a:rPr lang="ru-RU" sz="2700" dirty="0" smtClean="0">
                <a:latin typeface="Times New Roman" pitchFamily="18" charset="0"/>
                <a:cs typeface="Times New Roman" pitchFamily="18" charset="0"/>
              </a:rPr>
              <a:t>время является памятником</a:t>
            </a:r>
          </a:p>
          <a:p>
            <a:pPr algn="ctr">
              <a:buNone/>
            </a:pPr>
            <a:r>
              <a:rPr lang="ru-RU" sz="2700" dirty="0" smtClean="0">
                <a:latin typeface="Times New Roman" pitchFamily="18" charset="0"/>
                <a:cs typeface="Times New Roman" pitchFamily="18" charset="0"/>
              </a:rPr>
              <a:t>истории </a:t>
            </a:r>
            <a:r>
              <a:rPr lang="ru-RU" sz="2700" dirty="0">
                <a:latin typeface="Times New Roman" pitchFamily="18" charset="0"/>
                <a:cs typeface="Times New Roman" pitchFamily="18" charset="0"/>
              </a:rPr>
              <a:t>и </a:t>
            </a:r>
            <a:r>
              <a:rPr lang="ru-RU" sz="2700" dirty="0" smtClean="0">
                <a:latin typeface="Times New Roman" pitchFamily="18" charset="0"/>
                <a:cs typeface="Times New Roman" pitchFamily="18" charset="0"/>
              </a:rPr>
              <a:t>архитектуры Новосибирской </a:t>
            </a:r>
            <a:r>
              <a:rPr lang="ru-RU" sz="2700" dirty="0">
                <a:latin typeface="Times New Roman" pitchFamily="18" charset="0"/>
                <a:cs typeface="Times New Roman" pitchFamily="18" charset="0"/>
              </a:rPr>
              <a:t>области. </a:t>
            </a:r>
            <a:r>
              <a:rPr lang="ru-RU" sz="2700" dirty="0" smtClean="0">
                <a:latin typeface="Times New Roman" pitchFamily="18" charset="0"/>
                <a:cs typeface="Times New Roman" pitchFamily="18" charset="0"/>
              </a:rPr>
              <a:t>На</a:t>
            </a:r>
          </a:p>
          <a:p>
            <a:pPr algn="ctr">
              <a:buNone/>
            </a:pPr>
            <a:r>
              <a:rPr lang="ru-RU" sz="2700" dirty="0" smtClean="0">
                <a:latin typeface="Times New Roman" pitchFamily="18" charset="0"/>
                <a:cs typeface="Times New Roman" pitchFamily="18" charset="0"/>
              </a:rPr>
              <a:t>территории </a:t>
            </a:r>
            <a:r>
              <a:rPr lang="ru-RU" sz="2700" dirty="0" err="1" smtClean="0">
                <a:latin typeface="Times New Roman" pitchFamily="18" charset="0"/>
                <a:cs typeface="Times New Roman" pitchFamily="18" charset="0"/>
              </a:rPr>
              <a:t>Купинской</a:t>
            </a:r>
            <a:r>
              <a:rPr lang="ru-RU" sz="2700" dirty="0" smtClean="0">
                <a:latin typeface="Times New Roman" pitchFamily="18" charset="0"/>
                <a:cs typeface="Times New Roman" pitchFamily="18" charset="0"/>
              </a:rPr>
              <a:t> волости </a:t>
            </a:r>
            <a:r>
              <a:rPr lang="ru-RU" sz="2700" dirty="0">
                <a:latin typeface="Times New Roman" pitchFamily="18" charset="0"/>
                <a:cs typeface="Times New Roman" pitchFamily="18" charset="0"/>
              </a:rPr>
              <a:t>работало 12 </a:t>
            </a:r>
            <a:r>
              <a:rPr lang="ru-RU" sz="2700" dirty="0" smtClean="0">
                <a:latin typeface="Times New Roman" pitchFamily="18" charset="0"/>
                <a:cs typeface="Times New Roman" pitchFamily="18" charset="0"/>
              </a:rPr>
              <a:t>церковно</a:t>
            </a:r>
          </a:p>
          <a:p>
            <a:pPr algn="ctr">
              <a:buNone/>
            </a:pPr>
            <a:r>
              <a:rPr lang="ru-RU" sz="2700" dirty="0" smtClean="0">
                <a:latin typeface="Times New Roman" pitchFamily="18" charset="0"/>
                <a:cs typeface="Times New Roman" pitchFamily="18" charset="0"/>
              </a:rPr>
              <a:t>приходских </a:t>
            </a:r>
            <a:r>
              <a:rPr lang="ru-RU" sz="2700" dirty="0">
                <a:latin typeface="Times New Roman" pitchFamily="18" charset="0"/>
                <a:cs typeface="Times New Roman" pitchFamily="18" charset="0"/>
              </a:rPr>
              <a:t>школ и </a:t>
            </a:r>
            <a:r>
              <a:rPr lang="ru-RU" sz="2700" dirty="0" smtClean="0">
                <a:latin typeface="Times New Roman" pitchFamily="18" charset="0"/>
                <a:cs typeface="Times New Roman" pitchFamily="18" charset="0"/>
              </a:rPr>
              <a:t>5 школ </a:t>
            </a:r>
            <a:r>
              <a:rPr lang="ru-RU" sz="2700" dirty="0">
                <a:latin typeface="Times New Roman" pitchFamily="18" charset="0"/>
                <a:cs typeface="Times New Roman" pitchFamily="18" charset="0"/>
              </a:rPr>
              <a:t>начальной грамоты. </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11111\AppData\Local\Microsoft\Windows\Temporary Internet Files\Content.IE5\XX5P3U60\getImageCAZRBH5S.jpg"/>
          <p:cNvPicPr>
            <a:picLocks noGrp="1"/>
          </p:cNvPicPr>
          <p:nvPr>
            <p:ph idx="1"/>
          </p:nvPr>
        </p:nvPicPr>
        <p:blipFill>
          <a:blip r:embed="rId2" cstate="print"/>
          <a:stretch>
            <a:fillRect/>
          </a:stretch>
        </p:blipFill>
        <p:spPr bwMode="auto">
          <a:xfrm>
            <a:off x="500033" y="500042"/>
            <a:ext cx="8143933" cy="585791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85860"/>
            <a:ext cx="8229600" cy="4840303"/>
          </a:xfrm>
        </p:spPr>
        <p:txBody>
          <a:bodyPr>
            <a:normAutofit/>
          </a:bodyPr>
          <a:lstStyle/>
          <a:p>
            <a:pPr algn="ctr">
              <a:buNone/>
            </a:pPr>
            <a:r>
              <a:rPr lang="ru-RU" b="1" dirty="0" smtClean="0">
                <a:latin typeface="Times New Roman" pitchFamily="18" charset="0"/>
                <a:cs typeface="Times New Roman" pitchFamily="18" charset="0"/>
              </a:rPr>
              <a:t>   Образование. </a:t>
            </a:r>
            <a:r>
              <a:rPr lang="ru-RU" sz="2800" dirty="0" smtClean="0">
                <a:latin typeface="Times New Roman" pitchFamily="18" charset="0"/>
                <a:cs typeface="Times New Roman" pitchFamily="18" charset="0"/>
              </a:rPr>
              <a:t>В городе находится шесть школ и два средних специальных учебных заведения. Для детей дошкольного возраста открыты и работают шесть детские сады. </a:t>
            </a:r>
            <a:r>
              <a:rPr lang="ru-RU" sz="2800" dirty="0">
                <a:latin typeface="Times New Roman" pitchFamily="18" charset="0"/>
                <a:cs typeface="Times New Roman" pitchFamily="18" charset="0"/>
              </a:rPr>
              <a:t>В некоторых средних общеобразовательных учебных </a:t>
            </a:r>
            <a:r>
              <a:rPr lang="ru-RU" sz="2800" dirty="0" smtClean="0">
                <a:latin typeface="Times New Roman" pitchFamily="18" charset="0"/>
                <a:cs typeface="Times New Roman" pitchFamily="18" charset="0"/>
              </a:rPr>
              <a:t>заведениях </a:t>
            </a:r>
            <a:r>
              <a:rPr lang="ru-RU" sz="2800" dirty="0">
                <a:latin typeface="Times New Roman" pitchFamily="18" charset="0"/>
                <a:cs typeface="Times New Roman" pitchFamily="18" charset="0"/>
              </a:rPr>
              <a:t>школьники имеют возможность изучать отдельные предметы более углублённо. Дополнительное образование дети могут </a:t>
            </a:r>
            <a:r>
              <a:rPr lang="ru-RU" sz="2800" dirty="0" smtClean="0">
                <a:latin typeface="Times New Roman" pitchFamily="18" charset="0"/>
                <a:cs typeface="Times New Roman" pitchFamily="18" charset="0"/>
              </a:rPr>
              <a:t>получить в </a:t>
            </a:r>
            <a:r>
              <a:rPr lang="ru-RU" sz="2800" dirty="0">
                <a:latin typeface="Times New Roman" pitchFamily="18" charset="0"/>
                <a:cs typeface="Times New Roman" pitchFamily="18" charset="0"/>
              </a:rPr>
              <a:t>Музыкальной школе.</a:t>
            </a:r>
          </a:p>
          <a:p>
            <a:endParaRPr lang="ru-RU" dirty="0"/>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11111\AppData\Local\Microsoft\Windows\Temporary Internet Files\Content.IE5\C0T2M9FT\getImageCAQEWWB3.jpg"/>
          <p:cNvPicPr>
            <a:picLocks noGrp="1"/>
          </p:cNvPicPr>
          <p:nvPr>
            <p:ph idx="1"/>
          </p:nvPr>
        </p:nvPicPr>
        <p:blipFill>
          <a:blip r:embed="rId2" cstate="print"/>
          <a:stretch>
            <a:fillRect/>
          </a:stretch>
        </p:blipFill>
        <p:spPr bwMode="auto">
          <a:xfrm>
            <a:off x="500034" y="428604"/>
            <a:ext cx="8143932" cy="5929354"/>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normAutofit fontScale="25000" lnSpcReduction="20000"/>
          </a:bodyPr>
          <a:lstStyle/>
          <a:p>
            <a:pPr algn="ctr">
              <a:buNone/>
            </a:pPr>
            <a:r>
              <a:rPr lang="ru-RU" sz="11200" b="1" dirty="0" smtClean="0"/>
              <a:t>    </a:t>
            </a:r>
            <a:r>
              <a:rPr lang="ru-RU" sz="11200" b="1" dirty="0" smtClean="0">
                <a:latin typeface="Times New Roman" pitchFamily="18" charset="0"/>
                <a:cs typeface="Times New Roman" pitchFamily="18" charset="0"/>
              </a:rPr>
              <a:t>Культура. </a:t>
            </a:r>
            <a:r>
              <a:rPr lang="ru-RU" sz="10800" dirty="0" smtClean="0">
                <a:latin typeface="Times New Roman" pitchFamily="18" charset="0"/>
                <a:cs typeface="Times New Roman" pitchFamily="18" charset="0"/>
              </a:rPr>
              <a:t>В Купино работает </a:t>
            </a:r>
            <a:r>
              <a:rPr lang="ru-RU" sz="10800" dirty="0" err="1" smtClean="0">
                <a:latin typeface="Times New Roman" pitchFamily="18" charset="0"/>
                <a:cs typeface="Times New Roman" pitchFamily="18" charset="0"/>
              </a:rPr>
              <a:t>Купинский</a:t>
            </a:r>
            <a:r>
              <a:rPr lang="ru-RU" sz="10800" dirty="0" smtClean="0">
                <a:latin typeface="Times New Roman" pitchFamily="18" charset="0"/>
                <a:cs typeface="Times New Roman" pitchFamily="18" charset="0"/>
              </a:rPr>
              <a:t> районный краеведческий музеи, который хранит в себе очень важные и ценные реликвии, киноконцертный зал «Сибирь», библиотеки (детская и взрослая), детская школа искусств. Регулярно проводятся различные праздничные творческие мероприятия, фестивали, смотры, конкурсы. Стал традиционным фестиваль национальных культур «Мы сильны народом», районный отчетно-годовой концерт "Народное творчество «Купинского района», смотры-конкурсы «Мир танца», «Весны звенящая капель» и многие другие. Районный </a:t>
            </a:r>
            <a:r>
              <a:rPr lang="ru-RU" sz="10800" dirty="0" err="1" smtClean="0">
                <a:latin typeface="Times New Roman" pitchFamily="18" charset="0"/>
                <a:cs typeface="Times New Roman" pitchFamily="18" charset="0"/>
              </a:rPr>
              <a:t>Дворц</a:t>
            </a:r>
            <a:r>
              <a:rPr lang="ru-RU" sz="10800" dirty="0" smtClean="0">
                <a:latin typeface="Times New Roman" pitchFamily="18" charset="0"/>
                <a:cs typeface="Times New Roman" pitchFamily="18" charset="0"/>
              </a:rPr>
              <a:t> культуры, который стал базовым центром культуры, координатором и связующим звеном всех учреждений культуры района. После длительного перерыва, в киноконцертном зале «Сибирь» возобновился показ кинофильмов.</a:t>
            </a:r>
          </a:p>
          <a:p>
            <a:pPr>
              <a:buNone/>
            </a:pPr>
            <a:endParaRPr lang="ru-RU" sz="11200" dirty="0" smtClean="0"/>
          </a:p>
          <a:p>
            <a:endParaRPr lang="ru-RU" dirty="0"/>
          </a:p>
        </p:txBody>
      </p:sp>
    </p:spTree>
  </p:cSld>
  <p:clrMapOvr>
    <a:masterClrMapping/>
  </p:clrMapOvr>
  <p:transition>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11111\AppData\Local\Microsoft\Windows\Temporary Internet Files\Content.IE5\ZOIJLYOR\getImageCALPNJQS.jpg"/>
          <p:cNvPicPr>
            <a:picLocks noGrp="1"/>
          </p:cNvPicPr>
          <p:nvPr>
            <p:ph idx="1"/>
          </p:nvPr>
        </p:nvPicPr>
        <p:blipFill>
          <a:blip r:embed="rId2" cstate="print"/>
          <a:srcRect/>
          <a:stretch>
            <a:fillRect/>
          </a:stretch>
        </p:blipFill>
        <p:spPr bwMode="auto">
          <a:xfrm>
            <a:off x="500034" y="428604"/>
            <a:ext cx="8072494" cy="5929354"/>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00042"/>
            <a:ext cx="8229600" cy="714380"/>
          </a:xfrm>
        </p:spPr>
        <p:txBody>
          <a:bodyPr>
            <a:normAutofit fontScale="90000"/>
          </a:bodyPr>
          <a:lstStyle/>
          <a:p>
            <a:pPr algn="ctr"/>
            <a:r>
              <a:rPr lang="ru-RU" sz="4000" b="1" dirty="0" smtClean="0">
                <a:latin typeface="Times New Roman" pitchFamily="18" charset="0"/>
                <a:cs typeface="Times New Roman" pitchFamily="18" charset="0"/>
              </a:rPr>
              <a:t>Дороги, которые ведут в г. Купино </a:t>
            </a:r>
            <a:r>
              <a:rPr lang="ru-RU" dirty="0" smtClean="0"/>
              <a:t/>
            </a:r>
            <a:br>
              <a:rPr lang="ru-RU" dirty="0" smtClean="0"/>
            </a:br>
            <a:endParaRPr lang="ru-RU" sz="3100" dirty="0"/>
          </a:p>
        </p:txBody>
      </p:sp>
      <p:pic>
        <p:nvPicPr>
          <p:cNvPr id="11" name="Рисунок 10" descr="http://static2.aif.ru/public/news/big/569/b5c699888a4c44c75047943da03f6195.0.jpg">
            <a:hlinkClick r:id="rId2"/>
          </p:cNvPr>
          <p:cNvPicPr/>
          <p:nvPr/>
        </p:nvPicPr>
        <p:blipFill>
          <a:blip r:embed="rId3" cstate="print"/>
          <a:srcRect/>
          <a:stretch>
            <a:fillRect/>
          </a:stretch>
        </p:blipFill>
        <p:spPr bwMode="auto">
          <a:xfrm>
            <a:off x="500034" y="857232"/>
            <a:ext cx="4000528" cy="3429024"/>
          </a:xfrm>
          <a:prstGeom prst="rect">
            <a:avLst/>
          </a:prstGeom>
          <a:noFill/>
          <a:ln w="9525">
            <a:noFill/>
            <a:miter lim="800000"/>
            <a:headEnd/>
            <a:tailEnd/>
          </a:ln>
        </p:spPr>
      </p:pic>
      <p:pic>
        <p:nvPicPr>
          <p:cNvPr id="6" name="Рисунок 5" descr="http://fotobus.msk.ru/photo/08/98/48/898488.jpg">
            <a:hlinkClick r:id="rId4"/>
          </p:cNvPr>
          <p:cNvPicPr/>
          <p:nvPr/>
        </p:nvPicPr>
        <p:blipFill>
          <a:blip r:embed="rId5" cstate="print"/>
          <a:srcRect/>
          <a:stretch>
            <a:fillRect/>
          </a:stretch>
        </p:blipFill>
        <p:spPr bwMode="auto">
          <a:xfrm>
            <a:off x="4071934" y="3357562"/>
            <a:ext cx="4643470" cy="321471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229600" cy="3214686"/>
          </a:xfrm>
        </p:spPr>
        <p:txBody>
          <a:bodyPr>
            <a:normAutofit/>
          </a:bodyPr>
          <a:lstStyle/>
          <a:p>
            <a:pPr algn="ctr"/>
            <a:r>
              <a:rPr lang="ru-RU" sz="2400" b="1" dirty="0" smtClean="0">
                <a:latin typeface="Times New Roman" pitchFamily="18" charset="0"/>
                <a:cs typeface="Times New Roman" pitchFamily="18" charset="0"/>
              </a:rPr>
              <a:t>Начинаем нашу экскурсию по достопримечательным местам улице Советов.</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Вокзал –о первое, что видят приезжающие к нам гости, и он является лицом города. Здание нашего железнодорожного вокзала перестроили в 2002 году. Теперь оно двухэтажное, и состоит из большого количества мрамора и зеркал. </a:t>
            </a:r>
            <a:endParaRPr lang="ru-RU" sz="2400" b="1" dirty="0">
              <a:latin typeface="Times New Roman" pitchFamily="18" charset="0"/>
              <a:cs typeface="Times New Roman" pitchFamily="18" charset="0"/>
            </a:endParaRPr>
          </a:p>
        </p:txBody>
      </p:sp>
      <p:pic>
        <p:nvPicPr>
          <p:cNvPr id="8" name="Содержимое 3" descr="C:\Users\11111\AppData\Local\Microsoft\Windows\Temporary Internet Files\Content.IE5\ZOIJLYOR\getImageCAY0K2ZT.jpg"/>
          <p:cNvPicPr>
            <a:picLocks noGrp="1"/>
          </p:cNvPicPr>
          <p:nvPr>
            <p:ph idx="1"/>
          </p:nvPr>
        </p:nvPicPr>
        <p:blipFill>
          <a:blip r:embed="rId2" cstate="print"/>
          <a:srcRect/>
          <a:stretch>
            <a:fillRect/>
          </a:stretch>
        </p:blipFill>
        <p:spPr bwMode="auto">
          <a:xfrm>
            <a:off x="214282" y="2928934"/>
            <a:ext cx="4357718" cy="3714776"/>
          </a:xfrm>
          <a:prstGeom prst="rect">
            <a:avLst/>
          </a:prstGeom>
          <a:noFill/>
          <a:ln w="9525">
            <a:noFill/>
            <a:miter lim="800000"/>
            <a:headEnd/>
            <a:tailEnd/>
          </a:ln>
        </p:spPr>
      </p:pic>
      <p:pic>
        <p:nvPicPr>
          <p:cNvPr id="7" name="Содержимое 3" descr="C:\Users\11111\AppData\Local\Microsoft\Windows\Temporary Internet Files\Content.IE5\FU15EZA7\getImageCAGZU0AB.jpg"/>
          <p:cNvPicPr>
            <a:picLocks/>
          </p:cNvPicPr>
          <p:nvPr/>
        </p:nvPicPr>
        <p:blipFill>
          <a:blip r:embed="rId3" cstate="print"/>
          <a:stretch>
            <a:fillRect/>
          </a:stretch>
        </p:blipFill>
        <p:spPr bwMode="auto">
          <a:xfrm>
            <a:off x="4643438" y="3357538"/>
            <a:ext cx="4286280" cy="335761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571480"/>
            <a:ext cx="8358246" cy="1857388"/>
          </a:xfrm>
        </p:spPr>
        <p:txBody>
          <a:bodyPr>
            <a:normAutofit fontScale="90000"/>
          </a:bodyPr>
          <a:lstStyle/>
          <a:p>
            <a:r>
              <a:rPr lang="ru-RU" sz="3100" b="1" dirty="0" smtClean="0">
                <a:solidFill>
                  <a:srgbClr val="000000"/>
                </a:solidFill>
                <a:latin typeface="Times New Roman" pitchFamily="18" charset="0"/>
                <a:cs typeface="Times New Roman" pitchFamily="18" charset="0"/>
              </a:rPr>
              <a:t>Купинская школа- интернат</a:t>
            </a:r>
            <a:r>
              <a:rPr lang="ru-RU" sz="3600" b="1" dirty="0" smtClean="0">
                <a:solidFill>
                  <a:srgbClr val="C00000"/>
                </a:solidFill>
                <a:latin typeface="Times New Roman" pitchFamily="18" charset="0"/>
                <a:cs typeface="Times New Roman" pitchFamily="18" charset="0"/>
              </a:rPr>
              <a:t/>
            </a:r>
            <a:br>
              <a:rPr lang="ru-RU" sz="3600" b="1" dirty="0" smtClean="0">
                <a:solidFill>
                  <a:srgbClr val="C00000"/>
                </a:solidFill>
                <a:latin typeface="Times New Roman" pitchFamily="18" charset="0"/>
                <a:cs typeface="Times New Roman" pitchFamily="18" charset="0"/>
              </a:rPr>
            </a:br>
            <a:r>
              <a:rPr lang="ru-RU" sz="3600" b="1" dirty="0" smtClean="0">
                <a:solidFill>
                  <a:srgbClr val="C00000"/>
                </a:solidFill>
                <a:latin typeface="Times New Roman" pitchFamily="18" charset="0"/>
                <a:cs typeface="Times New Roman" pitchFamily="18" charset="0"/>
              </a:rPr>
              <a:t/>
            </a:r>
            <a:br>
              <a:rPr lang="ru-RU" sz="3600" b="1" dirty="0" smtClean="0">
                <a:solidFill>
                  <a:srgbClr val="C00000"/>
                </a:solidFill>
                <a:latin typeface="Times New Roman" pitchFamily="18" charset="0"/>
                <a:cs typeface="Times New Roman" pitchFamily="18" charset="0"/>
              </a:rPr>
            </a:br>
            <a:r>
              <a:rPr lang="ru-RU" sz="3600" b="1" dirty="0" smtClean="0">
                <a:solidFill>
                  <a:srgbClr val="C00000"/>
                </a:solidFill>
                <a:latin typeface="Times New Roman" pitchFamily="18" charset="0"/>
                <a:cs typeface="Times New Roman" pitchFamily="18" charset="0"/>
              </a:rPr>
              <a:t>Город Купино Новосибирской области. Центральная улица Советов</a:t>
            </a:r>
            <a:br>
              <a:rPr lang="ru-RU" sz="3600" b="1" dirty="0" smtClean="0">
                <a:solidFill>
                  <a:srgbClr val="C00000"/>
                </a:solidFill>
                <a:latin typeface="Times New Roman" pitchFamily="18" charset="0"/>
                <a:cs typeface="Times New Roman" pitchFamily="18" charset="0"/>
              </a:rPr>
            </a:br>
            <a:endParaRPr lang="ru-RU" sz="3600" b="1" dirty="0">
              <a:solidFill>
                <a:srgbClr val="C0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357422" y="3886200"/>
            <a:ext cx="6500858" cy="2971800"/>
          </a:xfrm>
        </p:spPr>
        <p:txBody>
          <a:bodyPr>
            <a:normAutofit fontScale="92500"/>
          </a:bodyPr>
          <a:lstStyle/>
          <a:p>
            <a:r>
              <a:rPr lang="ru-RU" b="1" dirty="0">
                <a:solidFill>
                  <a:schemeClr val="tx1"/>
                </a:solidFill>
              </a:rPr>
              <a:t> </a:t>
            </a:r>
            <a:endParaRPr lang="ru-RU" b="1" dirty="0" smtClean="0">
              <a:solidFill>
                <a:schemeClr val="tx1"/>
              </a:solidFill>
            </a:endParaRPr>
          </a:p>
          <a:p>
            <a:endParaRPr lang="ru-RU" b="1" dirty="0">
              <a:solidFill>
                <a:schemeClr val="tx1"/>
              </a:solidFill>
            </a:endParaRPr>
          </a:p>
          <a:p>
            <a:endParaRPr lang="ru-RU" b="1" dirty="0" smtClean="0">
              <a:solidFill>
                <a:schemeClr val="tx1"/>
              </a:solidFill>
            </a:endParaRPr>
          </a:p>
          <a:p>
            <a:r>
              <a:rPr lang="ru-RU" sz="2600" b="1" dirty="0" smtClean="0">
                <a:solidFill>
                  <a:schemeClr val="tx1"/>
                </a:solidFill>
              </a:rPr>
              <a:t>                                                                       </a:t>
            </a:r>
          </a:p>
          <a:p>
            <a:r>
              <a:rPr lang="ru-RU" sz="2600" b="1" dirty="0" smtClean="0">
                <a:solidFill>
                  <a:schemeClr val="tx1"/>
                </a:solidFill>
                <a:latin typeface="Times New Roman" pitchFamily="18" charset="0"/>
                <a:cs typeface="Times New Roman" pitchFamily="18" charset="0"/>
              </a:rPr>
              <a:t>Проект </a:t>
            </a:r>
            <a:r>
              <a:rPr lang="ru-RU" sz="2600" b="1" dirty="0">
                <a:solidFill>
                  <a:schemeClr val="tx1"/>
                </a:solidFill>
                <a:latin typeface="Times New Roman" pitchFamily="18" charset="0"/>
                <a:cs typeface="Times New Roman" pitchFamily="18" charset="0"/>
              </a:rPr>
              <a:t>выполнили: воспитанники 8 </a:t>
            </a:r>
            <a:r>
              <a:rPr lang="ru-RU" sz="2600" b="1" dirty="0" smtClean="0">
                <a:solidFill>
                  <a:schemeClr val="tx1"/>
                </a:solidFill>
                <a:latin typeface="Times New Roman" pitchFamily="18" charset="0"/>
                <a:cs typeface="Times New Roman" pitchFamily="18" charset="0"/>
              </a:rPr>
              <a:t>класса                                                                                    </a:t>
            </a:r>
            <a:r>
              <a:rPr lang="ru-RU" sz="2600" b="1" dirty="0">
                <a:solidFill>
                  <a:schemeClr val="tx1"/>
                </a:solidFill>
                <a:latin typeface="Times New Roman" pitchFamily="18" charset="0"/>
                <a:cs typeface="Times New Roman" pitchFamily="18" charset="0"/>
              </a:rPr>
              <a:t>Руководитель:  воспитатель Зыкова З.В.</a:t>
            </a:r>
            <a:endParaRPr lang="ru-RU" sz="2600" dirty="0">
              <a:solidFill>
                <a:schemeClr val="tx1"/>
              </a:solidFill>
              <a:latin typeface="Times New Roman" pitchFamily="18" charset="0"/>
              <a:cs typeface="Times New Roman" pitchFamily="18" charset="0"/>
            </a:endParaRPr>
          </a:p>
        </p:txBody>
      </p:sp>
      <p:pic>
        <p:nvPicPr>
          <p:cNvPr id="4" name="Рисунок 3" descr="C:\Users\11111\AppData\Local\Microsoft\Windows\Temporary Internet Files\Content.IE5\8EJAWAYW\getImageCAX8P9SO.jpg"/>
          <p:cNvPicPr/>
          <p:nvPr/>
        </p:nvPicPr>
        <p:blipFill>
          <a:blip r:embed="rId2" cstate="print"/>
          <a:srcRect/>
          <a:stretch>
            <a:fillRect/>
          </a:stretch>
        </p:blipFill>
        <p:spPr bwMode="auto">
          <a:xfrm>
            <a:off x="214282" y="2571744"/>
            <a:ext cx="4429156" cy="3357586"/>
          </a:xfrm>
          <a:prstGeom prst="rect">
            <a:avLst/>
          </a:prstGeom>
          <a:noFill/>
          <a:ln w="9525">
            <a:noFill/>
            <a:miter lim="800000"/>
            <a:headEnd/>
            <a:tailEnd/>
          </a:ln>
        </p:spPr>
      </p:pic>
      <p:pic>
        <p:nvPicPr>
          <p:cNvPr id="6" name="Содержимое 3" descr="C:\Users\11111\AppData\Local\Microsoft\Windows\Temporary Internet Files\Content.IE5\8EJAWAYW\getImageCAHUCVGX.jpg"/>
          <p:cNvPicPr>
            <a:picLocks/>
          </p:cNvPicPr>
          <p:nvPr/>
        </p:nvPicPr>
        <p:blipFill>
          <a:blip r:embed="rId3" cstate="print"/>
          <a:stretch>
            <a:fillRect/>
          </a:stretch>
        </p:blipFill>
        <p:spPr bwMode="auto">
          <a:xfrm>
            <a:off x="4714876" y="2214554"/>
            <a:ext cx="4214842" cy="350046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5133988"/>
          </a:xfrm>
        </p:spPr>
        <p:txBody>
          <a:bodyPr>
            <a:normAutofit fontScale="90000"/>
          </a:bodyPr>
          <a:lstStyle/>
          <a:p>
            <a:pPr algn="ctr"/>
            <a:r>
              <a:rPr lang="ru-RU" dirty="0" smtClean="0"/>
              <a:t/>
            </a:r>
            <a:br>
              <a:rPr lang="ru-RU" dirty="0" smtClean="0"/>
            </a:br>
            <a:r>
              <a:rPr lang="ru-RU" sz="3100" b="1" dirty="0" smtClean="0">
                <a:latin typeface="Times New Roman" pitchFamily="18" charset="0"/>
                <a:cs typeface="Times New Roman" pitchFamily="18" charset="0"/>
              </a:rPr>
              <a:t>На перроне каждый может увидеть паровоз, стоящий на постаменте. Он символ ушедшей эпохи. Именно этот </a:t>
            </a:r>
            <a:r>
              <a:rPr lang="ru-RU" sz="3100" b="1" dirty="0" smtClean="0">
                <a:solidFill>
                  <a:srgbClr val="000000"/>
                </a:solidFill>
                <a:latin typeface="Times New Roman" pitchFamily="18" charset="0"/>
                <a:cs typeface="Times New Roman" pitchFamily="18" charset="0"/>
                <a:hlinkClick r:id="rId2" tooltip="Первый поезд"/>
              </a:rPr>
              <a:t>паровоз впервые прибыл</a:t>
            </a:r>
            <a:r>
              <a:rPr lang="ru-RU" sz="3100" b="1" dirty="0" smtClean="0">
                <a:solidFill>
                  <a:srgbClr val="000000"/>
                </a:solidFill>
                <a:latin typeface="Times New Roman" pitchFamily="18" charset="0"/>
                <a:cs typeface="Times New Roman" pitchFamily="18" charset="0"/>
              </a:rPr>
              <a:t> </a:t>
            </a:r>
            <a:r>
              <a:rPr lang="ru-RU" sz="3100" b="1" dirty="0" smtClean="0">
                <a:latin typeface="Times New Roman" pitchFamily="18" charset="0"/>
                <a:cs typeface="Times New Roman" pitchFamily="18" charset="0"/>
              </a:rPr>
              <a:t>в Купино 6 августа 1915 года по новой железнодорожной ветке Татарск - Малиновое озеро, построенной акционерным обществом Нехорошева. Первый состав состоял из 6 вагонов: двух пассажирских и четырех товарных. Поезд встречали жители Купино и окрестных сел, специально прибывшие посмотреть, как бегает «чугунка». </a:t>
            </a:r>
            <a:endParaRPr lang="ru-RU" sz="3100" b="1"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cs315328.vk.me/v315328197/5063/5RQcowQxZ5w.jpg">
            <a:hlinkClick r:id="rId2"/>
          </p:cNvPr>
          <p:cNvPicPr>
            <a:picLocks noGrp="1"/>
          </p:cNvPicPr>
          <p:nvPr>
            <p:ph idx="1"/>
          </p:nvPr>
        </p:nvPicPr>
        <p:blipFill>
          <a:blip r:embed="rId3" cstate="print"/>
          <a:stretch>
            <a:fillRect/>
          </a:stretch>
        </p:blipFill>
        <p:spPr bwMode="auto">
          <a:xfrm>
            <a:off x="1554691" y="1600200"/>
            <a:ext cx="6034617" cy="4525963"/>
          </a:xfrm>
          <a:prstGeom prst="rect">
            <a:avLst/>
          </a:prstGeom>
          <a:noFill/>
          <a:ln w="9525">
            <a:noFill/>
            <a:miter lim="800000"/>
            <a:headEnd/>
            <a:tailEnd/>
          </a:ln>
        </p:spPr>
      </p:pic>
      <p:pic>
        <p:nvPicPr>
          <p:cNvPr id="5" name="Рисунок 4" descr="Первый поезд.jpg">
            <a:hlinkClick r:id="rId4"/>
          </p:cNvPr>
          <p:cNvPicPr/>
          <p:nvPr/>
        </p:nvPicPr>
        <p:blipFill>
          <a:blip r:embed="rId5" cstate="print"/>
          <a:srcRect/>
          <a:stretch>
            <a:fillRect/>
          </a:stretch>
        </p:blipFill>
        <p:spPr bwMode="auto">
          <a:xfrm>
            <a:off x="500034" y="500042"/>
            <a:ext cx="3714776" cy="314327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8572560" cy="2940048"/>
          </a:xfrm>
        </p:spPr>
        <p:txBody>
          <a:bodyPr>
            <a:noAutofit/>
          </a:bodyPr>
          <a:lstStyle/>
          <a:p>
            <a:pPr algn="ctr"/>
            <a:r>
              <a:rPr lang="ru-RU" sz="2400" b="1" dirty="0" smtClean="0">
                <a:latin typeface="Times New Roman" pitchFamily="18" charset="0"/>
                <a:cs typeface="Times New Roman" pitchFamily="18" charset="0"/>
              </a:rPr>
              <a:t>Центральная улица города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Выходим на главную улицу города – ул. Советов. Ее протяженность около семи километров. Это самая длинная и самая зеленая улица, она делит весь город пополам. Неспешным шагом прогуляемся по тротуару, укрытому от палящего солнца старыми тополями. </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pic>
        <p:nvPicPr>
          <p:cNvPr id="4" name="Содержимое 3" descr="C:\Users\11111\AppData\Local\Microsoft\Windows\Temporary Internet Files\Content.IE5\8EJAWAYW\getImageCAHUCVGX.jpg"/>
          <p:cNvPicPr>
            <a:picLocks noGrp="1"/>
          </p:cNvPicPr>
          <p:nvPr>
            <p:ph idx="1"/>
          </p:nvPr>
        </p:nvPicPr>
        <p:blipFill>
          <a:blip r:embed="rId2" cstate="print"/>
          <a:stretch>
            <a:fillRect/>
          </a:stretch>
        </p:blipFill>
        <p:spPr bwMode="auto">
          <a:xfrm>
            <a:off x="1000100" y="2714620"/>
            <a:ext cx="7072362" cy="375321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85860"/>
            <a:ext cx="8229600" cy="4840303"/>
          </a:xfrm>
        </p:spPr>
        <p:txBody>
          <a:bodyPr/>
          <a:lstStyle/>
          <a:p>
            <a:pPr algn="ctr">
              <a:buNone/>
            </a:pPr>
            <a:r>
              <a:rPr lang="ru-RU" dirty="0" smtClean="0"/>
              <a:t>    </a:t>
            </a:r>
            <a:r>
              <a:rPr lang="ru-RU" sz="2800" dirty="0" smtClean="0">
                <a:latin typeface="Times New Roman" pitchFamily="18" charset="0"/>
                <a:cs typeface="Times New Roman" pitchFamily="18" charset="0"/>
              </a:rPr>
              <a:t>Каждый, кто приезжает в наш город, проходит мимо застывших навечно воинов и женщины, олицетворяющих защитников нашей Родины в годы Великой Отечественной войны. Позади памятника расположена стела с именами погибших на войне жителей Купинского района. Мемориальный комплекс «</a:t>
            </a:r>
            <a:r>
              <a:rPr lang="ru-RU" sz="2800" b="1" dirty="0" smtClean="0">
                <a:latin typeface="Times New Roman" pitchFamily="18" charset="0"/>
                <a:cs typeface="Times New Roman" pitchFamily="18" charset="0"/>
              </a:rPr>
              <a:t>Героям фронта и тыла»</a:t>
            </a:r>
            <a:r>
              <a:rPr lang="ru-RU" sz="2800" dirty="0" smtClean="0">
                <a:latin typeface="Times New Roman" pitchFamily="18" charset="0"/>
                <a:cs typeface="Times New Roman" pitchFamily="18" charset="0"/>
              </a:rPr>
              <a:t> был открыт 7 ноября 1978 года. </a:t>
            </a:r>
          </a:p>
          <a:p>
            <a:endParaRPr lang="ru-RU" dirty="0"/>
          </a:p>
        </p:txBody>
      </p:sp>
    </p:spTree>
  </p:cSld>
  <p:clrMapOvr>
    <a:masterClrMapping/>
  </p:clrMapOvr>
  <p:transition>
    <p:wipe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2984"/>
          </a:xfrm>
        </p:spPr>
        <p:txBody>
          <a:bodyPr>
            <a:normAutofit/>
          </a:bodyPr>
          <a:lstStyle/>
          <a:p>
            <a:pPr algn="ctr"/>
            <a:r>
              <a:rPr lang="ru-RU" sz="3600" b="1" dirty="0" smtClean="0">
                <a:latin typeface="Times New Roman" pitchFamily="18" charset="0"/>
                <a:cs typeface="Times New Roman" pitchFamily="18" charset="0"/>
              </a:rPr>
              <a:t>Памятник воинам ВОВ</a:t>
            </a:r>
            <a:endParaRPr lang="ru-RU" sz="3600" b="1" dirty="0">
              <a:latin typeface="Times New Roman" pitchFamily="18" charset="0"/>
              <a:cs typeface="Times New Roman" pitchFamily="18" charset="0"/>
            </a:endParaRPr>
          </a:p>
        </p:txBody>
      </p:sp>
      <p:pic>
        <p:nvPicPr>
          <p:cNvPr id="4" name="Содержимое 3" descr="http://mw2.google.com/mw-panoramio/photos/medium/49938718.jpg"/>
          <p:cNvPicPr>
            <a:picLocks noGrp="1"/>
          </p:cNvPicPr>
          <p:nvPr>
            <p:ph idx="1"/>
          </p:nvPr>
        </p:nvPicPr>
        <p:blipFill>
          <a:blip r:embed="rId2" cstate="print"/>
          <a:srcRect/>
          <a:stretch>
            <a:fillRect/>
          </a:stretch>
        </p:blipFill>
        <p:spPr bwMode="auto">
          <a:xfrm>
            <a:off x="500034" y="1357299"/>
            <a:ext cx="4357718" cy="3643338"/>
          </a:xfrm>
          <a:prstGeom prst="rect">
            <a:avLst/>
          </a:prstGeom>
          <a:noFill/>
          <a:ln w="9525">
            <a:noFill/>
            <a:miter lim="800000"/>
            <a:headEnd/>
            <a:tailEnd/>
          </a:ln>
        </p:spPr>
      </p:pic>
      <p:pic>
        <p:nvPicPr>
          <p:cNvPr id="5" name="Рисунок 4" descr="C:\Users\11111\AppData\Local\Microsoft\Windows\Temporary Internet Files\Content.IE5\NWV6RUNK\getImageCA8DOQPN.jpg"/>
          <p:cNvPicPr/>
          <p:nvPr/>
        </p:nvPicPr>
        <p:blipFill>
          <a:blip r:embed="rId3" cstate="print"/>
          <a:srcRect/>
          <a:stretch>
            <a:fillRect/>
          </a:stretch>
        </p:blipFill>
        <p:spPr bwMode="auto">
          <a:xfrm>
            <a:off x="4714876" y="3571876"/>
            <a:ext cx="3929090" cy="2857520"/>
          </a:xfrm>
          <a:prstGeom prst="rect">
            <a:avLst/>
          </a:prstGeom>
          <a:noFill/>
          <a:ln w="9525">
            <a:noFill/>
            <a:miter lim="800000"/>
            <a:headEnd/>
            <a:tailEnd/>
          </a:ln>
        </p:spPr>
      </p:pic>
      <p:pic>
        <p:nvPicPr>
          <p:cNvPr id="6" name="Содержимое 3" descr="http://mw2.google.com/mw-panoramio/photos/medium/49938718.jpg"/>
          <p:cNvPicPr>
            <a:picLocks/>
          </p:cNvPicPr>
          <p:nvPr/>
        </p:nvPicPr>
        <p:blipFill>
          <a:blip r:embed="rId2" cstate="print"/>
          <a:srcRect/>
          <a:stretch>
            <a:fillRect/>
          </a:stretch>
        </p:blipFill>
        <p:spPr bwMode="auto">
          <a:xfrm>
            <a:off x="0" y="1500174"/>
            <a:ext cx="4357718" cy="364333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419212"/>
          </a:xfrm>
        </p:spPr>
        <p:txBody>
          <a:bodyPr>
            <a:noAutofit/>
          </a:bodyPr>
          <a:lstStyle/>
          <a:p>
            <a:pPr algn="ctr"/>
            <a:r>
              <a:rPr lang="ru-RU" sz="2800" b="1" dirty="0"/>
              <a:t> </a:t>
            </a:r>
            <a:r>
              <a:rPr lang="ru-RU" sz="2800" b="1" dirty="0">
                <a:latin typeface="Times New Roman" pitchFamily="18" charset="0"/>
                <a:cs typeface="Times New Roman" pitchFamily="18" charset="0"/>
              </a:rPr>
              <a:t>В 2014 году открылся многофункциональный центр  (МФЦ)  Представление государственных и муниципальных услуг </a:t>
            </a:r>
          </a:p>
        </p:txBody>
      </p:sp>
      <p:pic>
        <p:nvPicPr>
          <p:cNvPr id="4" name="Содержимое 3" descr="http://sibkray.ru/upload/iblock/e50/DVevrOfoUHU.jpg">
            <a:hlinkClick r:id="rId2"/>
          </p:cNvPr>
          <p:cNvPicPr>
            <a:picLocks noGrp="1"/>
          </p:cNvPicPr>
          <p:nvPr>
            <p:ph idx="1"/>
          </p:nvPr>
        </p:nvPicPr>
        <p:blipFill>
          <a:blip r:embed="rId3" cstate="print"/>
          <a:srcRect/>
          <a:stretch>
            <a:fillRect/>
          </a:stretch>
        </p:blipFill>
        <p:spPr bwMode="auto">
          <a:xfrm>
            <a:off x="1142976" y="1600200"/>
            <a:ext cx="6786609" cy="4757758"/>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nsk.sibnovosti.ru/pictures/0526/8112/ocherednoy_mfts_otkrylsya_v_kupine_novosibirskoy_oblasti_thumb_main.jpg">
            <a:hlinkClick r:id="rId2"/>
          </p:cNvPr>
          <p:cNvPicPr>
            <a:picLocks noGrp="1"/>
          </p:cNvPicPr>
          <p:nvPr>
            <p:ph idx="1"/>
          </p:nvPr>
        </p:nvPicPr>
        <p:blipFill>
          <a:blip r:embed="rId3" cstate="print"/>
          <a:srcRect/>
          <a:stretch>
            <a:fillRect/>
          </a:stretch>
        </p:blipFill>
        <p:spPr bwMode="auto">
          <a:xfrm>
            <a:off x="500034" y="428604"/>
            <a:ext cx="8143932" cy="5929354"/>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100" b="1" dirty="0" smtClean="0">
                <a:latin typeface="Times New Roman" pitchFamily="18" charset="0"/>
                <a:cs typeface="Times New Roman" pitchFamily="18" charset="0"/>
              </a:rPr>
              <a:t> Муниципальное образовательное учреждение школа №105 г</a:t>
            </a:r>
            <a:r>
              <a:rPr lang="ru-RU" sz="2800" b="1" dirty="0" smtClean="0">
                <a:latin typeface="Times New Roman" pitchFamily="18" charset="0"/>
                <a:cs typeface="Times New Roman" pitchFamily="18" charset="0"/>
              </a:rPr>
              <a:t>., улица Советов 1</a:t>
            </a:r>
            <a:endParaRPr lang="ru-RU" sz="2800" b="1" dirty="0">
              <a:latin typeface="Times New Roman" pitchFamily="18" charset="0"/>
              <a:cs typeface="Times New Roman" pitchFamily="18" charset="0"/>
            </a:endParaRPr>
          </a:p>
        </p:txBody>
      </p:sp>
      <p:sp>
        <p:nvSpPr>
          <p:cNvPr id="5" name="Содержимое 4"/>
          <p:cNvSpPr>
            <a:spLocks noGrp="1"/>
          </p:cNvSpPr>
          <p:nvPr>
            <p:ph idx="1"/>
          </p:nvPr>
        </p:nvSpPr>
        <p:spPr/>
        <p:txBody>
          <a:bodyPr>
            <a:normAutofit fontScale="70000" lnSpcReduction="20000"/>
          </a:bodyPr>
          <a:lstStyle/>
          <a:p>
            <a:r>
              <a:rPr lang="ru-RU" sz="3400" dirty="0"/>
              <a:t>МКОУ СОШ № 105 Купинского района – одно из старейших образовательных учреждений г.Купина и Купинского района со сложившимися традициями и инновационным подходом к образованию. Это самое крупное по количеству обучающихся образовательное учреждение города, самое востребованное, органично сочетающее интеграцию основного и дополнительного образования.</a:t>
            </a:r>
          </a:p>
          <a:p>
            <a:r>
              <a:rPr lang="ru-RU" sz="3400" dirty="0"/>
              <a:t> Экологическая ниша – подготовка выпускника, обладающего высокими разносторонними знаниями, имеющего высокоразвитые нравственные коммуникативные, эстетические и физические качества, способного к творческому самовыражению, социализации, самоопределению и самореализации.</a:t>
            </a:r>
          </a:p>
          <a:p>
            <a:pPr>
              <a:buNone/>
            </a:pPr>
            <a:r>
              <a:rPr lang="ru-RU" sz="3400" dirty="0"/>
              <a:t> </a:t>
            </a:r>
          </a:p>
          <a:p>
            <a:endParaRPr lang="ru-RU" dirty="0"/>
          </a:p>
        </p:txBody>
      </p:sp>
    </p:spTree>
  </p:cSld>
  <p:clrMapOvr>
    <a:masterClrMapping/>
  </p:clrMapOvr>
  <p:transition>
    <p:wipe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Герб и флаг школы</a:t>
            </a:r>
            <a:endParaRPr lang="ru-RU" dirty="0"/>
          </a:p>
        </p:txBody>
      </p:sp>
      <p:pic>
        <p:nvPicPr>
          <p:cNvPr id="4" name="Содержимое 3" descr="http://s_105.kup.edu54.ru/images/gerb.png"/>
          <p:cNvPicPr>
            <a:picLocks noGrp="1"/>
          </p:cNvPicPr>
          <p:nvPr>
            <p:ph idx="1"/>
          </p:nvPr>
        </p:nvPicPr>
        <p:blipFill>
          <a:blip r:embed="rId2" cstate="print"/>
          <a:srcRect/>
          <a:stretch>
            <a:fillRect/>
          </a:stretch>
        </p:blipFill>
        <p:spPr bwMode="auto">
          <a:xfrm>
            <a:off x="500034" y="1571612"/>
            <a:ext cx="2580584" cy="3571900"/>
          </a:xfrm>
          <a:prstGeom prst="rect">
            <a:avLst/>
          </a:prstGeom>
          <a:noFill/>
          <a:ln w="9525">
            <a:noFill/>
            <a:miter lim="800000"/>
            <a:headEnd/>
            <a:tailEnd/>
          </a:ln>
        </p:spPr>
      </p:pic>
      <p:pic>
        <p:nvPicPr>
          <p:cNvPr id="5" name="Рисунок 4" descr="http://s_105.kup.edu54.ru/images/p26_risunok2.png"/>
          <p:cNvPicPr/>
          <p:nvPr/>
        </p:nvPicPr>
        <p:blipFill>
          <a:blip r:embed="rId3" cstate="print"/>
          <a:srcRect/>
          <a:stretch>
            <a:fillRect/>
          </a:stretch>
        </p:blipFill>
        <p:spPr bwMode="auto">
          <a:xfrm>
            <a:off x="3071802" y="3786190"/>
            <a:ext cx="5800725" cy="2633665"/>
          </a:xfrm>
          <a:prstGeom prst="rect">
            <a:avLst/>
          </a:prstGeom>
          <a:noFill/>
          <a:ln w="9525">
            <a:noFill/>
            <a:miter lim="800000"/>
            <a:headEnd/>
            <a:tailEnd/>
          </a:ln>
        </p:spPr>
      </p:pic>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oadedimage" descr="школа № 105"/>
          <p:cNvPicPr>
            <a:picLocks noGrp="1"/>
          </p:cNvPicPr>
          <p:nvPr>
            <p:ph idx="1"/>
          </p:nvPr>
        </p:nvPicPr>
        <p:blipFill>
          <a:blip r:embed="rId2" cstate="print"/>
          <a:stretch>
            <a:fillRect/>
          </a:stretch>
        </p:blipFill>
        <p:spPr bwMode="auto">
          <a:xfrm>
            <a:off x="642910" y="500042"/>
            <a:ext cx="7858179" cy="5857916"/>
          </a:xfrm>
          <a:prstGeom prst="rect">
            <a:avLst/>
          </a:prstGeom>
          <a:noFill/>
          <a:ln w="9525">
            <a:noFill/>
            <a:miter lim="800000"/>
            <a:headEnd/>
            <a:tailEnd/>
          </a:ln>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11111\AppData\Local\Microsoft\Windows\Temporary Internet Files\Content.IE5\8EJAWAYW\getImageCAHUCVGX.jpg"/>
          <p:cNvPicPr>
            <a:picLocks noGrp="1"/>
          </p:cNvPicPr>
          <p:nvPr>
            <p:ph idx="1"/>
          </p:nvPr>
        </p:nvPicPr>
        <p:blipFill>
          <a:blip r:embed="rId2" cstate="print"/>
          <a:stretch>
            <a:fillRect/>
          </a:stretch>
        </p:blipFill>
        <p:spPr bwMode="auto">
          <a:xfrm>
            <a:off x="500034" y="500042"/>
            <a:ext cx="8143932" cy="5857916"/>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0000"/>
                </a:solidFill>
              </a:rPr>
              <a:t>Полиция города</a:t>
            </a:r>
            <a:endParaRPr lang="ru-RU" dirty="0"/>
          </a:p>
        </p:txBody>
      </p:sp>
      <p:sp>
        <p:nvSpPr>
          <p:cNvPr id="3" name="Содержимое 2"/>
          <p:cNvSpPr>
            <a:spLocks noGrp="1"/>
          </p:cNvSpPr>
          <p:nvPr>
            <p:ph idx="1"/>
          </p:nvPr>
        </p:nvSpPr>
        <p:spPr/>
        <p:txBody>
          <a:bodyPr>
            <a:normAutofit fontScale="62500" lnSpcReduction="20000"/>
          </a:bodyPr>
          <a:lstStyle/>
          <a:p>
            <a:pPr>
              <a:buNone/>
            </a:pPr>
            <a:r>
              <a:rPr lang="ru-RU" b="1" dirty="0">
                <a:solidFill>
                  <a:srgbClr val="000000"/>
                </a:solidFill>
              </a:rPr>
              <a:t>	</a:t>
            </a:r>
            <a:endParaRPr lang="ru-RU" dirty="0">
              <a:solidFill>
                <a:srgbClr val="000000"/>
              </a:solidFill>
            </a:endParaRPr>
          </a:p>
          <a:p>
            <a:pPr>
              <a:buNone/>
            </a:pPr>
            <a:r>
              <a:rPr lang="ru-RU" sz="3800" b="1" dirty="0" smtClean="0">
                <a:solidFill>
                  <a:srgbClr val="000000"/>
                </a:solidFill>
              </a:rPr>
              <a:t>     Полиция</a:t>
            </a:r>
            <a:r>
              <a:rPr lang="ru-RU" sz="3800" dirty="0">
                <a:solidFill>
                  <a:srgbClr val="000000"/>
                </a:solidFill>
              </a:rPr>
              <a:t> — составная часть единой централизованной системы </a:t>
            </a:r>
            <a:r>
              <a:rPr lang="ru-RU" sz="3800" u="sng" dirty="0">
                <a:solidFill>
                  <a:srgbClr val="000000"/>
                </a:solidFill>
                <a:hlinkClick r:id="rId2" tooltip="Министерство внутренних дел Российской Федерации"/>
              </a:rPr>
              <a:t>Министерства внутренних дел Российской Федерации</a:t>
            </a:r>
            <a:r>
              <a:rPr lang="ru-RU" sz="3800" dirty="0">
                <a:solidFill>
                  <a:srgbClr val="000000"/>
                </a:solidFill>
              </a:rPr>
              <a:t>. Включена в органы внутренних дел. </a:t>
            </a:r>
            <a:r>
              <a:rPr lang="ru-RU" sz="3800" i="1" dirty="0">
                <a:solidFill>
                  <a:srgbClr val="000000"/>
                </a:solidFill>
              </a:rPr>
              <a:t> </a:t>
            </a:r>
            <a:r>
              <a:rPr lang="ru-RU" sz="3800" dirty="0">
                <a:solidFill>
                  <a:srgbClr val="000000"/>
                </a:solidFill>
              </a:rPr>
              <a:t>Полиция предназначена для защиты жизни, здоровья, прав и свобод граждан </a:t>
            </a:r>
            <a:r>
              <a:rPr lang="ru-RU" sz="3800" u="sng" dirty="0">
                <a:solidFill>
                  <a:srgbClr val="000000"/>
                </a:solidFill>
                <a:hlinkClick r:id="rId3" tooltip="Россия"/>
              </a:rPr>
              <a:t>Российской Федерации</a:t>
            </a:r>
            <a:r>
              <a:rPr lang="ru-RU" sz="3800" dirty="0">
                <a:solidFill>
                  <a:srgbClr val="000000"/>
                </a:solidFill>
              </a:rPr>
              <a:t>, иностранных граждан, лиц без гражданства; для противодействия </a:t>
            </a:r>
            <a:r>
              <a:rPr lang="ru-RU" sz="3800" u="sng" dirty="0">
                <a:solidFill>
                  <a:srgbClr val="000000"/>
                </a:solidFill>
                <a:hlinkClick r:id="rId4" tooltip="Преступность"/>
              </a:rPr>
              <a:t>преступности</a:t>
            </a:r>
            <a:r>
              <a:rPr lang="ru-RU" sz="3800" dirty="0">
                <a:solidFill>
                  <a:srgbClr val="000000"/>
                </a:solidFill>
              </a:rPr>
              <a:t>, охраны </a:t>
            </a:r>
            <a:r>
              <a:rPr lang="ru-RU" sz="3800" u="sng" dirty="0">
                <a:solidFill>
                  <a:srgbClr val="000000"/>
                </a:solidFill>
                <a:hlinkClick r:id="rId5" tooltip="Общественный порядок"/>
              </a:rPr>
              <a:t>общественного порядка</a:t>
            </a:r>
            <a:r>
              <a:rPr lang="ru-RU" sz="3800" dirty="0">
                <a:solidFill>
                  <a:srgbClr val="000000"/>
                </a:solidFill>
              </a:rPr>
              <a:t>, собственности и для обеспечения общественной безопасности. В пределах своей компетенции руководство деятельностью полиции осуществляют </a:t>
            </a:r>
            <a:r>
              <a:rPr lang="ru-RU" sz="3800" u="sng" dirty="0">
                <a:solidFill>
                  <a:srgbClr val="000000"/>
                </a:solidFill>
                <a:hlinkClick r:id="rId6" tooltip="Президент Российской Федерации"/>
              </a:rPr>
              <a:t>Президент Российской Федерации</a:t>
            </a:r>
            <a:r>
              <a:rPr lang="ru-RU" sz="3800" dirty="0">
                <a:solidFill>
                  <a:srgbClr val="000000"/>
                </a:solidFill>
              </a:rPr>
              <a:t> непосредственно или через Министра внутренних дел, руководители территориальных органов Министерства внутренних дел и руководители подразделений полиции</a:t>
            </a:r>
            <a:r>
              <a:rPr lang="ru-RU" sz="3800" baseline="30000" dirty="0">
                <a:solidFill>
                  <a:srgbClr val="000000"/>
                </a:solidFill>
              </a:rPr>
              <a:t>[3.</a:t>
            </a:r>
            <a:r>
              <a:rPr lang="ru-RU" sz="3800" dirty="0">
                <a:solidFill>
                  <a:srgbClr val="000000"/>
                </a:solidFill>
              </a:rPr>
              <a:t> </a:t>
            </a:r>
          </a:p>
          <a:p>
            <a:endParaRPr lang="ru-RU" dirty="0"/>
          </a:p>
        </p:txBody>
      </p:sp>
    </p:spTree>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57232"/>
          </a:xfrm>
        </p:spPr>
        <p:txBody>
          <a:bodyPr>
            <a:normAutofit/>
          </a:bodyPr>
          <a:lstStyle/>
          <a:p>
            <a:pPr algn="ctr"/>
            <a:r>
              <a:rPr lang="ru-RU" sz="3600" b="1" dirty="0" smtClean="0">
                <a:latin typeface="Times New Roman" pitchFamily="18" charset="0"/>
                <a:cs typeface="Times New Roman" pitchFamily="18" charset="0"/>
              </a:rPr>
              <a:t>Полиция города</a:t>
            </a:r>
            <a:endParaRPr lang="ru-RU" sz="3600" b="1" dirty="0">
              <a:latin typeface="Times New Roman" pitchFamily="18" charset="0"/>
              <a:cs typeface="Times New Roman" pitchFamily="18" charset="0"/>
            </a:endParaRPr>
          </a:p>
        </p:txBody>
      </p:sp>
      <p:pic>
        <p:nvPicPr>
          <p:cNvPr id="4" name="Содержимое 3" descr="Полиция"/>
          <p:cNvPicPr>
            <a:picLocks noGrp="1"/>
          </p:cNvPicPr>
          <p:nvPr>
            <p:ph idx="1"/>
          </p:nvPr>
        </p:nvPicPr>
        <p:blipFill>
          <a:blip r:embed="rId2" cstate="print"/>
          <a:srcRect/>
          <a:stretch>
            <a:fillRect/>
          </a:stretch>
        </p:blipFill>
        <p:spPr bwMode="auto">
          <a:xfrm>
            <a:off x="500034" y="928671"/>
            <a:ext cx="2643206" cy="1928826"/>
          </a:xfrm>
          <a:prstGeom prst="rect">
            <a:avLst/>
          </a:prstGeom>
          <a:noFill/>
          <a:ln w="9525">
            <a:noFill/>
            <a:miter lim="800000"/>
            <a:headEnd/>
            <a:tailEnd/>
          </a:ln>
        </p:spPr>
      </p:pic>
      <p:pic>
        <p:nvPicPr>
          <p:cNvPr id="5" name="Рисунок 4" descr="http://35region.cherinfo.ru/u/pages/2013/09/12/poliziya.jpg">
            <a:hlinkClick r:id="rId3"/>
          </p:cNvPr>
          <p:cNvPicPr/>
          <p:nvPr/>
        </p:nvPicPr>
        <p:blipFill>
          <a:blip r:embed="rId4" cstate="print"/>
          <a:srcRect/>
          <a:stretch>
            <a:fillRect/>
          </a:stretch>
        </p:blipFill>
        <p:spPr bwMode="auto">
          <a:xfrm>
            <a:off x="500034" y="3071810"/>
            <a:ext cx="5429288" cy="3571900"/>
          </a:xfrm>
          <a:prstGeom prst="rect">
            <a:avLst/>
          </a:prstGeom>
          <a:noFill/>
          <a:ln w="9525">
            <a:noFill/>
            <a:miter lim="800000"/>
            <a:headEnd/>
            <a:tailEnd/>
          </a:ln>
        </p:spPr>
      </p:pic>
      <p:pic>
        <p:nvPicPr>
          <p:cNvPr id="6" name="Рисунок 5" descr="C:\Users\11111\AppData\Local\Microsoft\Windows\Temporary Internet Files\Content.IE5\TICCCEI1\getImageCAMP7HVT.jpg"/>
          <p:cNvPicPr/>
          <p:nvPr/>
        </p:nvPicPr>
        <p:blipFill>
          <a:blip r:embed="rId5" cstate="print"/>
          <a:srcRect/>
          <a:stretch>
            <a:fillRect/>
          </a:stretch>
        </p:blipFill>
        <p:spPr bwMode="auto">
          <a:xfrm>
            <a:off x="3357554" y="857233"/>
            <a:ext cx="5297483" cy="3143272"/>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11111\AppData\Local\Microsoft\Windows\Temporary Internet Files\Content.IE5\8EJAWAYW\getImageCAPNJWIZ.jpg"/>
          <p:cNvPicPr>
            <a:picLocks noGrp="1"/>
          </p:cNvPicPr>
          <p:nvPr>
            <p:ph idx="1"/>
          </p:nvPr>
        </p:nvPicPr>
        <p:blipFill>
          <a:blip r:embed="rId2" cstate="print"/>
          <a:stretch>
            <a:fillRect/>
          </a:stretch>
        </p:blipFill>
        <p:spPr bwMode="auto">
          <a:xfrm>
            <a:off x="500034" y="500042"/>
            <a:ext cx="8143932" cy="578647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Районный военкомат</a:t>
            </a:r>
            <a:r>
              <a:rPr lang="ru-RU" dirty="0" smtClean="0"/>
              <a:t/>
            </a:r>
            <a:br>
              <a:rPr lang="ru-RU" dirty="0" smtClean="0"/>
            </a:br>
            <a:endParaRPr lang="ru-RU" dirty="0"/>
          </a:p>
        </p:txBody>
      </p:sp>
      <p:sp>
        <p:nvSpPr>
          <p:cNvPr id="3" name="Содержимое 2"/>
          <p:cNvSpPr>
            <a:spLocks noGrp="1"/>
          </p:cNvSpPr>
          <p:nvPr>
            <p:ph idx="1"/>
          </p:nvPr>
        </p:nvSpPr>
        <p:spPr>
          <a:xfrm>
            <a:off x="457200" y="1214422"/>
            <a:ext cx="8229600" cy="4911741"/>
          </a:xfrm>
        </p:spPr>
        <p:txBody>
          <a:bodyPr>
            <a:normAutofit fontScale="25000" lnSpcReduction="20000"/>
          </a:bodyPr>
          <a:lstStyle/>
          <a:p>
            <a:endParaRPr lang="ru-RU" dirty="0"/>
          </a:p>
          <a:p>
            <a:pPr>
              <a:buNone/>
            </a:pPr>
            <a:r>
              <a:rPr lang="ru-RU" sz="9600" b="1" dirty="0" smtClean="0"/>
              <a:t>     </a:t>
            </a:r>
            <a:r>
              <a:rPr lang="ru-RU" sz="9600" b="1" dirty="0" err="1" smtClean="0"/>
              <a:t>Вое́нный</a:t>
            </a:r>
            <a:r>
              <a:rPr lang="ru-RU" sz="9600" b="1" dirty="0" smtClean="0"/>
              <a:t> </a:t>
            </a:r>
            <a:r>
              <a:rPr lang="ru-RU" sz="9600" b="1" dirty="0" err="1"/>
              <a:t>комиссариа́т</a:t>
            </a:r>
            <a:r>
              <a:rPr lang="ru-RU" sz="9600" b="1" dirty="0"/>
              <a:t> (</a:t>
            </a:r>
            <a:r>
              <a:rPr lang="ru-RU" sz="9600" b="1" dirty="0" err="1"/>
              <a:t>военкома́т</a:t>
            </a:r>
            <a:r>
              <a:rPr lang="ru-RU" sz="9600" b="1" dirty="0"/>
              <a:t>)</a:t>
            </a:r>
            <a:r>
              <a:rPr lang="ru-RU" sz="9600" dirty="0"/>
              <a:t> — орган местного </a:t>
            </a:r>
            <a:r>
              <a:rPr lang="ru-RU" sz="9600" u="sng" dirty="0">
                <a:hlinkClick r:id="rId2" tooltip="Военное управление (страница отсутствует)"/>
              </a:rPr>
              <a:t>военного управления</a:t>
            </a:r>
            <a:r>
              <a:rPr lang="ru-RU" sz="9600" dirty="0"/>
              <a:t> в  Российской Федерации. ответственный за военно-</a:t>
            </a:r>
            <a:r>
              <a:rPr lang="ru-RU" sz="9600" u="sng" dirty="0">
                <a:hlinkClick r:id="rId3" tooltip="Мобилизация"/>
              </a:rPr>
              <a:t>мобилизационную</a:t>
            </a:r>
            <a:r>
              <a:rPr lang="ru-RU" sz="9600" dirty="0"/>
              <a:t> и учётно-</a:t>
            </a:r>
            <a:r>
              <a:rPr lang="ru-RU" sz="9600" u="sng" dirty="0">
                <a:hlinkClick r:id="rId4" tooltip="Призыв"/>
              </a:rPr>
              <a:t>призывную</a:t>
            </a:r>
            <a:r>
              <a:rPr lang="ru-RU" sz="9600" dirty="0"/>
              <a:t> работу </a:t>
            </a:r>
            <a:r>
              <a:rPr lang="ru-RU" sz="9600" u="sng" dirty="0">
                <a:hlinkClick r:id="rId5" tooltip="Вооружённые силы"/>
              </a:rPr>
              <a:t>вооружённых силах</a:t>
            </a:r>
            <a:r>
              <a:rPr lang="ru-RU" sz="9600" dirty="0"/>
              <a:t> РФ.</a:t>
            </a:r>
          </a:p>
          <a:p>
            <a:pPr>
              <a:buNone/>
            </a:pPr>
            <a:r>
              <a:rPr lang="ru-RU" sz="9600" dirty="0" smtClean="0"/>
              <a:t>     Могут </a:t>
            </a:r>
            <a:r>
              <a:rPr lang="ru-RU" sz="9600" dirty="0"/>
              <a:t>быть </a:t>
            </a:r>
            <a:r>
              <a:rPr lang="ru-RU" sz="9600" u="sng" dirty="0">
                <a:hlinkClick r:id="rId6" tooltip="Край"/>
              </a:rPr>
              <a:t>краевыми</a:t>
            </a:r>
            <a:r>
              <a:rPr lang="ru-RU" sz="9600" dirty="0"/>
              <a:t>, </a:t>
            </a:r>
            <a:r>
              <a:rPr lang="ru-RU" sz="9600" u="sng" dirty="0">
                <a:hlinkClick r:id="rId7" tooltip="Область"/>
              </a:rPr>
              <a:t>областными</a:t>
            </a:r>
            <a:r>
              <a:rPr lang="ru-RU" sz="9600" dirty="0"/>
              <a:t>, </a:t>
            </a:r>
            <a:r>
              <a:rPr lang="ru-RU" sz="9600" u="sng" dirty="0">
                <a:hlinkClick r:id="rId8" tooltip="Город"/>
              </a:rPr>
              <a:t>городскими</a:t>
            </a:r>
            <a:r>
              <a:rPr lang="ru-RU" sz="9600" dirty="0"/>
              <a:t> и </a:t>
            </a:r>
            <a:r>
              <a:rPr lang="ru-RU" sz="9600" u="sng" dirty="0">
                <a:hlinkClick r:id="rId9" tooltip="Район"/>
              </a:rPr>
              <a:t>районными</a:t>
            </a:r>
            <a:r>
              <a:rPr lang="ru-RU" sz="9600" dirty="0"/>
              <a:t>, последние два могут быть объединёнными. Ранее в России были так же </a:t>
            </a:r>
            <a:r>
              <a:rPr lang="ru-RU" sz="9600" u="sng" dirty="0">
                <a:hlinkClick r:id="rId10" tooltip="Военный округ"/>
              </a:rPr>
              <a:t>окружные</a:t>
            </a:r>
            <a:r>
              <a:rPr lang="ru-RU" sz="9600" dirty="0"/>
              <a:t>, </a:t>
            </a:r>
            <a:r>
              <a:rPr lang="ru-RU" sz="9600" u="sng" dirty="0">
                <a:hlinkClick r:id="rId11" tooltip="Губерния"/>
              </a:rPr>
              <a:t>губернские</a:t>
            </a:r>
            <a:r>
              <a:rPr lang="ru-RU" sz="9600" dirty="0"/>
              <a:t>, </a:t>
            </a:r>
            <a:r>
              <a:rPr lang="ru-RU" sz="9600" u="sng" dirty="0">
                <a:hlinkClick r:id="rId12" tooltip="Уезд"/>
              </a:rPr>
              <a:t>уездные</a:t>
            </a:r>
            <a:r>
              <a:rPr lang="ru-RU" sz="9600" dirty="0"/>
              <a:t> и </a:t>
            </a:r>
            <a:r>
              <a:rPr lang="ru-RU" sz="9600" u="sng" dirty="0">
                <a:hlinkClick r:id="rId13" tooltip="Волость"/>
              </a:rPr>
              <a:t>волостные</a:t>
            </a:r>
            <a:r>
              <a:rPr lang="ru-RU" sz="9600" dirty="0"/>
              <a:t>.</a:t>
            </a:r>
          </a:p>
          <a:p>
            <a:pPr>
              <a:buNone/>
            </a:pPr>
            <a:r>
              <a:rPr lang="ru-RU" sz="9600" dirty="0" smtClean="0"/>
              <a:t>     Руководит </a:t>
            </a:r>
            <a:r>
              <a:rPr lang="ru-RU" sz="9600" dirty="0"/>
              <a:t>работой военного комиссариата начальник именуемый </a:t>
            </a:r>
            <a:r>
              <a:rPr lang="ru-RU" sz="9600" u="sng" dirty="0">
                <a:hlinkClick r:id="rId14" tooltip="Военный комиссар"/>
              </a:rPr>
              <a:t>военным комиссаром</a:t>
            </a:r>
            <a:r>
              <a:rPr lang="ru-RU" sz="9600" dirty="0"/>
              <a:t> с добавлением названия органа местного военного управления (пример: </a:t>
            </a:r>
            <a:r>
              <a:rPr lang="ru-RU" sz="9600" u="sng" dirty="0">
                <a:hlinkClick r:id="rId14" tooltip="Военный комиссар"/>
              </a:rPr>
              <a:t>военный комиссар</a:t>
            </a:r>
            <a:r>
              <a:rPr lang="ru-RU" sz="9600" dirty="0"/>
              <a:t> Купинского района Новосибирской области</a:t>
            </a:r>
            <a:r>
              <a:rPr lang="ru-RU" sz="9600" dirty="0" smtClean="0"/>
              <a:t>).</a:t>
            </a:r>
          </a:p>
          <a:p>
            <a:pPr>
              <a:buNone/>
            </a:pPr>
            <a:r>
              <a:rPr lang="ru-RU" sz="9600" dirty="0"/>
              <a:t> </a:t>
            </a:r>
            <a:r>
              <a:rPr lang="ru-RU" sz="9600" dirty="0" smtClean="0"/>
              <a:t>    Военкомат </a:t>
            </a:r>
            <a:r>
              <a:rPr lang="ru-RU" sz="9600" dirty="0"/>
              <a:t>имеет несколько </a:t>
            </a:r>
            <a:r>
              <a:rPr lang="ru-RU" sz="9600" u="sng" dirty="0">
                <a:hlinkClick r:id="rId15" tooltip="Отделение"/>
              </a:rPr>
              <a:t>отделений</a:t>
            </a:r>
            <a:r>
              <a:rPr lang="ru-RU" sz="9600" dirty="0"/>
              <a:t>, каждое из которых выполняет свои определенные задачи.</a:t>
            </a:r>
          </a:p>
          <a:p>
            <a:pPr>
              <a:buNone/>
            </a:pPr>
            <a:r>
              <a:rPr lang="ru-RU" sz="9600" dirty="0"/>
              <a:t> </a:t>
            </a:r>
          </a:p>
          <a:p>
            <a:endParaRPr lang="ru-RU" dirty="0"/>
          </a:p>
        </p:txBody>
      </p:sp>
    </p:spTree>
  </p:cSld>
  <p:clrMapOvr>
    <a:masterClrMapping/>
  </p:clrMapOvr>
  <p:transition>
    <p:wipe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71546"/>
          </a:xfrm>
        </p:spPr>
        <p:txBody>
          <a:bodyPr>
            <a:normAutofit/>
          </a:bodyPr>
          <a:lstStyle/>
          <a:p>
            <a:pPr algn="ctr"/>
            <a:r>
              <a:rPr lang="ru-RU" sz="3600" b="1" dirty="0" smtClean="0">
                <a:latin typeface="Times New Roman" pitchFamily="18" charset="0"/>
                <a:cs typeface="Times New Roman" pitchFamily="18" charset="0"/>
              </a:rPr>
              <a:t>Районный военкомат</a:t>
            </a:r>
            <a:endParaRPr lang="ru-RU" sz="3600" b="1" dirty="0">
              <a:latin typeface="Times New Roman" pitchFamily="18" charset="0"/>
              <a:cs typeface="Times New Roman" pitchFamily="18" charset="0"/>
            </a:endParaRPr>
          </a:p>
        </p:txBody>
      </p:sp>
      <p:pic>
        <p:nvPicPr>
          <p:cNvPr id="6" name="Содержимое 5" descr="C:\Users\11111\AppData\Local\Microsoft\Windows\Temporary Internet Files\Content.IE5\ZOIJLYOR\getImageCAA9L34K.jpg"/>
          <p:cNvPicPr>
            <a:picLocks noGrp="1"/>
          </p:cNvPicPr>
          <p:nvPr>
            <p:ph idx="1"/>
          </p:nvPr>
        </p:nvPicPr>
        <p:blipFill>
          <a:blip r:embed="rId2" cstate="print"/>
          <a:stretch>
            <a:fillRect/>
          </a:stretch>
        </p:blipFill>
        <p:spPr bwMode="auto">
          <a:xfrm>
            <a:off x="714348" y="1071546"/>
            <a:ext cx="7643866" cy="528641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4491046"/>
          </a:xfrm>
        </p:spPr>
        <p:txBody>
          <a:bodyPr>
            <a:normAutofit fontScale="90000"/>
          </a:bodyPr>
          <a:lstStyle/>
          <a:p>
            <a:pPr algn="ctr"/>
            <a:r>
              <a:rPr lang="ru-RU" sz="3100" dirty="0" smtClean="0"/>
              <a:t/>
            </a:r>
            <a:br>
              <a:rPr lang="ru-RU" sz="3100" dirty="0" smtClean="0"/>
            </a:br>
            <a:r>
              <a:rPr lang="ru-RU" sz="3100" dirty="0" smtClean="0"/>
              <a:t/>
            </a:r>
            <a:br>
              <a:rPr lang="ru-RU" sz="3100" dirty="0" smtClean="0"/>
            </a:br>
            <a:r>
              <a:rPr lang="ru-RU" sz="3100" dirty="0" smtClean="0"/>
              <a:t/>
            </a:r>
            <a:br>
              <a:rPr lang="ru-RU" sz="3100" dirty="0" smtClean="0"/>
            </a:br>
            <a:r>
              <a:rPr lang="ru-RU" sz="3100" b="1" dirty="0" smtClean="0">
                <a:solidFill>
                  <a:schemeClr val="tx1"/>
                </a:solidFill>
                <a:latin typeface="Times New Roman" pitchFamily="18" charset="0"/>
                <a:cs typeface="Times New Roman" pitchFamily="18" charset="0"/>
              </a:rPr>
              <a:t>Город Купино – районный центр, здания и строения районных учреждений памятник Ленину также являются его частью и несут свою долю эстетической нагрузки в облике города. Есть у нас и свой «Белый дом» – здание администрации. Над ним гордо реет Российский флаг. На цоколе административного здания установили электронное табло с часами и погодой</a:t>
            </a:r>
            <a:r>
              <a:rPr lang="ru-RU" sz="3100" b="1" dirty="0" smtClean="0">
                <a:solidFill>
                  <a:schemeClr val="tx1"/>
                </a:solidFill>
              </a:rPr>
              <a:t>.</a:t>
            </a:r>
            <a:endParaRPr lang="ru-RU" sz="3100" b="1" dirty="0">
              <a:solidFill>
                <a:schemeClr val="tx1"/>
              </a:solidFill>
            </a:endParaRPr>
          </a:p>
        </p:txBody>
      </p:sp>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cs5452.vk.me/u111851285/132903909/x_c4c58fd4.jpg">
            <a:hlinkClick r:id="rId2"/>
          </p:cNvPr>
          <p:cNvPicPr>
            <a:picLocks noGrp="1"/>
          </p:cNvPicPr>
          <p:nvPr>
            <p:ph idx="1"/>
          </p:nvPr>
        </p:nvPicPr>
        <p:blipFill>
          <a:blip r:embed="rId3" cstate="print"/>
          <a:stretch>
            <a:fillRect/>
          </a:stretch>
        </p:blipFill>
        <p:spPr bwMode="auto">
          <a:xfrm>
            <a:off x="428596" y="357166"/>
            <a:ext cx="8286808" cy="614366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leninstatues.ru/sites/default/files/photos/kupino.jpg">
            <a:hlinkClick r:id="rId2"/>
          </p:cNvPr>
          <p:cNvPicPr>
            <a:picLocks noGrp="1"/>
          </p:cNvPicPr>
          <p:nvPr>
            <p:ph idx="1"/>
          </p:nvPr>
        </p:nvPicPr>
        <p:blipFill>
          <a:blip r:embed="rId3" cstate="print"/>
          <a:srcRect/>
          <a:stretch>
            <a:fillRect/>
          </a:stretch>
        </p:blipFill>
        <p:spPr bwMode="auto">
          <a:xfrm>
            <a:off x="500034" y="357166"/>
            <a:ext cx="4143404" cy="2857520"/>
          </a:xfrm>
          <a:prstGeom prst="rect">
            <a:avLst/>
          </a:prstGeom>
          <a:noFill/>
          <a:ln w="9525">
            <a:noFill/>
            <a:miter lim="800000"/>
            <a:headEnd/>
            <a:tailEnd/>
          </a:ln>
        </p:spPr>
      </p:pic>
      <p:pic>
        <p:nvPicPr>
          <p:cNvPr id="5" name="Рисунок 4" descr="C:\Users\11111\AppData\Local\Microsoft\Windows\Temporary Internet Files\Content.IE5\PNYS0S63\getImageCAB0E065.jpg"/>
          <p:cNvPicPr/>
          <p:nvPr/>
        </p:nvPicPr>
        <p:blipFill>
          <a:blip r:embed="rId4" cstate="print"/>
          <a:srcRect/>
          <a:stretch>
            <a:fillRect/>
          </a:stretch>
        </p:blipFill>
        <p:spPr bwMode="auto">
          <a:xfrm>
            <a:off x="4572000" y="1785926"/>
            <a:ext cx="4143404" cy="3286148"/>
          </a:xfrm>
          <a:prstGeom prst="rect">
            <a:avLst/>
          </a:prstGeom>
          <a:noFill/>
          <a:ln w="9525">
            <a:noFill/>
            <a:miter lim="800000"/>
            <a:headEnd/>
            <a:tailEnd/>
          </a:ln>
        </p:spPr>
      </p:pic>
      <p:pic>
        <p:nvPicPr>
          <p:cNvPr id="6" name="Рисунок 5" descr="C:\Users\11111\AppData\Local\Microsoft\Windows\Temporary Internet Files\Content.IE5\NWV6RUNK\getImageCAQJLK0Y.jpg"/>
          <p:cNvPicPr/>
          <p:nvPr/>
        </p:nvPicPr>
        <p:blipFill>
          <a:blip r:embed="rId5" cstate="print"/>
          <a:srcRect/>
          <a:stretch>
            <a:fillRect/>
          </a:stretch>
        </p:blipFill>
        <p:spPr bwMode="auto">
          <a:xfrm>
            <a:off x="500034" y="3643314"/>
            <a:ext cx="4000528" cy="278608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t>В  1914  году появилось первое почтовое отделение.</a:t>
            </a:r>
            <a:r>
              <a:rPr lang="ru-RU" sz="3200" dirty="0" smtClean="0"/>
              <a:t/>
            </a:r>
            <a:br>
              <a:rPr lang="ru-RU" sz="3200" dirty="0" smtClean="0"/>
            </a:br>
            <a:endParaRPr lang="ru-RU" sz="3200" dirty="0"/>
          </a:p>
        </p:txBody>
      </p:sp>
      <p:sp>
        <p:nvSpPr>
          <p:cNvPr id="3" name="Содержимое 2"/>
          <p:cNvSpPr>
            <a:spLocks noGrp="1"/>
          </p:cNvSpPr>
          <p:nvPr>
            <p:ph idx="1"/>
          </p:nvPr>
        </p:nvSpPr>
        <p:spPr>
          <a:xfrm>
            <a:off x="457200" y="1357298"/>
            <a:ext cx="8229600" cy="4768865"/>
          </a:xfrm>
        </p:spPr>
        <p:txBody>
          <a:bodyPr>
            <a:normAutofit fontScale="92500" lnSpcReduction="20000"/>
          </a:bodyPr>
          <a:lstStyle/>
          <a:p>
            <a:pPr>
              <a:buNone/>
            </a:pPr>
            <a:r>
              <a:rPr lang="ru-RU" b="1" dirty="0" smtClean="0"/>
              <a:t>    ФГУП </a:t>
            </a:r>
            <a:r>
              <a:rPr lang="ru-RU" b="1" dirty="0"/>
              <a:t>«Почта России»</a:t>
            </a:r>
            <a:r>
              <a:rPr lang="ru-RU" dirty="0"/>
              <a:t> — </a:t>
            </a:r>
            <a:r>
              <a:rPr lang="ru-RU" u="sng" dirty="0">
                <a:hlinkClick r:id="rId2" tooltip="Россия"/>
              </a:rPr>
              <a:t>российская</a:t>
            </a:r>
            <a:r>
              <a:rPr lang="ru-RU" dirty="0"/>
              <a:t> государственная компания, оператор российской государственной </a:t>
            </a:r>
            <a:r>
              <a:rPr lang="ru-RU" u="sng" dirty="0">
                <a:hlinkClick r:id="rId3" tooltip="Почта"/>
              </a:rPr>
              <a:t>почтовой</a:t>
            </a:r>
            <a:r>
              <a:rPr lang="ru-RU" dirty="0"/>
              <a:t> сети. Член </a:t>
            </a:r>
            <a:r>
              <a:rPr lang="ru-RU" u="sng" dirty="0">
                <a:hlinkClick r:id="rId4" tooltip="Всемирный почтовый союз"/>
              </a:rPr>
              <a:t>Всемирного почтового союза</a:t>
            </a:r>
            <a:r>
              <a:rPr lang="ru-RU" dirty="0"/>
              <a:t>. Полное наименование — </a:t>
            </a:r>
            <a:r>
              <a:rPr lang="ru-RU" i="1" dirty="0"/>
              <a:t>Федеральное государственное унитарное предприятие «Почта России»</a:t>
            </a:r>
            <a:r>
              <a:rPr lang="ru-RU" dirty="0"/>
              <a:t>. Штаб-квартира — в </a:t>
            </a:r>
            <a:r>
              <a:rPr lang="ru-RU" u="sng" dirty="0">
                <a:hlinkClick r:id="rId5" tooltip="Москва"/>
              </a:rPr>
              <a:t>Москве</a:t>
            </a:r>
            <a:r>
              <a:rPr lang="ru-RU" dirty="0"/>
              <a:t>. Находится в ведении </a:t>
            </a:r>
            <a:r>
              <a:rPr lang="ru-RU" u="sng" dirty="0" err="1">
                <a:hlinkClick r:id="rId6" tooltip="Министерство связи и массовых коммуникаций Российской Федерации"/>
              </a:rPr>
              <a:t>Минкомсвязи</a:t>
            </a:r>
            <a:r>
              <a:rPr lang="ru-RU" u="sng" dirty="0">
                <a:hlinkClick r:id="rId6" tooltip="Министерство связи и массовых коммуникаций Российской Федерации"/>
              </a:rPr>
              <a:t> России</a:t>
            </a:r>
            <a:r>
              <a:rPr lang="ru-RU" dirty="0"/>
              <a:t> (до апреля 2013 года находилась в ведении </a:t>
            </a:r>
            <a:r>
              <a:rPr lang="ru-RU" u="sng" dirty="0" err="1">
                <a:hlinkClick r:id="rId7" tooltip="Федеральное агентство связи"/>
              </a:rPr>
              <a:t>Россвязи</a:t>
            </a:r>
            <a:r>
              <a:rPr lang="ru-RU" dirty="0"/>
              <a:t>). 29 марта 2013 года вошла в Перечень стратегических предприятий Российской Федерации под номером 516.</a:t>
            </a:r>
          </a:p>
          <a:p>
            <a:endParaRPr lang="ru-RU" dirty="0"/>
          </a:p>
        </p:txBody>
      </p:sp>
    </p:spTree>
  </p:cSld>
  <p:clrMapOvr>
    <a:masterClrMapping/>
  </p:clrMapOvr>
  <p:transition>
    <p:wipe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1143008"/>
          </a:xfrm>
        </p:spPr>
        <p:txBody>
          <a:bodyPr>
            <a:noAutofit/>
          </a:bodyPr>
          <a:lstStyle/>
          <a:p>
            <a:pPr algn="ctr"/>
            <a:r>
              <a:rPr lang="ru-RU" sz="3600" b="1" dirty="0">
                <a:latin typeface="Times New Roman" pitchFamily="18" charset="0"/>
                <a:cs typeface="Times New Roman" pitchFamily="18" charset="0"/>
              </a:rPr>
              <a:t>П</a:t>
            </a:r>
            <a:r>
              <a:rPr lang="ru-RU" sz="3600" b="1" dirty="0" smtClean="0">
                <a:latin typeface="Times New Roman" pitchFamily="18" charset="0"/>
                <a:cs typeface="Times New Roman" pitchFamily="18" charset="0"/>
              </a:rPr>
              <a:t>очтовое отделение.</a:t>
            </a:r>
            <a:br>
              <a:rPr lang="ru-RU" sz="3600" b="1" dirty="0" smtClean="0">
                <a:latin typeface="Times New Roman" pitchFamily="18" charset="0"/>
                <a:cs typeface="Times New Roman" pitchFamily="18" charset="0"/>
              </a:rPr>
            </a:br>
            <a:endParaRPr lang="ru-RU" sz="3600" b="1" dirty="0">
              <a:latin typeface="Times New Roman" pitchFamily="18" charset="0"/>
              <a:cs typeface="Times New Roman" pitchFamily="18" charset="0"/>
            </a:endParaRPr>
          </a:p>
        </p:txBody>
      </p:sp>
      <p:pic>
        <p:nvPicPr>
          <p:cNvPr id="4" name="Содержимое 3" descr="http://mw2.google.com/mw-panoramio/photos/medium/49896409.jpg"/>
          <p:cNvPicPr>
            <a:picLocks noGrp="1"/>
          </p:cNvPicPr>
          <p:nvPr>
            <p:ph idx="1"/>
          </p:nvPr>
        </p:nvPicPr>
        <p:blipFill>
          <a:blip r:embed="rId2" cstate="print"/>
          <a:stretch>
            <a:fillRect/>
          </a:stretch>
        </p:blipFill>
        <p:spPr bwMode="auto">
          <a:xfrm>
            <a:off x="1000100" y="1571612"/>
            <a:ext cx="7143800" cy="492922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sz="3600" b="1" dirty="0" smtClean="0">
                <a:latin typeface="Times New Roman" pitchFamily="18" charset="0"/>
                <a:cs typeface="Times New Roman" pitchFamily="18" charset="0"/>
              </a:rPr>
              <a:t>   Цель:</a:t>
            </a:r>
            <a:r>
              <a:rPr lang="ru-RU" sz="3600"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воспитание у воспитанников осознать свою моральную ответственность за судьбу родной земли, формирование и представление о городе и ее культуре.  </a:t>
            </a:r>
            <a:endParaRPr lang="ru-RU" sz="2800" b="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11111\AppData\Local\Microsoft\Windows\Temporary Internet Files\Content.IE5\XX5P3U60\getImageCA50UJ63.jpg"/>
          <p:cNvPicPr>
            <a:picLocks noGrp="1"/>
          </p:cNvPicPr>
          <p:nvPr>
            <p:ph idx="1"/>
          </p:nvPr>
        </p:nvPicPr>
        <p:blipFill>
          <a:blip r:embed="rId2" cstate="print"/>
          <a:srcRect/>
          <a:stretch>
            <a:fillRect/>
          </a:stretch>
        </p:blipFill>
        <p:spPr bwMode="auto">
          <a:xfrm>
            <a:off x="428596" y="428604"/>
            <a:ext cx="8286808" cy="600079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229600" cy="2000264"/>
          </a:xfrm>
        </p:spPr>
        <p:txBody>
          <a:bodyPr>
            <a:noAutofit/>
          </a:bodyPr>
          <a:lstStyle/>
          <a:p>
            <a:pPr algn="ct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Муниципальное казённое учреждение «Управление образования Купинского района»</a:t>
            </a: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endParaRPr lang="ru-RU" sz="3600" b="1" dirty="0">
              <a:latin typeface="Times New Roman" pitchFamily="18" charset="0"/>
              <a:cs typeface="Times New Roman" pitchFamily="18" charset="0"/>
            </a:endParaRPr>
          </a:p>
        </p:txBody>
      </p:sp>
      <p:pic>
        <p:nvPicPr>
          <p:cNvPr id="4" name="Содержимое 3" descr="http://www.websib.ru/upload/iblock/924/kupino.jpg"/>
          <p:cNvPicPr>
            <a:picLocks noGrp="1"/>
          </p:cNvPicPr>
          <p:nvPr>
            <p:ph idx="1"/>
          </p:nvPr>
        </p:nvPicPr>
        <p:blipFill>
          <a:blip r:embed="rId2" cstate="print"/>
          <a:stretch>
            <a:fillRect/>
          </a:stretch>
        </p:blipFill>
        <p:spPr bwMode="auto">
          <a:xfrm>
            <a:off x="1000100" y="1643050"/>
            <a:ext cx="7072362" cy="492922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2"/>
            <a:ext cx="8229600" cy="5268931"/>
          </a:xfrm>
        </p:spPr>
        <p:txBody>
          <a:bodyPr>
            <a:normAutofit fontScale="92500" lnSpcReduction="20000"/>
          </a:bodyPr>
          <a:lstStyle/>
          <a:p>
            <a:pPr>
              <a:buNone/>
            </a:pPr>
            <a:r>
              <a:rPr lang="ru-RU" b="1" dirty="0" smtClean="0"/>
              <a:t>    Образование </a:t>
            </a:r>
            <a:r>
              <a:rPr lang="ru-RU" b="1" dirty="0"/>
              <a:t>в Российской Федерации</a:t>
            </a:r>
            <a:r>
              <a:rPr lang="ru-RU" dirty="0"/>
              <a:t> — единый целенаправленный процесс воспитания и обучения, являющийся общественно значимым благом и осуществляемый в интересах человека, семьи, общества и государства, а также совокупность приобретаемых знаний, умений, навыков, ценностных установок, опыта деятельности и компетенции определенных объема и сложности в целях интеллектуального, духовно-нравственного, творческого, физического и (или) профессионального развития человека, удовлетворения его образовательных потребностей и интересов.</a:t>
            </a:r>
          </a:p>
          <a:p>
            <a:endParaRPr lang="ru-RU" dirty="0"/>
          </a:p>
        </p:txBody>
      </p:sp>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imc.kup.edu54.ru/images/dscn1064.jpg"/>
          <p:cNvPicPr>
            <a:picLocks noGrp="1"/>
          </p:cNvPicPr>
          <p:nvPr>
            <p:ph idx="1"/>
          </p:nvPr>
        </p:nvPicPr>
        <p:blipFill>
          <a:blip r:embed="rId2" cstate="print"/>
          <a:srcRect/>
          <a:stretch>
            <a:fillRect/>
          </a:stretch>
        </p:blipFill>
        <p:spPr bwMode="auto">
          <a:xfrm>
            <a:off x="785786" y="714356"/>
            <a:ext cx="7643866" cy="550072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714356"/>
            <a:ext cx="8229600" cy="1285884"/>
          </a:xfrm>
        </p:spPr>
        <p:txBody>
          <a:bodyPr>
            <a:noAutofit/>
          </a:bodyPr>
          <a:lstStyle/>
          <a:p>
            <a:pPr algn="ctr"/>
            <a:r>
              <a:rPr lang="ru-RU" sz="2800" dirty="0" smtClean="0"/>
              <a:t> </a:t>
            </a:r>
            <a:r>
              <a:rPr lang="ru-RU" sz="2800" b="1" dirty="0" smtClean="0">
                <a:latin typeface="Times New Roman" pitchFamily="18" charset="0"/>
                <a:cs typeface="Times New Roman" pitchFamily="18" charset="0"/>
              </a:rPr>
              <a:t>В 2011 году завершилась реконструкция Районного Дворца культуры им.Кирова, который стал базовым центром культуры, координатором и связующим звеном всех учреждений культуры района.  </a:t>
            </a:r>
            <a:endParaRPr lang="ru-RU" sz="2800" b="1" dirty="0">
              <a:latin typeface="Times New Roman" pitchFamily="18" charset="0"/>
              <a:cs typeface="Times New Roman" pitchFamily="18" charset="0"/>
            </a:endParaRPr>
          </a:p>
        </p:txBody>
      </p:sp>
      <p:pic>
        <p:nvPicPr>
          <p:cNvPr id="4" name="Содержимое 3" descr="http://mw2.google.com/mw-panoramio/photos/medium/63524326.jpg"/>
          <p:cNvPicPr>
            <a:picLocks noGrp="1"/>
          </p:cNvPicPr>
          <p:nvPr>
            <p:ph idx="1"/>
          </p:nvPr>
        </p:nvPicPr>
        <p:blipFill>
          <a:blip r:embed="rId2" cstate="print"/>
          <a:stretch>
            <a:fillRect/>
          </a:stretch>
        </p:blipFill>
        <p:spPr bwMode="auto">
          <a:xfrm>
            <a:off x="2190750" y="2077244"/>
            <a:ext cx="4762500" cy="357187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857916"/>
          </a:xfrm>
        </p:spPr>
        <p:txBody>
          <a:bodyPr>
            <a:normAutofit fontScale="77500" lnSpcReduction="20000"/>
          </a:bodyPr>
          <a:lstStyle/>
          <a:p>
            <a:pPr>
              <a:buNone/>
            </a:pPr>
            <a:r>
              <a:rPr lang="ru-RU" b="1" dirty="0" smtClean="0"/>
              <a:t>                                      </a:t>
            </a:r>
            <a:r>
              <a:rPr lang="ru-RU" sz="3600" b="1" dirty="0" smtClean="0"/>
              <a:t>Дворцы </a:t>
            </a:r>
            <a:r>
              <a:rPr lang="ru-RU" sz="3600" b="1" dirty="0"/>
              <a:t>культуры</a:t>
            </a:r>
            <a:endParaRPr lang="ru-RU" sz="3600" dirty="0"/>
          </a:p>
          <a:p>
            <a:pPr>
              <a:buNone/>
            </a:pPr>
            <a:r>
              <a:rPr lang="ru-RU" dirty="0" smtClean="0"/>
              <a:t>     "...</a:t>
            </a:r>
            <a:r>
              <a:rPr lang="ru-RU" dirty="0"/>
              <a:t>Дворцы культуры - </a:t>
            </a:r>
            <a:r>
              <a:rPr lang="ru-RU" dirty="0" err="1"/>
              <a:t>культурно-досуговые</a:t>
            </a:r>
            <a:r>
              <a:rPr lang="ru-RU" dirty="0"/>
              <a:t> учреждения, обладающие высокими характеристиками по параметрам мощности, оборудования, штатной численности. Обслуживают население по месту расположения. Расположение не имеет зависимости от административного статуса (село - город). Главным критерием для принятия решения о наличии Дворца культуры являются </a:t>
            </a:r>
            <a:r>
              <a:rPr lang="ru-RU" u="sng" dirty="0">
                <a:hlinkClick r:id="rId2"/>
              </a:rPr>
              <a:t>финансовые средства</a:t>
            </a:r>
            <a:r>
              <a:rPr lang="ru-RU" dirty="0"/>
              <a:t> учредителя. Располагаются в районных центрах и городах. Как правило, имеют статус юридического лица и являются методическими центрами для подведомственной сети. Основное содержание деятельности предусматривает организацию работы творческих коллективов в различных жанрах и обеспечение социально-культурных мероприятий на основании муниципального заказа..."</a:t>
            </a:r>
          </a:p>
          <a:p>
            <a:pPr>
              <a:buNone/>
            </a:pPr>
            <a:r>
              <a:rPr lang="ru-RU" dirty="0"/>
              <a:t> </a:t>
            </a:r>
          </a:p>
          <a:p>
            <a:endParaRPr lang="ru-RU" dirty="0"/>
          </a:p>
        </p:txBody>
      </p:sp>
    </p:spTree>
  </p:cSld>
  <p:clrMapOvr>
    <a:masterClrMapping/>
  </p:clrMapOvr>
  <p:transition>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b="1" dirty="0" smtClean="0">
                <a:latin typeface="Times New Roman" pitchFamily="18" charset="0"/>
                <a:cs typeface="Times New Roman" pitchFamily="18" charset="0"/>
              </a:rPr>
              <a:t>МУ «</a:t>
            </a:r>
            <a:r>
              <a:rPr lang="ru-RU" sz="2800" b="1" dirty="0" err="1" smtClean="0">
                <a:latin typeface="Times New Roman" pitchFamily="18" charset="0"/>
                <a:cs typeface="Times New Roman" pitchFamily="18" charset="0"/>
              </a:rPr>
              <a:t>Купинский</a:t>
            </a:r>
            <a:r>
              <a:rPr lang="ru-RU" sz="2800" b="1" dirty="0" smtClean="0">
                <a:latin typeface="Times New Roman" pitchFamily="18" charset="0"/>
                <a:cs typeface="Times New Roman" pitchFamily="18" charset="0"/>
              </a:rPr>
              <a:t> районный молодёжный центр»</a:t>
            </a:r>
            <a:r>
              <a:rPr lang="ru-RU" sz="3200" b="1" dirty="0"/>
              <a:t/>
            </a:r>
            <a:br>
              <a:rPr lang="ru-RU" sz="3200" b="1" dirty="0"/>
            </a:br>
            <a:endParaRPr lang="ru-RU" sz="3200" b="1" dirty="0"/>
          </a:p>
        </p:txBody>
      </p:sp>
      <p:pic>
        <p:nvPicPr>
          <p:cNvPr id="4" name="Содержимое 3" descr="C:\Users\11111\AppData\Local\Microsoft\Windows\Temporary Internet Files\Content.IE5\R8WUZ6LA\getImageCAXKLTX9.jpg"/>
          <p:cNvPicPr>
            <a:picLocks noGrp="1"/>
          </p:cNvPicPr>
          <p:nvPr>
            <p:ph idx="1"/>
          </p:nvPr>
        </p:nvPicPr>
        <p:blipFill>
          <a:blip r:embed="rId2" cstate="print"/>
          <a:stretch>
            <a:fillRect/>
          </a:stretch>
        </p:blipFill>
        <p:spPr bwMode="auto">
          <a:xfrm>
            <a:off x="714348" y="857232"/>
            <a:ext cx="7643866" cy="5572164"/>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fontScale="92500" lnSpcReduction="10000"/>
          </a:bodyPr>
          <a:lstStyle/>
          <a:p>
            <a:pPr algn="ctr">
              <a:buNone/>
            </a:pPr>
            <a:r>
              <a:rPr lang="ru-RU" b="1" dirty="0" smtClean="0"/>
              <a:t>    </a:t>
            </a:r>
            <a:r>
              <a:rPr lang="ru-RU" sz="3500" b="1" dirty="0" smtClean="0"/>
              <a:t>МУ </a:t>
            </a:r>
            <a:r>
              <a:rPr lang="ru-RU" sz="3500" b="1" dirty="0"/>
              <a:t>«</a:t>
            </a:r>
            <a:r>
              <a:rPr lang="ru-RU" sz="3500" b="1" dirty="0" err="1"/>
              <a:t>Купинский</a:t>
            </a:r>
            <a:r>
              <a:rPr lang="ru-RU" sz="3500" b="1" dirty="0"/>
              <a:t> районный молодёжный </a:t>
            </a:r>
            <a:r>
              <a:rPr lang="ru-RU" sz="3500" b="1" dirty="0" smtClean="0"/>
              <a:t>центр</a:t>
            </a:r>
          </a:p>
          <a:p>
            <a:pPr>
              <a:buNone/>
            </a:pPr>
            <a:r>
              <a:rPr lang="ru-RU" sz="3000" b="1" dirty="0"/>
              <a:t> </a:t>
            </a:r>
            <a:r>
              <a:rPr lang="ru-RU" sz="3000" b="1" dirty="0" smtClean="0"/>
              <a:t>   </a:t>
            </a:r>
            <a:r>
              <a:rPr lang="ru-RU" sz="3000" dirty="0" smtClean="0"/>
              <a:t>Система </a:t>
            </a:r>
            <a:r>
              <a:rPr lang="ru-RU" sz="3000" dirty="0"/>
              <a:t>культурных потребностей современной молодежи. Изучение сущности и классификации молодёжных объединений. Направления взаимодействия государства и детских, молодежных общественных организаций. Стратегия государственной молодёжной политики в РФ.</a:t>
            </a:r>
          </a:p>
          <a:p>
            <a:pPr>
              <a:buNone/>
            </a:pPr>
            <a:r>
              <a:rPr lang="ru-RU" sz="3000" b="1" dirty="0" smtClean="0"/>
              <a:t>     Молодёжь</a:t>
            </a:r>
            <a:r>
              <a:rPr lang="ru-RU" sz="3000" dirty="0"/>
              <a:t> — это особая социально-возрастная группа, отличающаяся возрастными рамками и своим статусом в обществе: переход от </a:t>
            </a:r>
            <a:r>
              <a:rPr lang="ru-RU" sz="3000" u="sng" dirty="0">
                <a:hlinkClick r:id="rId2" tooltip="Детство"/>
              </a:rPr>
              <a:t>детства</a:t>
            </a:r>
            <a:r>
              <a:rPr lang="ru-RU" sz="3000" dirty="0"/>
              <a:t> и </a:t>
            </a:r>
            <a:r>
              <a:rPr lang="ru-RU" sz="3000" u="sng" dirty="0">
                <a:hlinkClick r:id="rId3" tooltip="Юность (страница отсутствует)"/>
              </a:rPr>
              <a:t>юности</a:t>
            </a:r>
            <a:r>
              <a:rPr lang="ru-RU" sz="3000" dirty="0"/>
              <a:t> к социальной ответственности.  </a:t>
            </a:r>
          </a:p>
          <a:p>
            <a:endParaRPr lang="ru-RU" dirty="0"/>
          </a:p>
          <a:p>
            <a:endParaRPr lang="ru-RU" dirty="0"/>
          </a:p>
        </p:txBody>
      </p:sp>
    </p:spTree>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11111\AppData\Local\Microsoft\Windows\Temporary Internet Files\Content.IE5\W8E61ED0\getImageCAU2TV5S.jpg"/>
          <p:cNvPicPr>
            <a:picLocks noGrp="1"/>
          </p:cNvPicPr>
          <p:nvPr>
            <p:ph idx="1"/>
          </p:nvPr>
        </p:nvPicPr>
        <p:blipFill>
          <a:blip r:embed="rId2" cstate="print"/>
          <a:srcRect/>
          <a:stretch>
            <a:fillRect/>
          </a:stretch>
        </p:blipFill>
        <p:spPr bwMode="auto">
          <a:xfrm>
            <a:off x="500034" y="357166"/>
            <a:ext cx="4643470" cy="3929090"/>
          </a:xfrm>
          <a:prstGeom prst="rect">
            <a:avLst/>
          </a:prstGeom>
          <a:noFill/>
          <a:ln w="9525">
            <a:noFill/>
            <a:miter lim="800000"/>
            <a:headEnd/>
            <a:tailEnd/>
          </a:ln>
        </p:spPr>
      </p:pic>
      <p:pic>
        <p:nvPicPr>
          <p:cNvPr id="5" name="Рисунок 4" descr="C:\Users\11111\AppData\Local\Microsoft\Windows\Temporary Internet Files\Content.IE5\R8WUZ6LA\getImageCAN71Y62.jpg"/>
          <p:cNvPicPr/>
          <p:nvPr/>
        </p:nvPicPr>
        <p:blipFill>
          <a:blip r:embed="rId3" cstate="print"/>
          <a:srcRect/>
          <a:stretch>
            <a:fillRect/>
          </a:stretch>
        </p:blipFill>
        <p:spPr bwMode="auto">
          <a:xfrm>
            <a:off x="4143372" y="2643183"/>
            <a:ext cx="4572032" cy="3786214"/>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3571868" cy="6072230"/>
          </a:xfrm>
        </p:spPr>
        <p:txBody>
          <a:bodyPr>
            <a:noAutofit/>
          </a:bodyPr>
          <a:lstStyle/>
          <a:p>
            <a:pPr algn="ctr"/>
            <a:r>
              <a:rPr lang="ru-RU" sz="2800" dirty="0" smtClean="0"/>
              <a:t/>
            </a:r>
            <a:br>
              <a:rPr lang="ru-RU" sz="2800" dirty="0" smtClean="0"/>
            </a:br>
            <a:r>
              <a:rPr lang="ru-RU" sz="2800" dirty="0" smtClean="0"/>
              <a:t/>
            </a:r>
            <a:br>
              <a:rPr lang="ru-RU" sz="2800" dirty="0" smtClean="0"/>
            </a:br>
            <a:r>
              <a:rPr lang="ru-RU" sz="2800" b="1" dirty="0" smtClean="0">
                <a:solidFill>
                  <a:schemeClr val="tx1"/>
                </a:solidFill>
                <a:latin typeface="Times New Roman" pitchFamily="18" charset="0"/>
                <a:cs typeface="Times New Roman" pitchFamily="18" charset="0"/>
              </a:rPr>
              <a:t>Мы продолжаем совместное путешествие по улице, заглянем в таинственный уголок, где можно отдохнуть на лавочках городского парка. Полюбоваться памятником великих князей Петра и </a:t>
            </a:r>
            <a:r>
              <a:rPr lang="ru-RU" sz="2800" b="1" dirty="0" err="1" smtClean="0">
                <a:solidFill>
                  <a:schemeClr val="tx1"/>
                </a:solidFill>
                <a:latin typeface="Times New Roman" pitchFamily="18" charset="0"/>
                <a:cs typeface="Times New Roman" pitchFamily="18" charset="0"/>
              </a:rPr>
              <a:t>Февронии</a:t>
            </a:r>
            <a:r>
              <a:rPr lang="ru-RU" sz="2800" b="1" dirty="0" smtClean="0">
                <a:solidFill>
                  <a:schemeClr val="tx1"/>
                </a:solidFill>
                <a:latin typeface="Times New Roman" pitchFamily="18" charset="0"/>
                <a:cs typeface="Times New Roman" pitchFamily="18" charset="0"/>
              </a:rPr>
              <a:t>.</a:t>
            </a:r>
            <a:br>
              <a:rPr lang="ru-RU" sz="28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 </a:t>
            </a:r>
            <a:endParaRPr lang="ru-RU" sz="2800" b="1" dirty="0">
              <a:solidFill>
                <a:schemeClr val="tx1"/>
              </a:solidFill>
              <a:latin typeface="Times New Roman" pitchFamily="18" charset="0"/>
              <a:cs typeface="Times New Roman" pitchFamily="18" charset="0"/>
            </a:endParaRPr>
          </a:p>
        </p:txBody>
      </p:sp>
      <p:pic>
        <p:nvPicPr>
          <p:cNvPr id="4" name="Содержимое 3" descr="C:\Users\11111\AppData\Local\Microsoft\Windows\Temporary Internet Files\Content.IE5\Q5U3BODU\getImageCA47PAZV.jpg"/>
          <p:cNvPicPr>
            <a:picLocks noGrp="1"/>
          </p:cNvPicPr>
          <p:nvPr>
            <p:ph idx="1"/>
          </p:nvPr>
        </p:nvPicPr>
        <p:blipFill>
          <a:blip r:embed="rId2" cstate="print"/>
          <a:stretch>
            <a:fillRect/>
          </a:stretch>
        </p:blipFill>
        <p:spPr bwMode="auto">
          <a:xfrm>
            <a:off x="3428992" y="1928802"/>
            <a:ext cx="5463113" cy="452596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214446"/>
          </a:xfrm>
        </p:spPr>
        <p:txBody>
          <a:bodyPr>
            <a:noAutofit/>
          </a:bodyPr>
          <a:lstStyle/>
          <a:p>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Задачи исследования:   </a:t>
            </a: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285860"/>
            <a:ext cx="8229600" cy="4810140"/>
          </a:xfrm>
        </p:spPr>
        <p:txBody>
          <a:bodyPr>
            <a:normAutofit fontScale="70000" lnSpcReduction="20000"/>
          </a:bodyPr>
          <a:lstStyle/>
          <a:p>
            <a:pPr>
              <a:buNone/>
            </a:pPr>
            <a:endParaRPr lang="ru-RU" sz="7000" dirty="0"/>
          </a:p>
          <a:p>
            <a:r>
              <a:rPr lang="ru-RU" sz="4500" b="1" dirty="0" smtClean="0">
                <a:latin typeface="Times New Roman" pitchFamily="18" charset="0"/>
                <a:cs typeface="Times New Roman" pitchFamily="18" charset="0"/>
              </a:rPr>
              <a:t>Познакомить детей с центральной улицей Советов города Купино, ее основными достопримечательностями и объектами. </a:t>
            </a:r>
          </a:p>
          <a:p>
            <a:r>
              <a:rPr lang="ru-RU" sz="4500" b="1" dirty="0" smtClean="0">
                <a:latin typeface="Times New Roman" pitchFamily="18" charset="0"/>
                <a:cs typeface="Times New Roman" pitchFamily="18" charset="0"/>
              </a:rPr>
              <a:t>Развитие познавательной активности. </a:t>
            </a:r>
          </a:p>
          <a:p>
            <a:r>
              <a:rPr lang="ru-RU" sz="4500" b="1" dirty="0" smtClean="0">
                <a:latin typeface="Times New Roman" pitchFamily="18" charset="0"/>
                <a:cs typeface="Times New Roman" pitchFamily="18" charset="0"/>
              </a:rPr>
              <a:t>Воспитывать патриотизм, чувство сопричастности к истории родного города.</a:t>
            </a:r>
          </a:p>
          <a:p>
            <a:r>
              <a:rPr lang="ru-RU" sz="4500" b="1" dirty="0" smtClean="0">
                <a:latin typeface="Times New Roman" pitchFamily="18" charset="0"/>
                <a:cs typeface="Times New Roman" pitchFamily="18" charset="0"/>
              </a:rPr>
              <a:t>Содействовать  формированию гуманизма, всестороннего развития личности.</a:t>
            </a:r>
          </a:p>
          <a:p>
            <a:pPr lvl="0">
              <a:buNone/>
            </a:pPr>
            <a:endParaRPr lang="ru-RU" sz="4500" dirty="0" smtClean="0"/>
          </a:p>
          <a:p>
            <a:endParaRPr lang="ru-RU" dirty="0" smtClean="0"/>
          </a:p>
        </p:txBody>
      </p:sp>
    </p:spTree>
  </p:cSld>
  <p:clrMapOvr>
    <a:masterClrMapping/>
  </p:clrMapOvr>
  <p:transition>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1"/>
            <a:ext cx="3614734" cy="5072098"/>
          </a:xfrm>
        </p:spPr>
        <p:txBody>
          <a:bodyPr>
            <a:normAutofit fontScale="25000" lnSpcReduction="20000"/>
          </a:bodyPr>
          <a:lstStyle/>
          <a:p>
            <a:pPr>
              <a:buNone/>
            </a:pPr>
            <a:r>
              <a:rPr lang="ru-RU" dirty="0" smtClean="0"/>
              <a:t>          </a:t>
            </a:r>
          </a:p>
          <a:p>
            <a:pPr>
              <a:buNone/>
            </a:pPr>
            <a:endParaRPr lang="ru-RU" sz="11200" dirty="0" smtClean="0">
              <a:latin typeface="Times New Roman" pitchFamily="18" charset="0"/>
              <a:cs typeface="Times New Roman" pitchFamily="18" charset="0"/>
            </a:endParaRPr>
          </a:p>
          <a:p>
            <a:pPr algn="ctr">
              <a:lnSpc>
                <a:spcPct val="120000"/>
              </a:lnSpc>
              <a:buNone/>
            </a:pPr>
            <a:r>
              <a:rPr lang="ru-RU" sz="11200" b="1" dirty="0" smtClean="0">
                <a:latin typeface="Times New Roman" pitchFamily="18" charset="0"/>
                <a:cs typeface="Times New Roman" pitchFamily="18" charset="0"/>
              </a:rPr>
              <a:t>    Теперь можно любоваться брызгами воды, переливающимися на солнце, назначать встречи друзьям, бросать монетки и загадывать желание,  </a:t>
            </a:r>
            <a:endParaRPr lang="ru-RU" sz="8600" b="1" dirty="0">
              <a:latin typeface="Times New Roman" pitchFamily="18" charset="0"/>
              <a:cs typeface="Times New Roman" pitchFamily="18" charset="0"/>
            </a:endParaRPr>
          </a:p>
        </p:txBody>
      </p:sp>
      <p:pic>
        <p:nvPicPr>
          <p:cNvPr id="4" name="Рисунок 3" descr="C:\Users\11111\AppData\Local\Microsoft\Windows\Temporary Internet Files\Content.IE5\Q5U3BODU\getImageCAB7G3V9.jpg"/>
          <p:cNvPicPr/>
          <p:nvPr/>
        </p:nvPicPr>
        <p:blipFill>
          <a:blip r:embed="rId2" cstate="print"/>
          <a:srcRect/>
          <a:stretch>
            <a:fillRect/>
          </a:stretch>
        </p:blipFill>
        <p:spPr bwMode="auto">
          <a:xfrm>
            <a:off x="4286248" y="3357562"/>
            <a:ext cx="4429156" cy="3286148"/>
          </a:xfrm>
          <a:prstGeom prst="rect">
            <a:avLst/>
          </a:prstGeom>
          <a:noFill/>
          <a:ln w="9525">
            <a:noFill/>
            <a:miter lim="800000"/>
            <a:headEnd/>
            <a:tailEnd/>
          </a:ln>
        </p:spPr>
      </p:pic>
      <p:pic>
        <p:nvPicPr>
          <p:cNvPr id="5" name="Рисунок 4" descr="C:\Users\11111\AppData\Local\Microsoft\Windows\Temporary Internet Files\Content.IE5\C0T2M9FT\getImageCALJBT7D.jpg"/>
          <p:cNvPicPr/>
          <p:nvPr/>
        </p:nvPicPr>
        <p:blipFill>
          <a:blip r:embed="rId3" cstate="print"/>
          <a:srcRect/>
          <a:stretch>
            <a:fillRect/>
          </a:stretch>
        </p:blipFill>
        <p:spPr bwMode="auto">
          <a:xfrm>
            <a:off x="4714876" y="285728"/>
            <a:ext cx="4000528" cy="3000396"/>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11111\AppData\Local\Microsoft\Windows\Temporary Internet Files\Content.IE5\TICCCEI1\getImageCAPPGSID.jpg"/>
          <p:cNvPicPr>
            <a:picLocks noGrp="1"/>
          </p:cNvPicPr>
          <p:nvPr>
            <p:ph idx="1"/>
          </p:nvPr>
        </p:nvPicPr>
        <p:blipFill>
          <a:blip r:embed="rId2" cstate="print"/>
          <a:srcRect/>
          <a:stretch>
            <a:fillRect/>
          </a:stretch>
        </p:blipFill>
        <p:spPr bwMode="auto">
          <a:xfrm>
            <a:off x="428596" y="785794"/>
            <a:ext cx="5357850" cy="5143536"/>
          </a:xfrm>
          <a:prstGeom prst="rect">
            <a:avLst/>
          </a:prstGeom>
          <a:noFill/>
          <a:ln w="9525">
            <a:noFill/>
            <a:miter lim="800000"/>
            <a:headEnd/>
            <a:tailEnd/>
          </a:ln>
        </p:spPr>
      </p:pic>
      <p:sp>
        <p:nvSpPr>
          <p:cNvPr id="5" name="Прямоугольник 4"/>
          <p:cNvSpPr/>
          <p:nvPr/>
        </p:nvSpPr>
        <p:spPr>
          <a:xfrm>
            <a:off x="5929322" y="1285860"/>
            <a:ext cx="2786082" cy="3108543"/>
          </a:xfrm>
          <a:prstGeom prst="rect">
            <a:avLst/>
          </a:prstGeom>
        </p:spPr>
        <p:txBody>
          <a:bodyPr wrap="square">
            <a:spAutoFit/>
          </a:bodyPr>
          <a:lstStyle/>
          <a:p>
            <a:pPr algn="ctr">
              <a:buNone/>
            </a:pPr>
            <a:r>
              <a:rPr lang="ru-RU" sz="2800" b="1" dirty="0" smtClean="0">
                <a:latin typeface="Times New Roman" pitchFamily="18" charset="0"/>
                <a:cs typeface="Times New Roman" pitchFamily="18" charset="0"/>
              </a:rPr>
              <a:t>отдохнуть в беседках парка. Есть чем здесь заняться малышне на детской площадке. </a:t>
            </a:r>
            <a:endParaRPr lang="ru-RU" sz="2800" b="1"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1357322"/>
          </a:xfrm>
        </p:spPr>
        <p:txBody>
          <a:bodyPr>
            <a:noAutofit/>
          </a:bodyPr>
          <a:lstStyle/>
          <a:p>
            <a:pPr algn="ctr"/>
            <a:r>
              <a:rPr lang="ru-RU" sz="2800" dirty="0" smtClean="0"/>
              <a:t/>
            </a:r>
            <a:br>
              <a:rPr lang="ru-RU" sz="2800" dirty="0" smtClean="0"/>
            </a:br>
            <a:r>
              <a:rPr lang="ru-RU" sz="2800" b="1" dirty="0" smtClean="0">
                <a:latin typeface="Times New Roman" pitchFamily="18" charset="0"/>
                <a:cs typeface="Times New Roman" pitchFamily="18" charset="0"/>
              </a:rPr>
              <a:t>Уютно разместилось в старом центре музыкальная школа, которая начинает свою историю с 1955 года, в настоящее время «Детская школа искусств». </a:t>
            </a:r>
            <a:endParaRPr lang="ru-RU" sz="2800" b="1" dirty="0">
              <a:latin typeface="Times New Roman" pitchFamily="18" charset="0"/>
              <a:cs typeface="Times New Roman" pitchFamily="18" charset="0"/>
            </a:endParaRPr>
          </a:p>
        </p:txBody>
      </p:sp>
      <p:pic>
        <p:nvPicPr>
          <p:cNvPr id="4" name="Содержимое 3" descr="Детская школа искусств г.Купино">
            <a:hlinkClick r:id="rId2" tgtFrame="&quot;_blank&quot;" tooltip="&quot;Перейти на сайт&quot;"/>
          </p:cNvPr>
          <p:cNvPicPr>
            <a:picLocks noGrp="1"/>
          </p:cNvPicPr>
          <p:nvPr>
            <p:ph idx="1"/>
          </p:nvPr>
        </p:nvPicPr>
        <p:blipFill>
          <a:blip r:embed="rId3" cstate="print"/>
          <a:stretch>
            <a:fillRect/>
          </a:stretch>
        </p:blipFill>
        <p:spPr bwMode="auto">
          <a:xfrm>
            <a:off x="857224" y="2143116"/>
            <a:ext cx="7429552" cy="428628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483245"/>
          </a:xfrm>
        </p:spPr>
        <p:txBody>
          <a:bodyPr>
            <a:normAutofit fontScale="92500"/>
          </a:bodyPr>
          <a:lstStyle/>
          <a:p>
            <a:pPr>
              <a:buNone/>
            </a:pPr>
            <a:r>
              <a:rPr lang="ru-RU" b="1" dirty="0" smtClean="0">
                <a:latin typeface="Times New Roman" pitchFamily="18" charset="0"/>
                <a:cs typeface="Times New Roman" pitchFamily="18" charset="0"/>
              </a:rPr>
              <a:t>     Старый центр </a:t>
            </a:r>
          </a:p>
          <a:p>
            <a:pPr algn="ctr">
              <a:buNone/>
            </a:pPr>
            <a:r>
              <a:rPr lang="ru-RU" sz="3000" b="1" dirty="0" smtClean="0">
                <a:latin typeface="Times New Roman" pitchFamily="18" charset="0"/>
                <a:cs typeface="Times New Roman" pitchFamily="18" charset="0"/>
              </a:rPr>
              <a:t>    </a:t>
            </a:r>
            <a:r>
              <a:rPr lang="ru-RU" sz="3000" dirty="0" smtClean="0">
                <a:latin typeface="Times New Roman" pitchFamily="18" charset="0"/>
                <a:cs typeface="Times New Roman" pitchFamily="18" charset="0"/>
              </a:rPr>
              <a:t>Есть в нашем городе и своя Красная площадь, расположенная в Старом центре. Теперь ее все чаще называют кольцевой. Именно здесь в 1909 году староста Стефан Купин на сходе крестьян предложил переименовать Моховое в Купино чтобы сохранить память о далекой родной деревне Купино, </a:t>
            </a:r>
            <a:r>
              <a:rPr lang="ru-RU" sz="3000" dirty="0" err="1" smtClean="0">
                <a:latin typeface="Times New Roman" pitchFamily="18" charset="0"/>
                <a:cs typeface="Times New Roman" pitchFamily="18" charset="0"/>
              </a:rPr>
              <a:t>Купинской</a:t>
            </a:r>
            <a:r>
              <a:rPr lang="ru-RU" sz="3000" dirty="0" smtClean="0">
                <a:latin typeface="Times New Roman" pitchFamily="18" charset="0"/>
                <a:cs typeface="Times New Roman" pitchFamily="18" charset="0"/>
              </a:rPr>
              <a:t> волости, </a:t>
            </a:r>
            <a:r>
              <a:rPr lang="ru-RU" sz="3000" dirty="0" err="1" smtClean="0">
                <a:latin typeface="Times New Roman" pitchFamily="18" charset="0"/>
                <a:cs typeface="Times New Roman" pitchFamily="18" charset="0"/>
              </a:rPr>
              <a:t>Корочинского</a:t>
            </a:r>
            <a:r>
              <a:rPr lang="ru-RU" sz="3000" dirty="0" smtClean="0">
                <a:latin typeface="Times New Roman" pitchFamily="18" charset="0"/>
                <a:cs typeface="Times New Roman" pitchFamily="18" charset="0"/>
              </a:rPr>
              <a:t> уезда Курской губернии. Любопытно, что село, из которого пришли первые переселенцы, сохранилось до сих пор, и сейчас входит в состав Белгородской области. </a:t>
            </a:r>
          </a:p>
          <a:p>
            <a:endParaRPr lang="ru-RU" dirty="0"/>
          </a:p>
        </p:txBody>
      </p:sp>
    </p:spTree>
  </p:cSld>
  <p:clrMapOvr>
    <a:masterClrMapping/>
  </p:clrMapOvr>
  <p:transition>
    <p:wipe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cs411920.vk.me/v411920467/266a/JUkXzxySHb0.jpg">
            <a:hlinkClick r:id="rId2"/>
          </p:cNvPr>
          <p:cNvPicPr>
            <a:picLocks noGrp="1"/>
          </p:cNvPicPr>
          <p:nvPr>
            <p:ph idx="1"/>
          </p:nvPr>
        </p:nvPicPr>
        <p:blipFill>
          <a:blip r:embed="rId3" cstate="print"/>
          <a:stretch>
            <a:fillRect/>
          </a:stretch>
        </p:blipFill>
        <p:spPr bwMode="auto">
          <a:xfrm>
            <a:off x="500034" y="428604"/>
            <a:ext cx="8072494" cy="5929354"/>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57166"/>
            <a:ext cx="8358246" cy="6643734"/>
          </a:xfrm>
        </p:spPr>
        <p:txBody>
          <a:bodyPr>
            <a:noAutofit/>
          </a:bodyPr>
          <a:lstStyle/>
          <a:p>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b="1" dirty="0" smtClean="0">
                <a:latin typeface="Times New Roman" pitchFamily="18" charset="0"/>
                <a:cs typeface="Times New Roman" pitchFamily="18" charset="0"/>
              </a:rPr>
              <a:t>И вот, наконец, передо нашим взглядом вырастает величественная, светлая, с золотыми куполами </a:t>
            </a:r>
            <a:r>
              <a:rPr lang="ru-RU" sz="2800" b="1" u="sng" dirty="0" smtClean="0">
                <a:latin typeface="Times New Roman" pitchFamily="18" charset="0"/>
                <a:cs typeface="Times New Roman" pitchFamily="18" charset="0"/>
                <a:hlinkClick r:id="rId2" tooltip="История православия Купинского района в названиях и лицах"/>
              </a:rPr>
              <a:t>церковь</a:t>
            </a:r>
            <a:r>
              <a:rPr lang="ru-RU" sz="2800" b="1" dirty="0" smtClean="0">
                <a:latin typeface="Times New Roman" pitchFamily="18" charset="0"/>
                <a:cs typeface="Times New Roman" pitchFamily="18" charset="0"/>
              </a:rPr>
              <a:t>. Она грандиозно выделяется среди окружающих ее современных зданий. Купола </a:t>
            </a:r>
            <a:r>
              <a:rPr lang="ru-RU" sz="2800" b="1" u="sng" dirty="0" smtClean="0">
                <a:latin typeface="Times New Roman" pitchFamily="18" charset="0"/>
                <a:cs typeface="Times New Roman" pitchFamily="18" charset="0"/>
                <a:hlinkClick r:id="rId3" tooltip="Статья/Храм святого Луки в городе Купино"/>
              </a:rPr>
              <a:t>храма</a:t>
            </a:r>
            <a:r>
              <a:rPr lang="ru-RU" sz="2800" b="1" dirty="0" smtClean="0">
                <a:latin typeface="Times New Roman" pitchFamily="18" charset="0"/>
                <a:cs typeface="Times New Roman" pitchFamily="18" charset="0"/>
              </a:rPr>
              <a:t> стали не просто несравненным нарядом нашего города, они напоминают о вечном, как будто говорят каждому из нас: не суетись, делай добро, твори красоту, красота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пробуждает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человечность, красота</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помогает жить…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Новый храм плод трудов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иеромонаха </a:t>
            </a:r>
            <a:r>
              <a:rPr lang="ru-RU" sz="2800" b="1" dirty="0" err="1" smtClean="0">
                <a:latin typeface="Times New Roman" pitchFamily="18" charset="0"/>
                <a:cs typeface="Times New Roman" pitchFamily="18" charset="0"/>
              </a:rPr>
              <a:t>Мельхиседека</a:t>
            </a:r>
            <a:r>
              <a:rPr lang="ru-RU" sz="2800" b="1" dirty="0" smtClean="0">
                <a:latin typeface="Times New Roman" pitchFamily="18" charset="0"/>
                <a:cs typeface="Times New Roman" pitchFamily="18" charset="0"/>
              </a:rPr>
              <a:t>,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прихожан и рядовых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жителей. </a:t>
            </a:r>
            <a:br>
              <a:rPr lang="ru-RU" sz="2800" b="1" dirty="0" smtClean="0">
                <a:latin typeface="Times New Roman" pitchFamily="18" charset="0"/>
                <a:cs typeface="Times New Roman" pitchFamily="18" charset="0"/>
              </a:rPr>
            </a:br>
            <a:endParaRPr lang="ru-RU" sz="2800" b="1" dirty="0">
              <a:latin typeface="Times New Roman" pitchFamily="18" charset="0"/>
              <a:cs typeface="Times New Roman" pitchFamily="18" charset="0"/>
            </a:endParaRPr>
          </a:p>
        </p:txBody>
      </p:sp>
      <p:pic>
        <p:nvPicPr>
          <p:cNvPr id="3" name="Рисунок 2" descr="http://www.prav-news.ru/www/news/2013/11/31760.9495566-5.jpg">
            <a:hlinkClick r:id="rId4"/>
          </p:cNvPr>
          <p:cNvPicPr/>
          <p:nvPr/>
        </p:nvPicPr>
        <p:blipFill>
          <a:blip r:embed="rId5" cstate="print"/>
          <a:srcRect/>
          <a:stretch>
            <a:fillRect/>
          </a:stretch>
        </p:blipFill>
        <p:spPr bwMode="auto">
          <a:xfrm>
            <a:off x="4643438" y="3500438"/>
            <a:ext cx="3929070" cy="3071834"/>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Файл:100 4233.jpg">
            <a:hlinkClick r:id="rId2"/>
          </p:cNvPr>
          <p:cNvPicPr/>
          <p:nvPr/>
        </p:nvPicPr>
        <p:blipFill>
          <a:blip r:embed="rId3" cstate="print"/>
          <a:srcRect/>
          <a:stretch>
            <a:fillRect/>
          </a:stretch>
        </p:blipFill>
        <p:spPr bwMode="auto">
          <a:xfrm>
            <a:off x="571472" y="571480"/>
            <a:ext cx="8072493" cy="57864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11111\AppData\Local\Microsoft\Windows\Temporary Internet Files\Content.IE5\LTVHFVKR\getImageCA3DBANE.jpg"/>
          <p:cNvPicPr>
            <a:picLocks noGrp="1"/>
          </p:cNvPicPr>
          <p:nvPr>
            <p:ph idx="1"/>
          </p:nvPr>
        </p:nvPicPr>
        <p:blipFill>
          <a:blip r:embed="rId2" cstate="print"/>
          <a:srcRect/>
          <a:stretch>
            <a:fillRect/>
          </a:stretch>
        </p:blipFill>
        <p:spPr bwMode="auto">
          <a:xfrm>
            <a:off x="571472" y="285728"/>
            <a:ext cx="4786346" cy="3857652"/>
          </a:xfrm>
          <a:prstGeom prst="rect">
            <a:avLst/>
          </a:prstGeom>
          <a:noFill/>
          <a:ln w="9525">
            <a:noFill/>
            <a:miter lim="800000"/>
            <a:headEnd/>
            <a:tailEnd/>
          </a:ln>
        </p:spPr>
      </p:pic>
      <p:pic>
        <p:nvPicPr>
          <p:cNvPr id="5" name="Рисунок 4" descr="http://www.prav-news.ru/www/news/2013/11/31760.9495566-3.jpg">
            <a:hlinkClick r:id="rId3"/>
          </p:cNvPr>
          <p:cNvPicPr/>
          <p:nvPr/>
        </p:nvPicPr>
        <p:blipFill>
          <a:blip r:embed="rId4" cstate="print"/>
          <a:srcRect/>
          <a:stretch>
            <a:fillRect/>
          </a:stretch>
        </p:blipFill>
        <p:spPr bwMode="auto">
          <a:xfrm>
            <a:off x="4357686" y="3286124"/>
            <a:ext cx="4286280" cy="3357586"/>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11111\AppData\Local\Microsoft\Windows\Temporary Internet Files\Content.IE5\8EJAWAYW\getImageCA1FU2O3.jpg"/>
          <p:cNvPicPr>
            <a:picLocks noGrp="1"/>
          </p:cNvPicPr>
          <p:nvPr>
            <p:ph idx="1"/>
          </p:nvPr>
        </p:nvPicPr>
        <p:blipFill>
          <a:blip r:embed="rId2" cstate="print"/>
          <a:srcRect/>
          <a:stretch>
            <a:fillRect/>
          </a:stretch>
        </p:blipFill>
        <p:spPr bwMode="auto">
          <a:xfrm>
            <a:off x="500034" y="428604"/>
            <a:ext cx="8143932" cy="6072230"/>
          </a:xfrm>
          <a:prstGeom prst="rect">
            <a:avLst/>
          </a:prstGeom>
          <a:noFill/>
          <a:ln w="9525">
            <a:noFill/>
            <a:miter lim="800000"/>
            <a:headEnd/>
            <a:tailEnd/>
          </a:ln>
        </p:spPr>
      </p:pic>
      <p:pic>
        <p:nvPicPr>
          <p:cNvPr id="3" name="Содержимое 3" descr="C:\Users\11111\AppData\Local\Microsoft\Windows\Temporary Internet Files\Content.IE5\8EJAWAYW\getImageCA1FU2O3.jpg"/>
          <p:cNvPicPr>
            <a:picLocks/>
          </p:cNvPicPr>
          <p:nvPr/>
        </p:nvPicPr>
        <p:blipFill>
          <a:blip r:embed="rId2" cstate="print"/>
          <a:srcRect/>
          <a:stretch>
            <a:fillRect/>
          </a:stretch>
        </p:blipFill>
        <p:spPr bwMode="auto">
          <a:xfrm>
            <a:off x="428596" y="428604"/>
            <a:ext cx="8143932" cy="607223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2133568"/>
          </a:xfrm>
        </p:spPr>
        <p:txBody>
          <a:bodyPr>
            <a:noAutofit/>
          </a:bodyPr>
          <a:lstStyle/>
          <a:p>
            <a:pPr algn="ctr"/>
            <a:r>
              <a:rPr lang="ru-RU" sz="2800" b="1" dirty="0" smtClean="0">
                <a:latin typeface="Times New Roman" pitchFamily="18" charset="0"/>
                <a:cs typeface="Times New Roman" pitchFamily="18" charset="0"/>
              </a:rPr>
              <a:t>Муниципальное общеобразовательное учреждение г. Купино, ул.Советов 261</a:t>
            </a:r>
            <a:r>
              <a:rPr lang="ru-RU" sz="2800" b="1" dirty="0" smtClean="0"/>
              <a:t/>
            </a:r>
            <a:br>
              <a:rPr lang="ru-RU" sz="2800" b="1" dirty="0" smtClean="0"/>
            </a:br>
            <a:r>
              <a:rPr lang="ru-RU" sz="2800" b="1" dirty="0" smtClean="0">
                <a:latin typeface="Times New Roman" pitchFamily="18" charset="0"/>
                <a:cs typeface="Times New Roman" pitchFamily="18" charset="0"/>
              </a:rPr>
              <a:t>школа №80 им. Кузнецова В.П.</a:t>
            </a: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endParaRPr lang="ru-RU" sz="3600" b="1" dirty="0">
              <a:latin typeface="Times New Roman" pitchFamily="18" charset="0"/>
              <a:cs typeface="Times New Roman" pitchFamily="18" charset="0"/>
            </a:endParaRPr>
          </a:p>
        </p:txBody>
      </p:sp>
      <p:pic>
        <p:nvPicPr>
          <p:cNvPr id="6" name="Содержимое 5" descr="Школа 80 Купино"/>
          <p:cNvPicPr>
            <a:picLocks noGrp="1"/>
          </p:cNvPicPr>
          <p:nvPr>
            <p:ph idx="1"/>
          </p:nvPr>
        </p:nvPicPr>
        <p:blipFill>
          <a:blip r:embed="rId2" cstate="print"/>
          <a:stretch>
            <a:fillRect/>
          </a:stretch>
        </p:blipFill>
        <p:spPr bwMode="auto">
          <a:xfrm>
            <a:off x="785786" y="1643050"/>
            <a:ext cx="7429551" cy="4786346"/>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endParaRPr lang="ru-RU" dirty="0"/>
          </a:p>
        </p:txBody>
      </p:sp>
      <p:sp>
        <p:nvSpPr>
          <p:cNvPr id="3" name="Содержимое 2"/>
          <p:cNvSpPr>
            <a:spLocks noGrp="1"/>
          </p:cNvSpPr>
          <p:nvPr>
            <p:ph idx="1"/>
          </p:nvPr>
        </p:nvSpPr>
        <p:spPr>
          <a:xfrm>
            <a:off x="457200" y="500042"/>
            <a:ext cx="8229600" cy="5626121"/>
          </a:xfrm>
        </p:spPr>
        <p:txBody>
          <a:bodyPr>
            <a:normAutofit/>
          </a:bodyPr>
          <a:lstStyle/>
          <a:p>
            <a:pPr>
              <a:buNone/>
            </a:pPr>
            <a:r>
              <a:rPr lang="ru-RU" b="1" dirty="0" smtClean="0">
                <a:latin typeface="Times New Roman" pitchFamily="18" charset="0"/>
                <a:cs typeface="Times New Roman" pitchFamily="18" charset="0"/>
              </a:rPr>
              <a:t>Объект исследования </a:t>
            </a:r>
            <a:r>
              <a:rPr lang="ru-RU" sz="4400" b="1"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город Купино, улица Советов.</a:t>
            </a:r>
          </a:p>
          <a:p>
            <a:pPr>
              <a:buNone/>
            </a:pPr>
            <a:endParaRPr lang="ru-RU" sz="2800" b="1" dirty="0" smtClean="0">
              <a:latin typeface="Times New Roman" pitchFamily="18" charset="0"/>
              <a:cs typeface="Times New Roman" pitchFamily="18" charset="0"/>
            </a:endParaRPr>
          </a:p>
          <a:p>
            <a:pPr>
              <a:buNone/>
            </a:pPr>
            <a:r>
              <a:rPr lang="ru-RU" b="1" dirty="0" smtClean="0">
                <a:latin typeface="Times New Roman" pitchFamily="18" charset="0"/>
                <a:cs typeface="Times New Roman" pitchFamily="18" charset="0"/>
              </a:rPr>
              <a:t>Методы исследования </a:t>
            </a:r>
            <a:r>
              <a:rPr lang="ru-RU" sz="2800" dirty="0" smtClean="0">
                <a:latin typeface="Times New Roman" pitchFamily="18" charset="0"/>
                <a:cs typeface="Times New Roman" pitchFamily="18" charset="0"/>
              </a:rPr>
              <a:t> </a:t>
            </a:r>
          </a:p>
          <a:p>
            <a:r>
              <a:rPr lang="ru-RU" sz="2800" b="1" dirty="0" smtClean="0">
                <a:latin typeface="Times New Roman" pitchFamily="18" charset="0"/>
                <a:cs typeface="Times New Roman" pitchFamily="18" charset="0"/>
              </a:rPr>
              <a:t>Сбор и изучение информации о городе,  о центральной улице города (интернет-ресурсы, справочники, статистические данные и т.д.).</a:t>
            </a:r>
          </a:p>
          <a:p>
            <a:r>
              <a:rPr lang="ru-RU" sz="2800" b="1" dirty="0" smtClean="0">
                <a:latin typeface="Times New Roman" pitchFamily="18" charset="0"/>
                <a:cs typeface="Times New Roman" pitchFamily="18" charset="0"/>
              </a:rPr>
              <a:t>Использование современных компьютерных технологий</a:t>
            </a:r>
          </a:p>
          <a:p>
            <a:pPr>
              <a:buNone/>
            </a:pPr>
            <a:endParaRPr lang="ru-RU" sz="2800" b="1" dirty="0"/>
          </a:p>
        </p:txBody>
      </p:sp>
    </p:spTree>
  </p:cSld>
  <p:clrMapOvr>
    <a:masterClrMapping/>
  </p:clrMapOvr>
  <p:transition>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2"/>
            <a:ext cx="8229600" cy="5268931"/>
          </a:xfrm>
        </p:spPr>
        <p:txBody>
          <a:bodyPr/>
          <a:lstStyle/>
          <a:p>
            <a:pPr>
              <a:buNone/>
            </a:pPr>
            <a:r>
              <a:rPr lang="ru-RU" dirty="0" smtClean="0"/>
              <a:t>    </a:t>
            </a:r>
            <a:r>
              <a:rPr lang="ru-RU" b="1" dirty="0" smtClean="0"/>
              <a:t>Школа </a:t>
            </a:r>
            <a:r>
              <a:rPr lang="ru-RU" b="1" dirty="0"/>
              <a:t>№ 80 была основана в 1940 году на базе школы крестьянской молодежи (ШКМ), с интернатом для учащихся из соседних деревень. За все годы существования школы было выпущено около 45 тысяч выпускников. В разные годы в школе работали заслуженные учителя Российской Федерации: </a:t>
            </a:r>
            <a:r>
              <a:rPr lang="ru-RU" b="1" dirty="0" err="1"/>
              <a:t>Мишарина</a:t>
            </a:r>
            <a:r>
              <a:rPr lang="ru-RU" b="1" dirty="0"/>
              <a:t> Н.С., Рогова З.С., Купина Н.Д., </a:t>
            </a:r>
          </a:p>
        </p:txBody>
      </p:sp>
    </p:spTree>
  </p:cSld>
  <p:clrMapOvr>
    <a:masterClrMapping/>
  </p:clrMapOvr>
  <p:transition>
    <p:wipe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r>
              <a:rPr lang="ru-RU" sz="3200" b="1" dirty="0" smtClean="0"/>
              <a:t/>
            </a:r>
            <a:br>
              <a:rPr lang="ru-RU" sz="3200" b="1" dirty="0" smtClean="0"/>
            </a:br>
            <a:r>
              <a:rPr lang="ru-RU" sz="3200" b="1" dirty="0"/>
              <a:t/>
            </a:r>
            <a:br>
              <a:rPr lang="ru-RU" sz="3200" b="1" dirty="0"/>
            </a:br>
            <a:r>
              <a:rPr lang="ru-RU" sz="3200" b="1" dirty="0" smtClean="0"/>
              <a:t>На </a:t>
            </a:r>
            <a:r>
              <a:rPr lang="ru-RU" sz="3200" b="1" dirty="0"/>
              <a:t>улице Советов расположены различные магазины и торговые точки…</a:t>
            </a:r>
            <a:r>
              <a:rPr lang="ru-RU" sz="3200" dirty="0"/>
              <a:t/>
            </a:r>
            <a:br>
              <a:rPr lang="ru-RU" sz="3200" dirty="0"/>
            </a:br>
            <a:r>
              <a:rPr lang="ru-RU" sz="3600" b="1" dirty="0" smtClean="0">
                <a:latin typeface="Times New Roman" pitchFamily="18" charset="0"/>
                <a:cs typeface="Times New Roman" pitchFamily="18" charset="0"/>
              </a:rPr>
              <a:t> </a:t>
            </a:r>
            <a:endParaRPr lang="ru-RU" sz="3600" b="1" dirty="0">
              <a:latin typeface="Times New Roman" pitchFamily="18" charset="0"/>
              <a:cs typeface="Times New Roman" pitchFamily="18" charset="0"/>
            </a:endParaRPr>
          </a:p>
        </p:txBody>
      </p:sp>
      <p:pic>
        <p:nvPicPr>
          <p:cNvPr id="7" name="Содержимое 6" descr="http://mw2.google.com/mw-panoramio/photos/medium/46231486.jpg"/>
          <p:cNvPicPr>
            <a:picLocks noGrp="1"/>
          </p:cNvPicPr>
          <p:nvPr>
            <p:ph idx="1"/>
          </p:nvPr>
        </p:nvPicPr>
        <p:blipFill>
          <a:blip r:embed="rId2" cstate="print"/>
          <a:srcRect/>
          <a:stretch>
            <a:fillRect/>
          </a:stretch>
        </p:blipFill>
        <p:spPr bwMode="auto">
          <a:xfrm>
            <a:off x="500034" y="1285860"/>
            <a:ext cx="4762500" cy="3786189"/>
          </a:xfrm>
          <a:prstGeom prst="rect">
            <a:avLst/>
          </a:prstGeom>
          <a:noFill/>
          <a:ln w="9525">
            <a:noFill/>
            <a:miter lim="800000"/>
            <a:headEnd/>
            <a:tailEnd/>
          </a:ln>
        </p:spPr>
      </p:pic>
      <p:pic>
        <p:nvPicPr>
          <p:cNvPr id="5" name="Рисунок 4" descr="C:\Users\11111\AppData\Local\Microsoft\Windows\Temporary Internet Files\Content.IE5\NWV6RUNK\getImageCAIYN3JF.jpg"/>
          <p:cNvPicPr/>
          <p:nvPr/>
        </p:nvPicPr>
        <p:blipFill>
          <a:blip r:embed="rId3" cstate="print"/>
          <a:srcRect/>
          <a:stretch>
            <a:fillRect/>
          </a:stretch>
        </p:blipFill>
        <p:spPr bwMode="auto">
          <a:xfrm>
            <a:off x="3857620" y="2928934"/>
            <a:ext cx="4797417" cy="35719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11111\AppData\Local\Microsoft\Windows\Temporary Internet Files\Content.IE5\XX5P3U60\getImageCA402R6K.jpg"/>
          <p:cNvPicPr>
            <a:picLocks noGrp="1"/>
          </p:cNvPicPr>
          <p:nvPr>
            <p:ph idx="1"/>
          </p:nvPr>
        </p:nvPicPr>
        <p:blipFill>
          <a:blip r:embed="rId2" cstate="print"/>
          <a:stretch>
            <a:fillRect/>
          </a:stretch>
        </p:blipFill>
        <p:spPr bwMode="auto">
          <a:xfrm>
            <a:off x="1554691" y="1600200"/>
            <a:ext cx="6034617" cy="4525963"/>
          </a:xfrm>
          <a:prstGeom prst="rect">
            <a:avLst/>
          </a:prstGeom>
          <a:noFill/>
          <a:ln w="9525">
            <a:noFill/>
            <a:miter lim="800000"/>
            <a:headEnd/>
            <a:tailEnd/>
          </a:ln>
        </p:spPr>
      </p:pic>
      <p:pic>
        <p:nvPicPr>
          <p:cNvPr id="5" name="Рисунок 4" descr="C:\Users\11111\AppData\Local\Microsoft\Windows\Temporary Internet Files\Content.IE5\L2WO31YD\getImageCA54Q9MK.jpg"/>
          <p:cNvPicPr/>
          <p:nvPr/>
        </p:nvPicPr>
        <p:blipFill>
          <a:blip r:embed="rId3" cstate="print"/>
          <a:srcRect/>
          <a:stretch>
            <a:fillRect/>
          </a:stretch>
        </p:blipFill>
        <p:spPr bwMode="auto">
          <a:xfrm>
            <a:off x="500034" y="357166"/>
            <a:ext cx="4286280" cy="364333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11111\AppData\Local\Microsoft\Windows\Temporary Internet Files\Content.IE5\TICCCEI1\getImageCANU9V4J.jpg"/>
          <p:cNvPicPr>
            <a:picLocks noGrp="1"/>
          </p:cNvPicPr>
          <p:nvPr>
            <p:ph idx="1"/>
          </p:nvPr>
        </p:nvPicPr>
        <p:blipFill>
          <a:blip r:embed="rId2" cstate="print"/>
          <a:stretch>
            <a:fillRect/>
          </a:stretch>
        </p:blipFill>
        <p:spPr bwMode="auto">
          <a:xfrm>
            <a:off x="714348" y="1524000"/>
            <a:ext cx="7572428" cy="4905396"/>
          </a:xfrm>
          <a:prstGeom prst="rect">
            <a:avLst/>
          </a:prstGeom>
          <a:noFill/>
          <a:ln w="9525">
            <a:noFill/>
            <a:miter lim="800000"/>
            <a:headEnd/>
            <a:tailEnd/>
          </a:ln>
        </p:spPr>
      </p:pic>
      <p:sp>
        <p:nvSpPr>
          <p:cNvPr id="6" name="Прямоугольник 5"/>
          <p:cNvSpPr/>
          <p:nvPr/>
        </p:nvSpPr>
        <p:spPr>
          <a:xfrm>
            <a:off x="428596" y="285728"/>
            <a:ext cx="8358246" cy="1815882"/>
          </a:xfrm>
          <a:prstGeom prst="rect">
            <a:avLst/>
          </a:prstGeom>
        </p:spPr>
        <p:txBody>
          <a:bodyPr wrap="square">
            <a:spAutoFit/>
          </a:bodyPr>
          <a:lstStyle/>
          <a:p>
            <a:pPr algn="ctr"/>
            <a:r>
              <a:rPr lang="ru-RU" sz="2800" dirty="0" smtClean="0">
                <a:latin typeface="Times New Roman" pitchFamily="18" charset="0"/>
                <a:cs typeface="Times New Roman" pitchFamily="18" charset="0"/>
              </a:rPr>
              <a:t>Вот мы вкратце познакомились с нашим любимым, родным городом Купино. Наш город – трудяга, неустанный и нестареющий. Чем больше ему становится лет, тем он моложе… </a:t>
            </a:r>
          </a:p>
        </p:txBody>
      </p:sp>
    </p:spTree>
  </p:cSld>
  <p:clrMapOvr>
    <a:masterClrMapping/>
  </p:clrMapOvr>
  <p:transition>
    <p:wedg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11111\AppData\Local\Microsoft\Windows\Temporary Internet Files\Content.IE5\8EJAWAYW\getImageCAL3ECSN.jpg"/>
          <p:cNvPicPr>
            <a:picLocks noGrp="1"/>
          </p:cNvPicPr>
          <p:nvPr>
            <p:ph idx="1"/>
          </p:nvPr>
        </p:nvPicPr>
        <p:blipFill>
          <a:blip r:embed="rId2" cstate="print"/>
          <a:stretch>
            <a:fillRect/>
          </a:stretch>
        </p:blipFill>
        <p:spPr bwMode="auto">
          <a:xfrm>
            <a:off x="857224" y="2143116"/>
            <a:ext cx="7358114" cy="4214842"/>
          </a:xfrm>
          <a:prstGeom prst="rect">
            <a:avLst/>
          </a:prstGeom>
          <a:noFill/>
          <a:ln w="9525">
            <a:noFill/>
            <a:miter lim="800000"/>
            <a:headEnd/>
            <a:tailEnd/>
          </a:ln>
        </p:spPr>
      </p:pic>
      <p:sp>
        <p:nvSpPr>
          <p:cNvPr id="3" name="Прямоугольник 2"/>
          <p:cNvSpPr/>
          <p:nvPr/>
        </p:nvSpPr>
        <p:spPr>
          <a:xfrm>
            <a:off x="500034" y="0"/>
            <a:ext cx="8286808" cy="2092881"/>
          </a:xfrm>
          <a:prstGeom prst="rect">
            <a:avLst/>
          </a:prstGeom>
        </p:spPr>
        <p:txBody>
          <a:bodyPr wrap="square">
            <a:spAutoFit/>
          </a:bodyPr>
          <a:lstStyle/>
          <a:p>
            <a:r>
              <a:rPr lang="ru-RU" b="1" dirty="0" smtClean="0">
                <a:latin typeface="Times New Roman" pitchFamily="18" charset="0"/>
                <a:cs typeface="Times New Roman" pitchFamily="18" charset="0"/>
              </a:rPr>
              <a:t> </a:t>
            </a:r>
          </a:p>
          <a:p>
            <a:pPr algn="ctr"/>
            <a:r>
              <a:rPr lang="ru-RU" sz="2800" dirty="0" smtClean="0">
                <a:latin typeface="Times New Roman" pitchFamily="18" charset="0"/>
                <a:cs typeface="Times New Roman" pitchFamily="18" charset="0"/>
              </a:rPr>
              <a:t>Он дорог нам и сегодняшним днем, и славой прошедших лет, и памятью родных и близких, живших здесь и вложивших свой труд в процветание родного уголка. Ждем всех в гости. </a:t>
            </a:r>
            <a:endParaRPr lang="ru-RU" sz="2800"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11111\AppData\Local\Microsoft\Windows\Temporary Internet Files\Content.IE5\PNYS0S63\getImageCAW04I11.jpg"/>
          <p:cNvPicPr>
            <a:picLocks noGrp="1"/>
          </p:cNvPicPr>
          <p:nvPr>
            <p:ph idx="1"/>
          </p:nvPr>
        </p:nvPicPr>
        <p:blipFill>
          <a:blip r:embed="rId2" cstate="print"/>
          <a:stretch>
            <a:fillRect/>
          </a:stretch>
        </p:blipFill>
        <p:spPr bwMode="auto">
          <a:xfrm>
            <a:off x="500034" y="500042"/>
            <a:ext cx="8072494" cy="578647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11111\AppData\Local\Microsoft\Windows\Temporary Internet Files\Content.IE5\UAM12M2C\getImageCAM3S0VI.jpg"/>
          <p:cNvPicPr>
            <a:picLocks noGrp="1"/>
          </p:cNvPicPr>
          <p:nvPr>
            <p:ph idx="1"/>
          </p:nvPr>
        </p:nvPicPr>
        <p:blipFill>
          <a:blip r:embed="rId2" cstate="print"/>
          <a:srcRect/>
          <a:stretch>
            <a:fillRect/>
          </a:stretch>
        </p:blipFill>
        <p:spPr bwMode="auto">
          <a:xfrm>
            <a:off x="500034" y="357166"/>
            <a:ext cx="8143931" cy="607223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6000792"/>
          </a:xfrm>
        </p:spPr>
        <p:txBody>
          <a:bodyPr>
            <a:normAutofit fontScale="62500" lnSpcReduction="20000"/>
          </a:bodyPr>
          <a:lstStyle/>
          <a:p>
            <a:pPr>
              <a:buNone/>
            </a:pPr>
            <a:r>
              <a:rPr lang="ru-RU" sz="4500" b="1" dirty="0" smtClean="0"/>
              <a:t>      Результаты </a:t>
            </a:r>
            <a:r>
              <a:rPr lang="ru-RU" sz="4500" b="1" dirty="0"/>
              <a:t>проекта</a:t>
            </a:r>
            <a:r>
              <a:rPr lang="ru-RU" sz="4500" dirty="0"/>
              <a:t> </a:t>
            </a:r>
            <a:r>
              <a:rPr lang="ru-RU" sz="3800" dirty="0"/>
              <a:t>«Город Купино Новосибирской области. Центральная улица Советов»</a:t>
            </a:r>
          </a:p>
          <a:p>
            <a:pPr>
              <a:buNone/>
            </a:pPr>
            <a:r>
              <a:rPr lang="ru-RU" sz="3800" dirty="0"/>
              <a:t>   </a:t>
            </a:r>
            <a:r>
              <a:rPr lang="ru-RU" sz="3800" dirty="0" smtClean="0"/>
              <a:t> </a:t>
            </a:r>
          </a:p>
          <a:p>
            <a:pPr>
              <a:buNone/>
            </a:pPr>
            <a:r>
              <a:rPr lang="ru-RU" sz="3800" dirty="0"/>
              <a:t> </a:t>
            </a:r>
            <a:r>
              <a:rPr lang="ru-RU" sz="3800" dirty="0" smtClean="0"/>
              <a:t>    Разработка </a:t>
            </a:r>
            <a:r>
              <a:rPr lang="ru-RU" sz="3800" dirty="0"/>
              <a:t>презентаций на тему: «Город Купино Новосибирской области. Центральная улица Советов» (творческая работа)</a:t>
            </a:r>
          </a:p>
          <a:p>
            <a:pPr>
              <a:buNone/>
            </a:pPr>
            <a:r>
              <a:rPr lang="ru-RU" sz="3800" dirty="0"/>
              <a:t>    </a:t>
            </a:r>
            <a:r>
              <a:rPr lang="ru-RU" sz="3800" dirty="0" smtClean="0"/>
              <a:t> Таким </a:t>
            </a:r>
            <a:r>
              <a:rPr lang="ru-RU" sz="3800" dirty="0"/>
              <a:t>образом, организовывая проектно-исследовательскую деятельность, я убеждаюсь – это требующая временных затрат работа, но она оказывает колоссальное влияние на детей, формирует личность, позволяет максимально раскрыть творческий потенциал, повышает эффективность обучения.  Реализовывать проекты интересно. Они  всегда разные. Когда заканчивается работа, испытываешь смешанные чувства: гордость за результат, горечь из-за ошибок и грусть, что все завершилось. Время идет, и вот возникает новая идея, и новая проблема ждет своего решения. Но это уже совсем другая история… </a:t>
            </a:r>
          </a:p>
          <a:p>
            <a:pPr>
              <a:buNone/>
            </a:pPr>
            <a:r>
              <a:rPr lang="ru-RU" sz="3800" dirty="0"/>
              <a:t> </a:t>
            </a:r>
          </a:p>
          <a:p>
            <a:endParaRPr lang="ru-RU" dirty="0"/>
          </a:p>
        </p:txBody>
      </p:sp>
    </p:spTree>
  </p:cSld>
  <p:clrMapOvr>
    <a:masterClrMapping/>
  </p:clrMapOvr>
  <p:transition>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a:bodyPr>
          <a:lstStyle/>
          <a:p>
            <a:pPr>
              <a:buNone/>
            </a:pPr>
            <a:r>
              <a:rPr lang="ru-RU" b="1" dirty="0" smtClean="0"/>
              <a:t>    Список </a:t>
            </a:r>
            <a:r>
              <a:rPr lang="ru-RU" b="1" dirty="0"/>
              <a:t>использованной литературы</a:t>
            </a:r>
            <a:r>
              <a:rPr lang="ru-RU" b="1" dirty="0" smtClean="0"/>
              <a:t>:</a:t>
            </a:r>
            <a:endParaRPr lang="ru-RU" dirty="0" smtClean="0"/>
          </a:p>
          <a:p>
            <a:pPr>
              <a:buNone/>
            </a:pPr>
            <a:endParaRPr lang="ru-RU" sz="2600" dirty="0"/>
          </a:p>
          <a:p>
            <a:pPr>
              <a:buNone/>
            </a:pPr>
            <a:r>
              <a:rPr lang="ru-RU" sz="2600" dirty="0" smtClean="0"/>
              <a:t>    1</a:t>
            </a:r>
            <a:r>
              <a:rPr lang="ru-RU" sz="2600" dirty="0"/>
              <a:t>. </a:t>
            </a:r>
            <a:r>
              <a:rPr lang="ru-RU" sz="2600" i="1" dirty="0"/>
              <a:t>Абрамова С.В.</a:t>
            </a:r>
            <a:r>
              <a:rPr lang="ru-RU" sz="2600" dirty="0"/>
              <a:t> Русский язык. Проектная работа старшеклассников. 9-11 классы: пособие для учителей общеобразовательных учреждений. – 2-е изд. – М.: Просвещение, 2012.</a:t>
            </a:r>
            <a:br>
              <a:rPr lang="ru-RU" sz="2600" dirty="0"/>
            </a:br>
            <a:r>
              <a:rPr lang="ru-RU" sz="2600" dirty="0"/>
              <a:t>2. </a:t>
            </a:r>
            <a:r>
              <a:rPr lang="ru-RU" sz="2600" i="1" dirty="0" err="1"/>
              <a:t>Ступницкая</a:t>
            </a:r>
            <a:r>
              <a:rPr lang="ru-RU" sz="2600" i="1" dirty="0"/>
              <a:t> М.А.</a:t>
            </a:r>
            <a:r>
              <a:rPr lang="ru-RU" sz="2600" dirty="0"/>
              <a:t> Новые педагогические технологии. Учимся работать над проектами. Рекомендации для учащихся, учителей и родителей. – Ярославль: Академия развития, 2008.</a:t>
            </a:r>
            <a:br>
              <a:rPr lang="ru-RU" sz="2600" dirty="0"/>
            </a:br>
            <a:endParaRPr lang="ru-RU" sz="2600" dirty="0"/>
          </a:p>
          <a:p>
            <a:endParaRPr lang="ru-RU" dirty="0"/>
          </a:p>
        </p:txBody>
      </p:sp>
    </p:spTree>
  </p:cSld>
  <p:clrMapOvr>
    <a:masterClrMapping/>
  </p:clrMapOvr>
  <p:transition>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57200" y="0"/>
            <a:ext cx="8229600" cy="1142984"/>
          </a:xfrm>
        </p:spPr>
        <p:txBody>
          <a:bodyPr>
            <a:normAutofit/>
          </a:bodyPr>
          <a:lstStyle/>
          <a:p>
            <a:pPr algn="ctr"/>
            <a:r>
              <a:rPr lang="ru-RU" sz="2800" b="1" dirty="0" smtClean="0">
                <a:solidFill>
                  <a:schemeClr val="tx1"/>
                </a:solidFill>
                <a:latin typeface="Times New Roman" pitchFamily="18" charset="0"/>
                <a:cs typeface="Times New Roman" pitchFamily="18" charset="0"/>
              </a:rPr>
              <a:t>И многое, многое другое нужно исследовать в нашем городе.…</a:t>
            </a:r>
            <a:endParaRPr lang="ru-RU" sz="2800" b="1" dirty="0">
              <a:solidFill>
                <a:schemeClr val="tx1"/>
              </a:solidFill>
              <a:latin typeface="Times New Roman" pitchFamily="18" charset="0"/>
              <a:cs typeface="Times New Roman" pitchFamily="18" charset="0"/>
            </a:endParaRPr>
          </a:p>
        </p:txBody>
      </p:sp>
      <p:pic>
        <p:nvPicPr>
          <p:cNvPr id="4" name="Содержимое 3" descr="C:\Users\11111\AppData\Local\Microsoft\Windows\Temporary Internet Files\Content.IE5\LTVHFVKR\getImageCAR4AG6V.jpg"/>
          <p:cNvPicPr>
            <a:picLocks noGrp="1"/>
          </p:cNvPicPr>
          <p:nvPr>
            <p:ph idx="1"/>
          </p:nvPr>
        </p:nvPicPr>
        <p:blipFill>
          <a:blip r:embed="rId2" cstate="print"/>
          <a:srcRect/>
          <a:stretch>
            <a:fillRect/>
          </a:stretch>
        </p:blipFill>
        <p:spPr bwMode="auto">
          <a:xfrm>
            <a:off x="500034" y="1214422"/>
            <a:ext cx="8143932" cy="4500594"/>
          </a:xfrm>
          <a:prstGeom prst="rect">
            <a:avLst/>
          </a:prstGeom>
          <a:noFill/>
          <a:ln w="9525">
            <a:noFill/>
            <a:miter lim="800000"/>
            <a:headEnd/>
            <a:tailEnd/>
          </a:ln>
        </p:spPr>
      </p:pic>
      <p:sp>
        <p:nvSpPr>
          <p:cNvPr id="6" name="Прямоугольник 5"/>
          <p:cNvSpPr/>
          <p:nvPr/>
        </p:nvSpPr>
        <p:spPr>
          <a:xfrm>
            <a:off x="2286000" y="3105835"/>
            <a:ext cx="4572000" cy="369332"/>
          </a:xfrm>
          <a:prstGeom prst="rect">
            <a:avLst/>
          </a:prstGeom>
        </p:spPr>
        <p:txBody>
          <a:bodyPr>
            <a:spAutoFit/>
          </a:bodyPr>
          <a:lstStyle/>
          <a:p>
            <a:r>
              <a:rPr lang="ru-RU" dirty="0" smtClean="0"/>
              <a:t> </a:t>
            </a:r>
            <a:endParaRPr lang="ru-RU" dirty="0"/>
          </a:p>
        </p:txBody>
      </p:sp>
      <p:sp>
        <p:nvSpPr>
          <p:cNvPr id="7" name="Прямоугольник 6"/>
          <p:cNvSpPr/>
          <p:nvPr/>
        </p:nvSpPr>
        <p:spPr>
          <a:xfrm>
            <a:off x="3357554" y="5691156"/>
            <a:ext cx="5429288" cy="1015663"/>
          </a:xfrm>
          <a:prstGeom prst="rect">
            <a:avLst/>
          </a:prstGeom>
        </p:spPr>
        <p:txBody>
          <a:bodyPr wrap="square">
            <a:spAutoFit/>
          </a:bodyPr>
          <a:lstStyle/>
          <a:p>
            <a:r>
              <a:rPr lang="ru-RU" sz="2000" b="1" dirty="0" smtClean="0">
                <a:latin typeface="Times New Roman" pitchFamily="18" charset="0"/>
                <a:cs typeface="Times New Roman" pitchFamily="18" charset="0"/>
              </a:rPr>
              <a:t>Выполнили: воспитатель Зыкова З.В., воспитанники 8 класса  </a:t>
            </a:r>
            <a:r>
              <a:rPr lang="ru-RU" sz="2000" b="1" dirty="0" err="1" smtClean="0">
                <a:latin typeface="Times New Roman" pitchFamily="18" charset="0"/>
                <a:cs typeface="Times New Roman" pitchFamily="18" charset="0"/>
              </a:rPr>
              <a:t>Купинской</a:t>
            </a:r>
            <a:r>
              <a:rPr lang="ru-RU" sz="2000" b="1" dirty="0" smtClean="0">
                <a:latin typeface="Times New Roman" pitchFamily="18" charset="0"/>
                <a:cs typeface="Times New Roman" pitchFamily="18" charset="0"/>
              </a:rPr>
              <a:t> школы-интерната</a:t>
            </a:r>
            <a:endParaRPr lang="ru-RU" sz="2000" b="1"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229600" cy="1071570"/>
          </a:xfrm>
        </p:spPr>
        <p:txBody>
          <a:bodyPr>
            <a:noAutofit/>
          </a:bodyPr>
          <a:lstStyle/>
          <a:p>
            <a:pPr algn="ctr"/>
            <a:r>
              <a:rPr lang="ru-RU" sz="3600" b="1" dirty="0" smtClean="0">
                <a:solidFill>
                  <a:schemeClr val="tx1"/>
                </a:solidFill>
                <a:effectLst/>
                <a:latin typeface="Times New Roman" pitchFamily="18" charset="0"/>
                <a:cs typeface="Times New Roman" pitchFamily="18" charset="0"/>
              </a:rPr>
              <a:t/>
            </a:r>
            <a:br>
              <a:rPr lang="ru-RU" sz="3600" b="1" dirty="0" smtClean="0">
                <a:solidFill>
                  <a:schemeClr val="tx1"/>
                </a:solidFill>
                <a:effectLst/>
                <a:latin typeface="Times New Roman" pitchFamily="18" charset="0"/>
                <a:cs typeface="Times New Roman" pitchFamily="18" charset="0"/>
              </a:rPr>
            </a:br>
            <a:r>
              <a:rPr lang="ru-RU" dirty="0" smtClean="0">
                <a:solidFill>
                  <a:schemeClr val="tx1"/>
                </a:solidFill>
                <a:effectLst/>
                <a:latin typeface="Times New Roman" pitchFamily="18" charset="0"/>
                <a:cs typeface="Times New Roman" pitchFamily="18" charset="0"/>
              </a:rPr>
              <a:t/>
            </a:r>
            <a:br>
              <a:rPr lang="ru-RU" dirty="0" smtClean="0">
                <a:solidFill>
                  <a:schemeClr val="tx1"/>
                </a:solidFill>
                <a:effectLst/>
                <a:latin typeface="Times New Roman" pitchFamily="18" charset="0"/>
                <a:cs typeface="Times New Roman" pitchFamily="18" charset="0"/>
              </a:rPr>
            </a:br>
            <a:r>
              <a:rPr lang="ru-RU" dirty="0" smtClean="0">
                <a:solidFill>
                  <a:schemeClr val="tx1"/>
                </a:solidFill>
                <a:effectLst/>
                <a:latin typeface="Times New Roman" pitchFamily="18" charset="0"/>
                <a:cs typeface="Times New Roman" pitchFamily="18" charset="0"/>
              </a:rPr>
              <a:t/>
            </a:r>
            <a:br>
              <a:rPr lang="ru-RU" dirty="0" smtClean="0">
                <a:solidFill>
                  <a:schemeClr val="tx1"/>
                </a:solidFill>
                <a:effectLst/>
                <a:latin typeface="Times New Roman" pitchFamily="18" charset="0"/>
                <a:cs typeface="Times New Roman" pitchFamily="18" charset="0"/>
              </a:rPr>
            </a:br>
            <a:r>
              <a:rPr lang="ru-RU" dirty="0" smtClean="0">
                <a:solidFill>
                  <a:schemeClr val="tx1"/>
                </a:solidFill>
                <a:effectLst/>
                <a:latin typeface="Times New Roman" pitchFamily="18" charset="0"/>
                <a:cs typeface="Times New Roman" pitchFamily="18" charset="0"/>
              </a:rPr>
              <a:t/>
            </a:r>
            <a:br>
              <a:rPr lang="ru-RU" dirty="0" smtClean="0">
                <a:solidFill>
                  <a:schemeClr val="tx1"/>
                </a:solidFill>
                <a:effectLst/>
                <a:latin typeface="Times New Roman" pitchFamily="18" charset="0"/>
                <a:cs typeface="Times New Roman" pitchFamily="18" charset="0"/>
              </a:rPr>
            </a:br>
            <a:r>
              <a:rPr lang="ru-RU" dirty="0" smtClean="0">
                <a:solidFill>
                  <a:schemeClr val="tx1"/>
                </a:solidFill>
                <a:effectLst/>
                <a:latin typeface="Times New Roman" pitchFamily="18" charset="0"/>
                <a:cs typeface="Times New Roman" pitchFamily="18" charset="0"/>
              </a:rPr>
              <a:t/>
            </a:r>
            <a:br>
              <a:rPr lang="ru-RU" dirty="0" smtClean="0">
                <a:solidFill>
                  <a:schemeClr val="tx1"/>
                </a:solidFill>
                <a:effectLst/>
                <a:latin typeface="Times New Roman" pitchFamily="18" charset="0"/>
                <a:cs typeface="Times New Roman" pitchFamily="18" charset="0"/>
              </a:rPr>
            </a:br>
            <a:r>
              <a:rPr lang="ru-RU" dirty="0" smtClean="0">
                <a:solidFill>
                  <a:schemeClr val="tx1"/>
                </a:solidFill>
                <a:effectLst/>
                <a:latin typeface="Times New Roman" pitchFamily="18" charset="0"/>
                <a:cs typeface="Times New Roman" pitchFamily="18" charset="0"/>
              </a:rPr>
              <a:t/>
            </a:r>
            <a:br>
              <a:rPr lang="ru-RU" dirty="0" smtClean="0">
                <a:solidFill>
                  <a:schemeClr val="tx1"/>
                </a:solidFill>
                <a:effectLst/>
                <a:latin typeface="Times New Roman" pitchFamily="18" charset="0"/>
                <a:cs typeface="Times New Roman" pitchFamily="18" charset="0"/>
              </a:rPr>
            </a:br>
            <a:r>
              <a:rPr lang="ru-RU" dirty="0" smtClean="0">
                <a:solidFill>
                  <a:schemeClr val="tx1"/>
                </a:solidFill>
                <a:effectLst/>
                <a:latin typeface="Times New Roman" pitchFamily="18" charset="0"/>
                <a:cs typeface="Times New Roman" pitchFamily="18" charset="0"/>
              </a:rPr>
              <a:t/>
            </a:r>
            <a:br>
              <a:rPr lang="ru-RU" dirty="0" smtClean="0">
                <a:solidFill>
                  <a:schemeClr val="tx1"/>
                </a:solidFill>
                <a:effectLst/>
                <a:latin typeface="Times New Roman" pitchFamily="18" charset="0"/>
                <a:cs typeface="Times New Roman" pitchFamily="18" charset="0"/>
              </a:rPr>
            </a:br>
            <a:r>
              <a:rPr lang="ru-RU" sz="3600" b="1" dirty="0" smtClean="0">
                <a:solidFill>
                  <a:schemeClr val="tx1"/>
                </a:solidFill>
                <a:effectLst/>
                <a:latin typeface="Times New Roman" pitchFamily="18" charset="0"/>
                <a:cs typeface="Times New Roman" pitchFamily="18" charset="0"/>
              </a:rPr>
              <a:t>Географическое положение города Купино</a:t>
            </a:r>
            <a:endParaRPr lang="ru-RU" sz="3600" b="1" dirty="0">
              <a:solidFill>
                <a:schemeClr val="tx1"/>
              </a:solidFill>
              <a:effectLst/>
              <a:latin typeface="Times New Roman" pitchFamily="18" charset="0"/>
              <a:cs typeface="Times New Roman" pitchFamily="18" charset="0"/>
            </a:endParaRPr>
          </a:p>
        </p:txBody>
      </p:sp>
      <p:pic>
        <p:nvPicPr>
          <p:cNvPr id="4" name="Содержимое 3" descr="http://img-fotki.yandex.ru/get/6107/159273773.0/0_61fa5_3e509719_XL">
            <a:hlinkClick r:id="rId2"/>
          </p:cNvPr>
          <p:cNvPicPr>
            <a:picLocks noGrp="1"/>
          </p:cNvPicPr>
          <p:nvPr>
            <p:ph idx="1"/>
          </p:nvPr>
        </p:nvPicPr>
        <p:blipFill>
          <a:blip r:embed="rId3" cstate="print"/>
          <a:stretch>
            <a:fillRect/>
          </a:stretch>
        </p:blipFill>
        <p:spPr bwMode="auto">
          <a:xfrm>
            <a:off x="1000100" y="1428736"/>
            <a:ext cx="7072362" cy="492922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4"/>
            <a:ext cx="8229600" cy="5340369"/>
          </a:xfrm>
        </p:spPr>
        <p:txBody>
          <a:bodyPr>
            <a:normAutofit fontScale="92500" lnSpcReduction="10000"/>
          </a:bodyPr>
          <a:lstStyle/>
          <a:p>
            <a:pPr lvl="0" algn="ctr">
              <a:buNone/>
            </a:pPr>
            <a:r>
              <a:rPr lang="ru-RU" b="1" dirty="0" smtClean="0"/>
              <a:t>     </a:t>
            </a:r>
            <a:r>
              <a:rPr lang="ru-RU" b="1" dirty="0" smtClean="0">
                <a:latin typeface="Times New Roman" pitchFamily="18" charset="0"/>
                <a:cs typeface="Times New Roman" pitchFamily="18" charset="0"/>
              </a:rPr>
              <a:t>КУПИНО</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районный центр в Новосибирской области, в 581 км к западу от Новосибирска. Расположен на Кулундинской равнине, к югу от озера Чаны. Основано в 1886; город - с 1944. Современное Купино - центр сельскохозяйственного района с предприятиями по переработке с/</a:t>
            </a:r>
            <a:r>
              <a:rPr lang="ru-RU" b="1" dirty="0" err="1" smtClean="0">
                <a:latin typeface="Times New Roman" pitchFamily="18" charset="0"/>
                <a:cs typeface="Times New Roman" pitchFamily="18" charset="0"/>
              </a:rPr>
              <a:t>х</a:t>
            </a:r>
            <a:r>
              <a:rPr lang="ru-RU" b="1" dirty="0" smtClean="0">
                <a:latin typeface="Times New Roman" pitchFamily="18" charset="0"/>
                <a:cs typeface="Times New Roman" pitchFamily="18" charset="0"/>
              </a:rPr>
              <a:t> сырья (комбинаты - молочно-консервный и мясной; рыбозавод и др.).  Историко-краеведческий музей. Памятник "Бойцам фронта и тыла". </a:t>
            </a:r>
          </a:p>
          <a:p>
            <a:endParaRPr lang="ru-RU" b="1"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3757610" cy="5411807"/>
          </a:xfrm>
        </p:spPr>
        <p:txBody>
          <a:bodyPr>
            <a:normAutofit fontScale="85000" lnSpcReduction="20000"/>
          </a:bodyPr>
          <a:lstStyle/>
          <a:p>
            <a:pPr lvl="0" algn="ctr">
              <a:buNone/>
            </a:pP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Герб Купинского района утвержден решением одиннадцатой сессии </a:t>
            </a:r>
          </a:p>
          <a:p>
            <a:pPr lvl="0" algn="ctr">
              <a:buNone/>
            </a:pPr>
            <a:r>
              <a:rPr lang="ru-RU" b="1" dirty="0" smtClean="0">
                <a:latin typeface="Times New Roman" pitchFamily="18" charset="0"/>
                <a:cs typeface="Times New Roman" pitchFamily="18" charset="0"/>
              </a:rPr>
              <a:t>   Совета депутатов Купинского района Новосибирской области первого созыва </a:t>
            </a:r>
          </a:p>
          <a:p>
            <a:pPr lvl="0" algn="ctr">
              <a:buNone/>
            </a:pPr>
            <a:r>
              <a:rPr lang="ru-RU" b="1" dirty="0" smtClean="0">
                <a:latin typeface="Times New Roman" pitchFamily="18" charset="0"/>
                <a:cs typeface="Times New Roman" pitchFamily="18" charset="0"/>
              </a:rPr>
              <a:t>   от 21 февраля 2006 года </a:t>
            </a:r>
          </a:p>
          <a:p>
            <a:pPr lvl="0" algn="ctr">
              <a:buNone/>
            </a:pPr>
            <a:r>
              <a:rPr lang="ru-RU" b="1" dirty="0" smtClean="0">
                <a:latin typeface="Times New Roman" pitchFamily="18" charset="0"/>
                <a:cs typeface="Times New Roman" pitchFamily="18" charset="0"/>
              </a:rPr>
              <a:t>   № 92 «О гербе и флаге Купинского района». </a:t>
            </a:r>
          </a:p>
          <a:p>
            <a:pPr algn="ctr"/>
            <a:endParaRPr lang="ru-RU" dirty="0"/>
          </a:p>
        </p:txBody>
      </p:sp>
      <p:pic>
        <p:nvPicPr>
          <p:cNvPr id="4" name="Рисунок 3" descr="http://www.edu54.ru/sites/default/files/images/kupino.preview.jpg">
            <a:hlinkClick r:id="rId2"/>
          </p:cNvPr>
          <p:cNvPicPr/>
          <p:nvPr/>
        </p:nvPicPr>
        <p:blipFill>
          <a:blip r:embed="rId3" cstate="print"/>
          <a:srcRect/>
          <a:stretch>
            <a:fillRect/>
          </a:stretch>
        </p:blipFill>
        <p:spPr bwMode="auto">
          <a:xfrm>
            <a:off x="4429124" y="857232"/>
            <a:ext cx="3938591" cy="542449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theme/theme1.xml><?xml version="1.0" encoding="utf-8"?>
<a:theme xmlns:a="http://schemas.openxmlformats.org/drawingml/2006/main" name="Тема Office">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986</TotalTime>
  <Words>1249</Words>
  <Application>Microsoft Office PowerPoint</Application>
  <PresentationFormat>Экран (4:3)</PresentationFormat>
  <Paragraphs>110</Paragraphs>
  <Slides>69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69</vt:i4>
      </vt:variant>
    </vt:vector>
  </HeadingPairs>
  <TitlesOfParts>
    <vt:vector size="70" baseType="lpstr">
      <vt:lpstr>Тема Office</vt:lpstr>
      <vt:lpstr>  «Город Купино,  Новосибирской  области»   </vt:lpstr>
      <vt:lpstr>Купинская школа- интернат  Город Купино Новосибирской области. Центральная улица Советов </vt:lpstr>
      <vt:lpstr>Слайд 3</vt:lpstr>
      <vt:lpstr>Слайд 4</vt:lpstr>
      <vt:lpstr> Задачи исследования:      </vt:lpstr>
      <vt:lpstr> </vt:lpstr>
      <vt:lpstr>       Географическое положение города Купино</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Дороги, которые ведут в г. Купино  </vt:lpstr>
      <vt:lpstr>Начинаем нашу экскурсию по достопримечательным местам улице Советов. Вокзал –о первое, что видят приезжающие к нам гости, и он является лицом города. Здание нашего железнодорожного вокзала перестроили в 2002 году. Теперь оно двухэтажное, и состоит из большого количества мрамора и зеркал. </vt:lpstr>
      <vt:lpstr> На перроне каждый может увидеть паровоз, стоящий на постаменте. Он символ ушедшей эпохи. Именно этот паровоз впервые прибыл в Купино 6 августа 1915 года по новой железнодорожной ветке Татарск - Малиновое озеро, построенной акционерным обществом Нехорошева. Первый состав состоял из 6 вагонов: двух пассажирских и четырех товарных. Поезд встречали жители Купино и окрестных сел, специально прибывшие посмотреть, как бегает «чугунка». </vt:lpstr>
      <vt:lpstr>Слайд 21</vt:lpstr>
      <vt:lpstr>Центральная улица города  Выходим на главную улицу города – ул. Советов. Ее протяженность около семи километров. Это самая длинная и самая зеленая улица, она делит весь город пополам. Неспешным шагом прогуляемся по тротуару, укрытому от палящего солнца старыми тополями.  </vt:lpstr>
      <vt:lpstr>Слайд 23</vt:lpstr>
      <vt:lpstr>Памятник воинам ВОВ</vt:lpstr>
      <vt:lpstr> В 2014 году открылся многофункциональный центр  (МФЦ)  Представление государственных и муниципальных услуг </vt:lpstr>
      <vt:lpstr>Слайд 26</vt:lpstr>
      <vt:lpstr> Муниципальное образовательное учреждение школа №105 г., улица Советов 1</vt:lpstr>
      <vt:lpstr>Герб и флаг школы</vt:lpstr>
      <vt:lpstr>Слайд 29</vt:lpstr>
      <vt:lpstr>Полиция города</vt:lpstr>
      <vt:lpstr>Полиция города</vt:lpstr>
      <vt:lpstr>Слайд 32</vt:lpstr>
      <vt:lpstr>Районный военкомат </vt:lpstr>
      <vt:lpstr>Районный военкомат</vt:lpstr>
      <vt:lpstr>   Город Купино – районный центр, здания и строения районных учреждений памятник Ленину также являются его частью и несут свою долю эстетической нагрузки в облике города. Есть у нас и свой «Белый дом» – здание администрации. Над ним гордо реет Российский флаг. На цоколе административного здания установили электронное табло с часами и погодой.</vt:lpstr>
      <vt:lpstr>Слайд 36</vt:lpstr>
      <vt:lpstr>Слайд 37</vt:lpstr>
      <vt:lpstr>В  1914  году появилось первое почтовое отделение. </vt:lpstr>
      <vt:lpstr>Почтовое отделение. </vt:lpstr>
      <vt:lpstr>Слайд 40</vt:lpstr>
      <vt:lpstr> Муниципальное казённое учреждение «Управление образования Купинского района»  </vt:lpstr>
      <vt:lpstr>Слайд 42</vt:lpstr>
      <vt:lpstr>Слайд 43</vt:lpstr>
      <vt:lpstr> В 2011 году завершилась реконструкция Районного Дворца культуры им.Кирова, который стал базовым центром культуры, координатором и связующим звеном всех учреждений культуры района.  </vt:lpstr>
      <vt:lpstr>Слайд 45</vt:lpstr>
      <vt:lpstr>МУ «Купинский районный молодёжный центр» </vt:lpstr>
      <vt:lpstr>Слайд 47</vt:lpstr>
      <vt:lpstr>Слайд 48</vt:lpstr>
      <vt:lpstr>  Мы продолжаем совместное путешествие по улице, заглянем в таинственный уголок, где можно отдохнуть на лавочках городского парка. Полюбоваться памятником великих князей Петра и Февронии.  </vt:lpstr>
      <vt:lpstr>Слайд 50</vt:lpstr>
      <vt:lpstr>Слайд 51</vt:lpstr>
      <vt:lpstr> Уютно разместилось в старом центре музыкальная школа, которая начинает свою историю с 1955 года, в настоящее время «Детская школа искусств». </vt:lpstr>
      <vt:lpstr>Слайд 53</vt:lpstr>
      <vt:lpstr>Слайд 54</vt:lpstr>
      <vt:lpstr>              И вот, наконец, передо нашим взглядом вырастает величественная, светлая, с золотыми куполами церковь. Она грандиозно выделяется среди окружающих ее современных зданий. Купола храма стали не просто несравненным нарядом нашего города, они напоминают о вечном, как будто говорят каждому из нас: не суетись, делай добро, твори красоту, красота  пробуждает  человечность, красота помогает жить…  Новый храм плод трудов  иеромонаха Мельхиседека,  прихожан и рядовых  жителей.  </vt:lpstr>
      <vt:lpstr>Слайд 56</vt:lpstr>
      <vt:lpstr>Слайд 57</vt:lpstr>
      <vt:lpstr>Слайд 58</vt:lpstr>
      <vt:lpstr>Муниципальное общеобразовательное учреждение г. Купино, ул.Советов 261 школа №80 им. Кузнецова В.П. </vt:lpstr>
      <vt:lpstr>Слайд 60</vt:lpstr>
      <vt:lpstr>  На улице Советов расположены различные магазины и торговые точки…  </vt:lpstr>
      <vt:lpstr>Слайд 62</vt:lpstr>
      <vt:lpstr>Слайд 63</vt:lpstr>
      <vt:lpstr>Слайд 64</vt:lpstr>
      <vt:lpstr>Слайд 65</vt:lpstr>
      <vt:lpstr>Слайд 66</vt:lpstr>
      <vt:lpstr>Слайд 67</vt:lpstr>
      <vt:lpstr>Слайд 68</vt:lpstr>
      <vt:lpstr>И многое, многое другое нужно исследовать в нашем городе.…</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Город Купино Новосибирской области. Центральная улица Советов</dc:title>
  <dc:creator>11111</dc:creator>
  <cp:lastModifiedBy>1</cp:lastModifiedBy>
  <cp:revision>112</cp:revision>
  <dcterms:created xsi:type="dcterms:W3CDTF">2014-04-20T01:50:19Z</dcterms:created>
  <dcterms:modified xsi:type="dcterms:W3CDTF">2014-12-16T11:53:46Z</dcterms:modified>
</cp:coreProperties>
</file>