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89" r:id="rId4"/>
    <p:sldId id="305" r:id="rId5"/>
    <p:sldId id="290" r:id="rId6"/>
    <p:sldId id="306" r:id="rId7"/>
    <p:sldId id="291" r:id="rId8"/>
    <p:sldId id="303" r:id="rId9"/>
    <p:sldId id="304" r:id="rId10"/>
    <p:sldId id="257" r:id="rId11"/>
    <p:sldId id="299" r:id="rId12"/>
    <p:sldId id="286" r:id="rId13"/>
    <p:sldId id="287" r:id="rId14"/>
    <p:sldId id="288" r:id="rId15"/>
    <p:sldId id="309" r:id="rId16"/>
    <p:sldId id="308" r:id="rId17"/>
    <p:sldId id="302" r:id="rId18"/>
    <p:sldId id="310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12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EFFF-346F-42DA-9E17-9386BBD4C3E1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DA66-FD66-43BB-8EB9-3AEEF7ED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00035" y="1571612"/>
            <a:ext cx="6643734" cy="4712932"/>
            <a:chOff x="2095511" y="2284041"/>
            <a:chExt cx="5573150" cy="419469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17998" y="2284041"/>
              <a:ext cx="4986233" cy="2545476"/>
            </a:xfrm>
            <a:prstGeom prst="rect">
              <a:avLst/>
            </a:prstGeom>
            <a:noFill/>
          </p:spPr>
          <p:txBody>
            <a:bodyPr wrap="square">
              <a:prstTxWarp prst="textWave4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66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5C12BE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Bookman Old Style" pitchFamily="18" charset="0"/>
                </a:rPr>
                <a:t>Богиня </a:t>
              </a:r>
            </a:p>
            <a:p>
              <a:pPr algn="ctr">
                <a:defRPr/>
              </a:pPr>
              <a:r>
                <a:rPr lang="ru-RU" sz="66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5C12BE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Bookman Old Style" pitchFamily="18" charset="0"/>
                </a:rPr>
                <a:t>сцены</a:t>
              </a:r>
              <a:endParaRPr lang="ru-RU" sz="6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5C12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95511" y="4967111"/>
              <a:ext cx="5573150" cy="151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 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_ </a:t>
              </a:r>
              <a:r>
                <a:rPr lang="ru-RU" sz="24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Исмаилова</a:t>
              </a: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Ума </a:t>
              </a:r>
              <a:r>
                <a:rPr lang="ru-RU" sz="24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Мугитдиновна</a:t>
              </a:r>
              <a:endPara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sz="24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Маджалисской</a:t>
              </a: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СОШ 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имени </a:t>
              </a:r>
              <a:r>
                <a:rPr lang="ru-RU" sz="24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Темирханова</a:t>
              </a: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Э.Д.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2" descr="http://mtdata.ru/u12/photoFAAE/20887572108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8604"/>
            <a:ext cx="2020055" cy="302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4702/60232530.2d/0_69cea_7acc209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2928958" cy="357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img-fotki.yandex.ru/get/4528/102934060.62/0_6397d_38f755b9_X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2714644" cy="354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4" descr="http://f15.ifotki.info/org/5d8138646d981aa7e1a4e355c3918268bc5f6c163401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292892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2" descr="http://ki.ill.in.ua/a/510x0/129024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0"/>
            <a:ext cx="2571736" cy="353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ruskino.ru/artist/684/photo/138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445648"/>
            <a:ext cx="2571768" cy="341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 descr="http://book-face.ru/img/person/61375/img1099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429000"/>
            <a:ext cx="257176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kino-teatr.ru/acter/album/641/413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000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sz="2000" b="1" i="1" dirty="0" smtClean="0">
                <a:solidFill>
                  <a:srgbClr val="5C12BE"/>
                </a:solidFill>
                <a:latin typeface="Bookman Old Style" pitchFamily="18" charset="0"/>
              </a:rPr>
              <a:t>Всенародно любимая актриса, женщина удивительной красоты и благородства,  вносит  огромный вклад в развитие отечественного искусства. На подмостках Малого театра ею созданы десятки женских образов в классических традициях императорской сцены. Замечательные фильмы с ее участием вошли в золотой фонд кинематографа и покоряют сердца новых поколений зрителей</a:t>
            </a:r>
            <a:r>
              <a:rPr lang="ru-RU" b="1" i="1" dirty="0" smtClean="0">
                <a:solidFill>
                  <a:srgbClr val="5C12BE"/>
                </a:solidFill>
                <a:latin typeface="Bookman Old Style" pitchFamily="18" charset="0"/>
              </a:rPr>
              <a:t>.  </a:t>
            </a:r>
            <a:endParaRPr lang="ru-RU" dirty="0" smtClean="0">
              <a:solidFill>
                <a:srgbClr val="5C12BE"/>
              </a:solidFill>
            </a:endParaRPr>
          </a:p>
        </p:txBody>
      </p:sp>
      <p:pic>
        <p:nvPicPr>
          <p:cNvPr id="4" name="Picture 8" descr="http://i069.radikal.ru/1406/42/f26ee76348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71810"/>
            <a:ext cx="528641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Народная артистка СССР (1978)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Отмечена призом "За выдающийся вклад в кинематограф" - КФ "Созвездие-2000"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Лауреат премии мэрии Москвы в области театрального искусства (2000, за роль в спектакле "Перекресток", театр им. М.Н.Ермоловой)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Лауреат премии "Кумир" в номинации "За высокое служение искусству" (2003)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"Самая красивая женщина уходящего века" - по опросу газеты "Комсомольская правда" (1999)</a:t>
            </a:r>
          </a:p>
          <a:p>
            <a:endParaRPr lang="ru-RU" dirty="0"/>
          </a:p>
        </p:txBody>
      </p:sp>
      <p:pic>
        <p:nvPicPr>
          <p:cNvPr id="4" name="Picture 4" descr="http://img0.liveinternet.ru/images/attach/c/11/116/731/116731858_xMdDTHYa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3196733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img-fotki.yandex.ru/get/4606/45550303.3e/0_cb418_6290bb7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611301"/>
            <a:ext cx="2179346" cy="32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static.dev.maly.ru/gallery/6/562e23036ad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86190"/>
            <a:ext cx="210477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dirty="0" smtClean="0"/>
              <a:t>  </a:t>
            </a:r>
          </a:p>
          <a:p>
            <a:r>
              <a:rPr lang="ru-RU" sz="4800" dirty="0" smtClean="0"/>
              <a:t> </a:t>
            </a:r>
            <a:r>
              <a:rPr lang="ru-RU" sz="7200" b="1" i="1" dirty="0" smtClean="0">
                <a:latin typeface="Bookman Old Style" pitchFamily="18" charset="0"/>
              </a:rPr>
              <a:t>О своей   жизни Эллина </a:t>
            </a:r>
            <a:r>
              <a:rPr lang="ru-RU" sz="7200" b="1" i="1" dirty="0" err="1" smtClean="0">
                <a:latin typeface="Bookman Old Style" pitchFamily="18" charset="0"/>
              </a:rPr>
              <a:t>Быстрицкая</a:t>
            </a:r>
            <a:r>
              <a:rPr lang="ru-RU" sz="7200" b="1" i="1" dirty="0" smtClean="0">
                <a:latin typeface="Bookman Old Style" pitchFamily="18" charset="0"/>
              </a:rPr>
              <a:t> рассказывает: "Так сложилась моя жизнь, что я одна... Выбор заключается в том, что можно было бы с кем-то быть, но для этого, с моей точки зрения, должны наличествовать определенные качества во взаимоотношениях. Мне ближе мудрость Омара Хайяма: "Уж лучше будь один, чем вместе с кем попало". При чем тут гордая независимость? Мне необходимо сердечное увлечение. А все радости общения - это совсем другое.  </a:t>
            </a:r>
          </a:p>
          <a:p>
            <a:r>
              <a:rPr lang="ru-RU" sz="7200" b="1" i="1" dirty="0" smtClean="0">
                <a:latin typeface="Bookman Old Style" pitchFamily="18" charset="0"/>
              </a:rPr>
              <a:t>У меня есть друзья, с которыми я общаюсь ежедневно, даже несколько раз в день, с ними я советуюсь. Мой круг - это мой круг, и я никого чужого не хочу туда пускать. Это тайна. Друзьями я не обделена.</a:t>
            </a:r>
          </a:p>
          <a:p>
            <a:r>
              <a:rPr lang="ru-RU" sz="7200" b="1" i="1" dirty="0" smtClean="0">
                <a:latin typeface="Bookman Old Style" pitchFamily="18" charset="0"/>
              </a:rPr>
              <a:t> У меня есть все остальное, чтобы чувствовать себя комфортно. Мои учителя, мои партнеры по сцене, по фильмам драгоценны для меня. </a:t>
            </a:r>
          </a:p>
          <a:p>
            <a:r>
              <a:rPr lang="ru-RU" sz="7200" b="1" i="1" dirty="0" smtClean="0">
                <a:latin typeface="Bookman Old Style" pitchFamily="18" charset="0"/>
              </a:rPr>
              <a:t>Но, к сожалению, некоторых уже нет в живых...</a:t>
            </a:r>
          </a:p>
          <a:p>
            <a:r>
              <a:rPr lang="ru-RU" sz="7200" b="1" i="1" dirty="0" smtClean="0">
                <a:latin typeface="Bookman Old Style" pitchFamily="18" charset="0"/>
              </a:rPr>
              <a:t> </a:t>
            </a:r>
            <a:endParaRPr lang="ru-RU" sz="4000" b="1" i="1" dirty="0" smtClean="0">
              <a:latin typeface="Bookman Old Style" pitchFamily="18" charset="0"/>
            </a:endParaRPr>
          </a:p>
          <a:p>
            <a:endParaRPr lang="ru-RU" sz="4000" dirty="0"/>
          </a:p>
        </p:txBody>
      </p:sp>
      <p:pic>
        <p:nvPicPr>
          <p:cNvPr id="4" name="Picture 20" descr="http://www.visualhistory.ru/sovkino/wp-content/uploads/2013/04/%D0%AD%D0%BB%D0%B8%D0%BD%D0%B0-%D0%91%D1%8B%D1%81%D1%82%D1%80%D0%B8%D1%86%D0%BA%D0%B0%D1%8F-2013-%D0%BE%D1%82%D0%BA%D1%80%D1%8B%D1%82%D0%BA%D0%B0-%D0%BE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000504"/>
            <a:ext cx="1898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kinomania.ru/images/photos_people/107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429132"/>
            <a:ext cx="371673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sz="2000" dirty="0" smtClean="0"/>
              <a:t> </a:t>
            </a:r>
            <a:r>
              <a:rPr lang="ru-RU" sz="2000" b="1" i="1" dirty="0" smtClean="0">
                <a:latin typeface="Bookman Old Style" pitchFamily="18" charset="0"/>
              </a:rPr>
              <a:t>В течение 17 лет возглавляла Федерацию художественной гимнастики СССР,  была почётным президентом Федерации бильярда, являлась членом Совета по культуре при президенте РФ,   сейчас — президент благотворительного Фонда в поддержку искусства и науки, профессор.     Вице-президент Международного фонда охраны здоровья матери и ребёнка, активный участник политической организации «Стабильная Россия».</a:t>
            </a:r>
          </a:p>
          <a:p>
            <a:endParaRPr lang="ru-RU" dirty="0"/>
          </a:p>
        </p:txBody>
      </p:sp>
      <p:pic>
        <p:nvPicPr>
          <p:cNvPr id="4" name="Picture 20" descr="http://content.foto.mail.ru/mail/lyudmila-1946/_blogs/i-20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5" y="2928934"/>
            <a:ext cx="2201719" cy="3286148"/>
          </a:xfrm>
          <a:prstGeom prst="rect">
            <a:avLst/>
          </a:prstGeom>
          <a:noFill/>
        </p:spPr>
      </p:pic>
      <p:pic>
        <p:nvPicPr>
          <p:cNvPr id="5" name="Picture 18" descr="http://jewish.ru/culture/events/2008/04/bystrickay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28976"/>
            <a:ext cx="2095498" cy="3193538"/>
          </a:xfrm>
          <a:prstGeom prst="rect">
            <a:avLst/>
          </a:prstGeom>
          <a:noFill/>
        </p:spPr>
      </p:pic>
      <p:pic>
        <p:nvPicPr>
          <p:cNvPr id="6" name="Picture 2" descr="http://www.kinomania.ru/images/photos_people/p_107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357561"/>
            <a:ext cx="2355865" cy="33932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content.foto.mail.ru/mail/lyudmila-1946/_blogs/i-20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01080" cy="58404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У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Элины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Быстрицкой</a:t>
            </a:r>
            <a:r>
              <a:rPr lang="en-US" b="1" i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есть фантастическая способность убеждать окружающих людей в справедливости и точности собственных наблюдений над тем, что происходит вокруг - в тот или иной момент почти в любой ситуации. Так может происходить и в театральном зале, и на экране кинотеатра,  </a:t>
            </a:r>
            <a:r>
              <a:rPr lang="en-US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и в жизни, когда в жизнь вмешивается фантазия и наблюдательность самой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Элины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Авраамовны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Человек, попадая под это магическое влияние, которое     Станиславский называл «лучеиспусканием», начинает смотреть на мир, на предметы, на природу и на разнообразные обстоятельства и проявления человеческой натуры ее - актрисы 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Быстрицкой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 - глазами, подчиняя ей свои </a:t>
            </a:r>
            <a:r>
              <a:rPr lang="en-US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 мысли и свои </a:t>
            </a:r>
            <a:r>
              <a:rPr lang="en-US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ощущения.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9118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Э.Быстрицкая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по праву принадлежит  к плеяде ярчайших звезд отечественного драматического искусства, многие годы являясь  примой Малого театра. На этой прославленной сцене ею прожита целая жизнь, сыграны лучшие роли, которые принесли   и профессиональное признание, и искреннюю любовь публики.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 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Picture 12" descr="http://svezaserio.ru/wp-content/uploads/2015/09/bystritskaja-elina-avraamovna-85-let-semj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57562"/>
            <a:ext cx="2152635" cy="3228952"/>
          </a:xfrm>
          <a:prstGeom prst="rect">
            <a:avLst/>
          </a:prstGeom>
          <a:noFill/>
        </p:spPr>
      </p:pic>
      <p:pic>
        <p:nvPicPr>
          <p:cNvPr id="8" name="Picture 14" descr="http://www.whitedress.ru/club/images/users/50/76516583_bistritskaya_novosti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41" y="3357562"/>
            <a:ext cx="3137149" cy="2071702"/>
          </a:xfrm>
          <a:prstGeom prst="rect">
            <a:avLst/>
          </a:prstGeom>
          <a:noFill/>
        </p:spPr>
      </p:pic>
      <p:pic>
        <p:nvPicPr>
          <p:cNvPr id="9" name="Picture 10" descr="http://i0.newstube.ru/64521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357562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821537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5C12BE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Elena-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bystritskaya-ru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Mega-stars-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Chitalnya.ru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Bookz.ru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 descr="http://static1.repo.aif.ru/1/08/559003/77ae0509fc36f18a07e271a77d0b9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5697559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96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Элина</a:t>
            </a:r>
            <a:r>
              <a:rPr lang="ru-RU" sz="9600" b="1" i="1" dirty="0" smtClean="0">
                <a:solidFill>
                  <a:srgbClr val="FF0000"/>
                </a:solidFill>
                <a:latin typeface="Bookman Old Style" pitchFamily="18" charset="0"/>
              </a:rPr>
              <a:t>, одно из двух «л» потеряла паспортистка, означает «мудрая». Родители взяли это имя у писателя Кнута Гамсуна, не зная, насколько пророчески верным оно будет на всем жизненном пути их дочери.</a:t>
            </a:r>
          </a:p>
          <a:p>
            <a:r>
              <a:rPr lang="ru-RU" sz="96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Элине</a:t>
            </a:r>
            <a:r>
              <a:rPr lang="ru-RU" sz="96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96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Быстрицкой</a:t>
            </a:r>
            <a:r>
              <a:rPr lang="ru-RU" sz="9600" b="1" i="1" dirty="0" smtClean="0">
                <a:solidFill>
                  <a:srgbClr val="FF0000"/>
                </a:solidFill>
                <a:latin typeface="Bookman Old Style" pitchFamily="18" charset="0"/>
              </a:rPr>
              <a:t> пришлось одолеть немало крутых поворотов, прежде чем зрители узнали и полюбили ее. Глядя на </a:t>
            </a:r>
            <a:r>
              <a:rPr lang="ru-RU" sz="96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Быстрицкую</a:t>
            </a:r>
            <a:r>
              <a:rPr lang="ru-RU" sz="9600" b="1" i="1" dirty="0" smtClean="0">
                <a:solidFill>
                  <a:srgbClr val="FF0000"/>
                </a:solidFill>
                <a:latin typeface="Bookman Old Style" pitchFamily="18" charset="0"/>
              </a:rPr>
              <a:t>, невозможно представить ее вне актерской профессии. Прекрасные внешние данные, красивый голос, изящество движений – все в ней кажется созданным для сцены и экрана. А ведь в юности она готовилась к иному жизненному пути: отец, военный врач, считал, что дочь должна унаследовать его профессию.  </a:t>
            </a:r>
          </a:p>
          <a:p>
            <a:endParaRPr lang="ru-RU" sz="9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kino-teatr.biz/acter/album/641/252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2571736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stuki-druki.com/aforizms/Elina-Bistrickaya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kino-teatr.ru/acter/album/641/129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00583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http://image.tmdb.org/t/p/original/k3TWaov5q6gOdDubHdqGBrEGi6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0"/>
            <a:ext cx="2286016" cy="380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4" descr="http://f3.mylove.ru/d_1Cu41Eqe2JTGRH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826538"/>
            <a:ext cx="3955526" cy="303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8" descr="http://www.kinomania.ru/images/photos_people/1077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757258"/>
            <a:ext cx="3071802" cy="310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8" descr="http://f15.ifotki.info/org/4e7b255fecea8b92be688925d46aba54bc5f6c1634013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857356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15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Следуя давней мечте об актерской профессии,   поступает в балетный класс музыкальной школы. Потом был Киевский театральный институт имени И.К. 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Карпенко-Карого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.  После успешного окончания в 1953 году – три сезона в Вильнюсском русском драматическом театре . Вдумчивость, четкость в работе,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стремление к законченности образа – эти качества уже тогда проявились в молодой актрисе.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Театр был на гастролях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в Ленинграде, когда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Быстрицкую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пригласили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сразу на две роли в кино.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http://img-fotki.yandex.ru/get/3300/136583709.6c/0_dc305_9ef9605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1643074" cy="2308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2.staticflickr.com/6/5215/5441464110_6379cd699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2398714" cy="354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mg-fotki.yandex.ru/get/6106/79815504.5b/0_182938_7e21d5ee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429000"/>
            <a:ext cx="250029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fb.ru/misc/i/gallery/13628/9953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3643306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top-antropos.com/images/14/Elina/%D0%AD%D0%BB%D0%B8%D0%BD%D0%B0%20%D0%90%D0%B2%D1%80%D0%B0%D0%B0%D0%BC%D0%BE%D0%B2%D0%BD%D0%B0%20%D0%91%D1%8B%D1%81%D1%82%D1%80%D0%B8%D1%86%D0%BA%D0%B0%D1%8F%20%283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429000"/>
            <a:ext cx="300950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www.weblancer.net/download/10167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0"/>
            <a:ext cx="2571736" cy="3500438"/>
          </a:xfrm>
          <a:prstGeom prst="rect">
            <a:avLst/>
          </a:prstGeom>
          <a:noFill/>
        </p:spPr>
      </p:pic>
      <p:pic>
        <p:nvPicPr>
          <p:cNvPr id="8" name="Picture 8" descr="http://beautifulrus.com/wp-content/uploads/2012/06/Elina-Bystritskay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0"/>
            <a:ext cx="23963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img-fotki.yandex.ru/get/3300/136583709.6c/0_dc305_9ef96056_or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14310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  Выбор ее был неожиданным: шекспировской Виоле и Себастьяну («Двенадцатая ночь») актриса предпочла свою современницу – врача в фильме «Неоконченная повесть».  Фильм  вышел на экраны в 1955 году. Не зарубцевались раны, еще не оттаяли сердца от испытаний военного времени, но тем сильнее была в людях жажда доброты и красоты. Поняв и прочувствовав это, актриса наделила свою героиню удивительным светом и личным обаянием.   </a:t>
            </a:r>
            <a:r>
              <a:rPr lang="ru-RU" sz="1800" b="1" i="1" dirty="0" smtClean="0">
                <a:latin typeface="Bookman Old Style" pitchFamily="18" charset="0"/>
              </a:rPr>
              <a:t>Фильм «</a:t>
            </a:r>
            <a:r>
              <a:rPr lang="ru-RU" sz="2000" b="1" i="1" dirty="0" smtClean="0">
                <a:latin typeface="Bookman Old Style" pitchFamily="18" charset="0"/>
              </a:rPr>
              <a:t>Неоконченная повесть» принес </a:t>
            </a:r>
            <a:r>
              <a:rPr lang="ru-RU" sz="2000" b="1" i="1" dirty="0" err="1" smtClean="0">
                <a:latin typeface="Bookman Old Style" pitchFamily="18" charset="0"/>
              </a:rPr>
              <a:t>Элине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Быстрицкой</a:t>
            </a:r>
            <a:r>
              <a:rPr lang="ru-RU" sz="2000" b="1" i="1" dirty="0" smtClean="0">
                <a:latin typeface="Bookman Old Style" pitchFamily="18" charset="0"/>
              </a:rPr>
              <a:t> признание и звание лучшей актрисы года. Её включили в состав делегации на Неделю советского кино, проходившую в Париже.</a:t>
            </a:r>
            <a:endParaRPr lang="ru-RU" sz="3600" b="1" i="1" dirty="0" smtClean="0">
              <a:latin typeface="Bookman Old Style" pitchFamily="18" charset="0"/>
            </a:endParaRPr>
          </a:p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Picture 2" descr="http://24smi.org/public/media/app/public/media/uploads/8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71942"/>
            <a:ext cx="33691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6" descr="http://img1.1tv.ru/imgsize640x360/PR20130404125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429132"/>
            <a:ext cx="3683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1439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В 1958 году на экраны вышел многосерийный фильм «Тихий Дон», в котором </a:t>
            </a:r>
            <a:r>
              <a:rPr lang="ru-RU" sz="2400" b="1" i="1" dirty="0" err="1" smtClean="0">
                <a:latin typeface="Bookman Old Style" pitchFamily="18" charset="0"/>
              </a:rPr>
              <a:t>Быстрицкая</a:t>
            </a:r>
            <a:r>
              <a:rPr lang="ru-RU" sz="2400" b="1" i="1" dirty="0" smtClean="0">
                <a:latin typeface="Bookman Old Style" pitchFamily="18" charset="0"/>
              </a:rPr>
              <a:t> сыграла Аксинью. Этот образ стал ее лучшей </a:t>
            </a:r>
            <a:r>
              <a:rPr lang="ru-RU" sz="2400" b="1" i="1" dirty="0" err="1" smtClean="0">
                <a:latin typeface="Bookman Old Style" pitchFamily="18" charset="0"/>
              </a:rPr>
              <a:t>киноролью</a:t>
            </a:r>
            <a:r>
              <a:rPr lang="ru-RU" sz="2400" b="1" i="1" dirty="0" smtClean="0">
                <a:latin typeface="Bookman Old Style" pitchFamily="18" charset="0"/>
              </a:rPr>
              <a:t>. Прошло больше полувека – Аксинью пытались сыграть многие актрисы, но ни одна из них не смогла даже приблизиться по уровню и глубине к </a:t>
            </a:r>
            <a:r>
              <a:rPr lang="ru-RU" sz="2400" b="1" i="1" dirty="0" err="1" smtClean="0">
                <a:latin typeface="Bookman Old Style" pitchFamily="18" charset="0"/>
              </a:rPr>
              <a:t>Элине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latin typeface="Bookman Old Style" pitchFamily="18" charset="0"/>
              </a:rPr>
              <a:t>Авраамовне</a:t>
            </a:r>
            <a:r>
              <a:rPr lang="ru-RU" sz="2400" b="1" i="1" dirty="0" smtClean="0">
                <a:latin typeface="Bookman Old Style" pitchFamily="18" charset="0"/>
              </a:rPr>
              <a:t>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Picture 4" descr="http://thisisdarell.appspot.com/static.7days.cdnvideo.ru/pic/823220/202891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75379"/>
            <a:ext cx="4476728" cy="2982621"/>
          </a:xfrm>
          <a:prstGeom prst="rect">
            <a:avLst/>
          </a:prstGeom>
          <a:noFill/>
        </p:spPr>
      </p:pic>
      <p:pic>
        <p:nvPicPr>
          <p:cNvPr id="5" name="Picture 6" descr="http://img-fotki.yandex.ru/get/5644/39067198.da/0_754d4_d16ddd45_XL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2246904" cy="3286148"/>
          </a:xfrm>
          <a:prstGeom prst="rect">
            <a:avLst/>
          </a:prstGeom>
          <a:noFill/>
        </p:spPr>
      </p:pic>
      <p:pic>
        <p:nvPicPr>
          <p:cNvPr id="6" name="Picture 4" descr="http://ruskino.ru/artist/684/photo/9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5620" y="3214686"/>
            <a:ext cx="227838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После 25-летнего перерыва, в 1991 году, </a:t>
            </a:r>
            <a:r>
              <a:rPr lang="ru-RU" b="1" i="1" dirty="0" err="1" smtClean="0">
                <a:latin typeface="Bookman Old Style" pitchFamily="18" charset="0"/>
              </a:rPr>
              <a:t>Элина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Быстрицкая</a:t>
            </a:r>
            <a:r>
              <a:rPr lang="ru-RU" b="1" i="1" dirty="0" smtClean="0">
                <a:latin typeface="Bookman Old Style" pitchFamily="18" charset="0"/>
              </a:rPr>
              <a:t> вновь вернулась на съемочную площадку, снявшись в психологическом детективе "Семь дней после убийства", по мотивам повести Жоржа Сименона "Тюрьма". 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В 1997 году </a:t>
            </a:r>
            <a:r>
              <a:rPr lang="ru-RU" b="1" i="1" dirty="0" err="1" smtClean="0">
                <a:latin typeface="Bookman Old Style" pitchFamily="18" charset="0"/>
              </a:rPr>
              <a:t>Быстрицкая</a:t>
            </a:r>
            <a:r>
              <a:rPr lang="ru-RU" b="1" i="1" dirty="0" smtClean="0">
                <a:latin typeface="Bookman Old Style" pitchFamily="18" charset="0"/>
              </a:rPr>
              <a:t> снялась в фильме Булата Мансурова "Теплые ветры древних булгар", где 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сыграла 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княгиню Ольгу.</a:t>
            </a:r>
          </a:p>
          <a:p>
            <a:r>
              <a:rPr lang="ru-RU" b="1" i="1" dirty="0" smtClean="0">
                <a:latin typeface="Bookman Old Style" pitchFamily="18" charset="0"/>
              </a:rPr>
              <a:t>В апреле 1998 года, 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на сцене Кремлевского Дворца состоялся ее юбилейный бенефис.   Валентин </a:t>
            </a:r>
            <a:r>
              <a:rPr lang="ru-RU" b="1" i="1" dirty="0" err="1" smtClean="0">
                <a:latin typeface="Bookman Old Style" pitchFamily="18" charset="0"/>
              </a:rPr>
              <a:t>Гафт</a:t>
            </a:r>
            <a:r>
              <a:rPr lang="ru-RU" b="1" i="1" dirty="0" smtClean="0">
                <a:latin typeface="Bookman Old Style" pitchFamily="18" charset="0"/>
              </a:rPr>
              <a:t> отреагировал на возвращение актрисы эпиграммой:</a:t>
            </a:r>
          </a:p>
          <a:p>
            <a:r>
              <a:rPr lang="ru-RU" b="1" i="1" dirty="0" smtClean="0">
                <a:latin typeface="Bookman Old Style" pitchFamily="18" charset="0"/>
              </a:rPr>
              <a:t>Тебя мы помним по кино,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Нет, не напрасно ты </a:t>
            </a:r>
          </a:p>
          <a:p>
            <a:r>
              <a:rPr lang="ru-RU" b="1" i="1" dirty="0" smtClean="0">
                <a:latin typeface="Bookman Old Style" pitchFamily="18" charset="0"/>
              </a:rPr>
              <a:t>артисткой стала.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Триумф твой прошумел</a:t>
            </a:r>
          </a:p>
          <a:p>
            <a:r>
              <a:rPr lang="ru-RU" b="1" i="1" dirty="0" smtClean="0">
                <a:latin typeface="Bookman Old Style" pitchFamily="18" charset="0"/>
              </a:rPr>
              <a:t> казалось бы давно,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Но вновь таланта искра заблистала.</a:t>
            </a:r>
          </a:p>
          <a:p>
            <a:endParaRPr lang="ru-RU" dirty="0"/>
          </a:p>
        </p:txBody>
      </p:sp>
      <p:pic>
        <p:nvPicPr>
          <p:cNvPr id="4" name="Picture 2" descr="http://www.eg.ru/upimg/photo/184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144" y="3857628"/>
            <a:ext cx="226785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681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2014-06-29T16:51:44Z</dcterms:created>
  <dcterms:modified xsi:type="dcterms:W3CDTF">2016-12-29T21:03:07Z</dcterms:modified>
</cp:coreProperties>
</file>