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78" r:id="rId2"/>
    <p:sldId id="273" r:id="rId3"/>
    <p:sldId id="274" r:id="rId4"/>
    <p:sldId id="275" r:id="rId5"/>
    <p:sldId id="27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70" r:id="rId15"/>
    <p:sldId id="269" r:id="rId16"/>
    <p:sldId id="268" r:id="rId17"/>
    <p:sldId id="265" r:id="rId18"/>
    <p:sldId id="267" r:id="rId19"/>
    <p:sldId id="272" r:id="rId20"/>
    <p:sldId id="271" r:id="rId21"/>
    <p:sldId id="26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404664"/>
            <a:ext cx="9058442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200" b="1" cap="all" spc="0" dirty="0" smtClean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ambria" pitchFamily="18" charset="0"/>
              </a:rPr>
              <a:t>Классный час</a:t>
            </a:r>
          </a:p>
          <a:p>
            <a:pPr algn="ctr"/>
            <a:endParaRPr lang="ru-RU" sz="3200" b="1" cap="all" spc="0" dirty="0" smtClean="0">
              <a:ln/>
              <a:solidFill>
                <a:schemeClr val="tx2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Cambria" pitchFamily="18" charset="0"/>
            </a:endParaRPr>
          </a:p>
          <a:p>
            <a:pPr algn="ctr"/>
            <a:r>
              <a:rPr lang="ru-RU" sz="3200" b="1" cap="all" dirty="0" smtClean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ambria" pitchFamily="18" charset="0"/>
              </a:rPr>
              <a:t>«успешный человек – хороший ученик?!»</a:t>
            </a:r>
            <a:endParaRPr lang="ru-RU" sz="3200" b="1" cap="all" spc="0" dirty="0">
              <a:ln/>
              <a:solidFill>
                <a:schemeClr val="tx2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Cambria" pitchFamily="18" charset="0"/>
            </a:endParaRPr>
          </a:p>
        </p:txBody>
      </p:sp>
      <p:pic>
        <p:nvPicPr>
          <p:cNvPr id="1026" name="Picture 2" descr="C:\Users\User141\Desktop\п.у\2f2f324e0f27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3140968"/>
            <a:ext cx="3292740" cy="3379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283968" y="285293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Ленёва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Марина Анатольевна 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Учитель математики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17153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076056" y="260648"/>
            <a:ext cx="3691880" cy="6048672"/>
          </a:xfrm>
        </p:spPr>
        <p:txBody>
          <a:bodyPr/>
          <a:lstStyle/>
          <a:p>
            <a:pPr marL="45720" indent="0" algn="ctr">
              <a:buNone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Вольтер Франсуа-Мари </a:t>
            </a:r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Аруэ</a:t>
            </a:r>
            <a:endParaRPr lang="ru-RU" sz="2800" b="1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 marL="45720" indent="0" algn="ctr">
              <a:buNone/>
            </a:pP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Отец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Вольтера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говорил о нем и его брате: "Я вырастил двух дураков. Один дурак в прозе, а другой - в стихах". </a:t>
            </a:r>
            <a:br>
              <a:rPr lang="ru-RU" sz="280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</a:b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/>
            </a:r>
            <a:br>
              <a:rPr lang="ru-RU" sz="280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</a:br>
            <a:endParaRPr lang="ru-RU" sz="2800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</p:txBody>
      </p:sp>
      <p:pic>
        <p:nvPicPr>
          <p:cNvPr id="4" name="Рисунок 3" descr="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4638675" cy="60486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855889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331640" y="4293096"/>
            <a:ext cx="6696744" cy="2376264"/>
          </a:xfrm>
        </p:spPr>
        <p:txBody>
          <a:bodyPr>
            <a:normAutofit lnSpcReduction="10000"/>
          </a:bodyPr>
          <a:lstStyle/>
          <a:p>
            <a:pPr marL="45720" indent="0" algn="ctr">
              <a:buNone/>
            </a:pPr>
            <a:r>
              <a:rPr lang="ru-RU" sz="26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Исаак Ньютон</a:t>
            </a:r>
            <a:r>
              <a:rPr lang="ru-RU" sz="260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</a:t>
            </a:r>
            <a:endParaRPr lang="ru-RU" sz="2600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 marL="45720" indent="0" algn="ctr">
              <a:buNone/>
            </a:pPr>
            <a:r>
              <a:rPr lang="ru-RU" sz="260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У</a:t>
            </a:r>
            <a:r>
              <a:rPr lang="ru-RU" sz="26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чился </a:t>
            </a:r>
            <a:r>
              <a:rPr lang="ru-RU" sz="260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хуже всех в классе, пока его не побил приятель. После чего Ньютон решил победить его в знаниях, и уже через несколько месяцев стал первым в классе</a:t>
            </a:r>
            <a:r>
              <a:rPr lang="ru-RU" sz="2600" dirty="0">
                <a:latin typeface="Cambria" pitchFamily="18" charset="0"/>
              </a:rPr>
              <a:t>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 descr="Ньютон 1111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88640"/>
            <a:ext cx="6840760" cy="41044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971879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874275" y="908720"/>
            <a:ext cx="3960440" cy="5328592"/>
          </a:xfrm>
        </p:spPr>
        <p:txBody>
          <a:bodyPr>
            <a:normAutofit lnSpcReduction="10000"/>
          </a:bodyPr>
          <a:lstStyle/>
          <a:p>
            <a:pPr marL="45720" indent="0" algn="ctr">
              <a:buNone/>
            </a:pPr>
            <a:r>
              <a:rPr lang="ru-RU" sz="26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Отто фон </a:t>
            </a:r>
            <a:r>
              <a:rPr lang="ru-RU" sz="26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Бисмарк</a:t>
            </a:r>
            <a:r>
              <a:rPr lang="ru-RU" sz="26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.</a:t>
            </a:r>
          </a:p>
          <a:p>
            <a:pPr marL="45720" indent="0" algn="ctr">
              <a:buNone/>
            </a:pPr>
            <a:r>
              <a:rPr lang="ru-RU" sz="26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ru-RU" sz="260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К</a:t>
            </a:r>
            <a:r>
              <a:rPr lang="ru-RU" sz="26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анцлер </a:t>
            </a:r>
            <a:r>
              <a:rPr lang="ru-RU" sz="260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Германский империи, скверно учился и еще хуже работал: устраивался на службу только по протекции, и его либо отовсюду выгоняли, либо он уходил сам, будучи не в силах выполнять рутинную работу. </a:t>
            </a:r>
            <a:r>
              <a:rPr lang="ru-RU" sz="2600" dirty="0"/>
              <a:t/>
            </a:r>
            <a:br>
              <a:rPr lang="ru-RU" sz="2600" dirty="0"/>
            </a:br>
            <a:endParaRPr lang="ru-RU" sz="2600" dirty="0"/>
          </a:p>
        </p:txBody>
      </p:sp>
      <p:pic>
        <p:nvPicPr>
          <p:cNvPr id="4098" name="Picture 2" descr="C:\Users\User141\Desktop\п.у\OttoVonBismarck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3" y="620688"/>
            <a:ext cx="4693452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415322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188640"/>
            <a:ext cx="8352928" cy="347472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Наполеон</a:t>
            </a:r>
            <a:r>
              <a:rPr lang="ru-RU" sz="360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учился плохо по всем предметам, 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кроме </a:t>
            </a:r>
            <a:r>
              <a:rPr lang="ru-RU" sz="360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математики. </a:t>
            </a:r>
          </a:p>
        </p:txBody>
      </p:sp>
      <p:pic>
        <p:nvPicPr>
          <p:cNvPr id="4" name="Рисунок 3" descr="Наполеон 11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94070" y="1445212"/>
            <a:ext cx="4031485" cy="52246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995366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3861048"/>
            <a:ext cx="8496944" cy="2996952"/>
          </a:xfrm>
        </p:spPr>
        <p:txBody>
          <a:bodyPr>
            <a:normAutofit lnSpcReduction="10000"/>
          </a:bodyPr>
          <a:lstStyle/>
          <a:p>
            <a:pPr marL="45720" indent="0" algn="ctr">
              <a:buNone/>
            </a:pPr>
            <a:endParaRPr lang="ru-RU" sz="2400" b="1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 marL="45720" indent="0" algn="ctr">
              <a:buNone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Альберт Эйнштейн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.</a:t>
            </a:r>
          </a:p>
          <a:p>
            <a:pPr marL="45720" indent="0" algn="ctr">
              <a:buNone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С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оздатель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теории относительности, лауреат Нобелевской премии, учился очень средне. Его родители признавались знакомым, что не питают никаких иллюзий на его счет, и надеются только, что он сможет устроиться хотя бы на простую работу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5122" name="Picture 2" descr="C:\Users\User141\Desktop\п.у\12eins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65836"/>
            <a:ext cx="3456384" cy="3984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0590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16213" y="620688"/>
            <a:ext cx="4104456" cy="5991225"/>
          </a:xfrm>
        </p:spPr>
        <p:txBody>
          <a:bodyPr/>
          <a:lstStyle/>
          <a:p>
            <a:pPr marL="45720" indent="0" algn="ctr">
              <a:buNone/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Александр Сергеевич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Пушкин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.</a:t>
            </a:r>
          </a:p>
          <a:p>
            <a:pPr marL="45720" indent="0" algn="ctr">
              <a:buNone/>
            </a:pP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О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чень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слабо успевал в Лицее и плакал на уроках арифметики. После аттестации, на вручении дипломов он оказался вторым с конца.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8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4" name="Рисунок 3" descr="Пушкин 11.jp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02733"/>
            <a:ext cx="4495800" cy="59912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38491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141\Desktop\п.у\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600045">
            <a:off x="167009" y="451182"/>
            <a:ext cx="1889790" cy="1850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75656" y="1556792"/>
            <a:ext cx="6510115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6600" b="1" cap="all" spc="0" dirty="0" smtClean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ambria" pitchFamily="18" charset="0"/>
              </a:rPr>
              <a:t>«Знаменитые</a:t>
            </a:r>
          </a:p>
          <a:p>
            <a:pPr algn="ctr"/>
            <a:r>
              <a:rPr lang="ru-RU" sz="6600" b="1" cap="all" spc="0" dirty="0" smtClean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ambria" pitchFamily="18" charset="0"/>
              </a:rPr>
              <a:t> отличники»</a:t>
            </a:r>
            <a:endParaRPr lang="ru-RU" sz="6600" b="1" cap="all" spc="0" dirty="0">
              <a:ln/>
              <a:solidFill>
                <a:schemeClr val="tx2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Cambria" pitchFamily="18" charset="0"/>
            </a:endParaRPr>
          </a:p>
        </p:txBody>
      </p:sp>
      <p:pic>
        <p:nvPicPr>
          <p:cNvPr id="6147" name="Picture 3" descr="C:\Users\User141\Desktop\п.у\31432a89066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802978">
            <a:off x="6507685" y="3229938"/>
            <a:ext cx="2443641" cy="3669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User141\Desktop\п.у\school-klipar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553579">
            <a:off x="6242592" y="173067"/>
            <a:ext cx="2251524" cy="1801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User141\Desktop\п.у\0_a4ef7_c59ab9c0_X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89040"/>
            <a:ext cx="3968790" cy="2941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80270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1124744"/>
            <a:ext cx="4104456" cy="4464496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360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Вундеркиндом считался </a:t>
            </a: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Александр Грибоедов</a:t>
            </a:r>
            <a:r>
              <a:rPr lang="ru-RU" sz="360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, русский писатель и дипломат. </a:t>
            </a:r>
          </a:p>
        </p:txBody>
      </p:sp>
      <p:pic>
        <p:nvPicPr>
          <p:cNvPr id="4" name="Рисунок 3" descr="Грибоедов 111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04664"/>
            <a:ext cx="4176464" cy="59046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732331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0" y="784116"/>
            <a:ext cx="3960440" cy="5145752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360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Русский химик </a:t>
            </a: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Дмитрий Менделеев</a:t>
            </a:r>
            <a:r>
              <a:rPr lang="ru-RU" sz="360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, открывший периодическую систему, всегда очень хорошо учился.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7170" name="Picture 2" descr="C:\Users\User141\Desktop\п.у\84bd21647828617932d931129c214a8c_origin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2588" y="620688"/>
            <a:ext cx="3887363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89157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87624" y="4077072"/>
            <a:ext cx="6840760" cy="2664296"/>
          </a:xfrm>
        </p:spPr>
        <p:txBody>
          <a:bodyPr>
            <a:normAutofit fontScale="92500"/>
          </a:bodyPr>
          <a:lstStyle/>
          <a:p>
            <a:pPr marL="45720" indent="0" algn="ctr">
              <a:buNone/>
            </a:pPr>
            <a:r>
              <a:rPr lang="ru-RU" sz="35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Владимир </a:t>
            </a:r>
            <a:r>
              <a:rPr lang="ru-RU" sz="35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Ленин</a:t>
            </a:r>
            <a:r>
              <a:rPr lang="ru-RU" sz="35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.</a:t>
            </a:r>
          </a:p>
          <a:p>
            <a:pPr marL="45720" indent="0" algn="ctr">
              <a:buNone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Золотой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медалист. Позже он экстерном благополучно освоил курс юридических наук Санкт-Петербургского университета.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 descr="Ленин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88640"/>
            <a:ext cx="5045546" cy="37063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171671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sz="quarter" idx="13"/>
          </p:nvPr>
        </p:nvSpPr>
        <p:spPr>
          <a:xfrm>
            <a:off x="2500164" y="3099792"/>
            <a:ext cx="3900367" cy="1617360"/>
          </a:xfrm>
        </p:spPr>
        <p:txBody>
          <a:bodyPr>
            <a:normAutofit fontScale="32500" lnSpcReduction="20000"/>
          </a:bodyPr>
          <a:lstStyle/>
          <a:p>
            <a:pPr marL="45720" indent="0" algn="ctr">
              <a:buNone/>
            </a:pPr>
            <a:r>
              <a:rPr lang="ru-RU" sz="50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Людей неинтересных в мире нет.</a:t>
            </a:r>
          </a:p>
          <a:p>
            <a:pPr marL="45720" indent="0" algn="ctr">
              <a:buNone/>
            </a:pPr>
            <a:r>
              <a:rPr lang="ru-RU" sz="50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Их судьбы – как истории планет.</a:t>
            </a:r>
          </a:p>
          <a:p>
            <a:pPr marL="45720" indent="0" algn="ctr">
              <a:buNone/>
            </a:pPr>
            <a:r>
              <a:rPr lang="ru-RU" sz="50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У каждой все особое, свое,</a:t>
            </a:r>
          </a:p>
          <a:p>
            <a:pPr marL="45720" indent="0" algn="ctr">
              <a:buNone/>
            </a:pPr>
            <a:r>
              <a:rPr lang="ru-RU" sz="50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И нет планет, похожих на нее. </a:t>
            </a:r>
            <a:endParaRPr lang="en-US" sz="5000" dirty="0" smtClean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  <a:p>
            <a:pPr marL="45720" indent="0" algn="ctr">
              <a:buNone/>
            </a:pPr>
            <a:r>
              <a:rPr lang="ru-RU" sz="5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(</a:t>
            </a:r>
            <a:r>
              <a:rPr lang="ru-RU" sz="50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Е. Евтушенко)</a:t>
            </a:r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4098" name="Picture 2" descr="C:\Documents and Settings\Nastya\Рабочий стол\дети 3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7904" y="620688"/>
            <a:ext cx="1728191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Documents and Settings\Nastya\Рабочий стол\дети 4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4664" y="2780928"/>
            <a:ext cx="2286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Documents and Settings\Nastya\Рабочий стол\дети 5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03567" y="2780928"/>
            <a:ext cx="2286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Documents and Settings\Nastya\Рабочий стол\дети 6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9" y="5059304"/>
            <a:ext cx="1905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Documents and Settings\Nastya\Рабочий стол\дети 7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224" y="5085184"/>
            <a:ext cx="220027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Documents and Settings\Nastya\Рабочий стол\дети 8.jpe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9" y="692696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Documents and Settings\Nastya\Рабочий стол\дети 9.jpe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692696"/>
            <a:ext cx="2286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C:\Documents and Settings\Nastya\Рабочий стол\дети 10.jpe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7936" y="5089142"/>
            <a:ext cx="1905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06861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141\Desktop\п.у\marie-curie.pn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88640"/>
            <a:ext cx="3528392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539552" y="1916832"/>
            <a:ext cx="4248472" cy="4680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Мария 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Склодовская-Кюри.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</a:t>
            </a:r>
          </a:p>
          <a:p>
            <a:pPr marL="45720" indent="0" algn="ctr">
              <a:buNone/>
            </a:pP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Физик и дважды лауреат Нобелевской премии Мария Склодовская-Кюри была круглой отличницей. </a:t>
            </a:r>
          </a:p>
        </p:txBody>
      </p:sp>
    </p:spTree>
    <p:extLst>
      <p:ext uri="{BB962C8B-B14F-4D97-AF65-F5344CB8AC3E}">
        <p14:creationId xmlns:p14="http://schemas.microsoft.com/office/powerpoint/2010/main" xmlns="" val="1312944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476672"/>
            <a:ext cx="4464496" cy="5328592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Михаи́л (Миха́йло)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Васи́льевичЛомоно́сов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).</a:t>
            </a:r>
          </a:p>
          <a:p>
            <a:pPr marL="45720" indent="0" algn="ctr">
              <a:buNone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Первый русский ученый-естествоиспытатель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мирового значения,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энциклопедист, химик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и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физик;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он вошёл в науку как первый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химик,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который дал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физической химии определение.</a:t>
            </a:r>
            <a:endParaRPr lang="ru-RU" sz="2800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</p:txBody>
      </p:sp>
      <p:pic>
        <p:nvPicPr>
          <p:cNvPr id="4" name="Рисунок 3" descr="Ломоносов 11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607127"/>
            <a:ext cx="4176464" cy="51342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510604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5743" y="1628800"/>
            <a:ext cx="6512511" cy="4176464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Georgia" pitchFamily="18" charset="0"/>
              </a:rPr>
              <a:t>36,6-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Georgia" pitchFamily="18" charset="0"/>
              </a:rPr>
              <a:t/>
            </a:r>
            <a:b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Georgia" pitchFamily="18" charset="0"/>
              </a:rPr>
            </a:br>
            <a: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Georgia" pitchFamily="18" charset="0"/>
              </a:rPr>
              <a:t>полезно ,интересно 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Georgia" pitchFamily="18" charset="0"/>
              </a:rPr>
              <a:t/>
            </a:r>
            <a:b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Georgia" pitchFamily="18" charset="0"/>
              </a:rPr>
            </a:br>
            <a:r>
              <a:rPr lang="ru-RU" sz="3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Georgia" pitchFamily="18" charset="0"/>
              </a:rPr>
              <a:t>38-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Georgia" pitchFamily="18" charset="0"/>
              </a:rPr>
              <a:t/>
            </a:r>
            <a:b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Georgia" pitchFamily="18" charset="0"/>
              </a:rPr>
            </a:br>
            <a:r>
              <a:rPr lang="ru-RU" sz="3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Georgia" pitchFamily="18" charset="0"/>
              </a:rPr>
              <a:t>сложно , неинтересно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Georgia" pitchFamily="18" charset="0"/>
              </a:rPr>
              <a:t/>
            </a:r>
            <a:b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Georgia" pitchFamily="18" charset="0"/>
              </a:rPr>
            </a:br>
            <a: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Georgia" pitchFamily="18" charset="0"/>
              </a:rPr>
              <a:t>34-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Georgia" pitchFamily="18" charset="0"/>
              </a:rPr>
              <a:t/>
            </a:r>
            <a:b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Georgia" pitchFamily="18" charset="0"/>
              </a:rPr>
            </a:br>
            <a: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Georgia" pitchFamily="18" charset="0"/>
              </a:rPr>
              <a:t>бесполезно , безразлично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95113" y="404664"/>
            <a:ext cx="67537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+mj-lt"/>
              </a:rPr>
              <a:t>Рефлексия занятия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9397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123728" y="1340768"/>
            <a:ext cx="6408712" cy="5112568"/>
          </a:xfrm>
        </p:spPr>
        <p:txBody>
          <a:bodyPr>
            <a:normAutofit lnSpcReduction="10000"/>
          </a:bodyPr>
          <a:lstStyle/>
          <a:p>
            <a:r>
              <a:rPr lang="ru-RU" sz="3200" i="1" dirty="0">
                <a:latin typeface="+mj-lt"/>
              </a:rPr>
              <a:t>-Вокруг вас больше хороших или  плохих людей? </a:t>
            </a:r>
            <a:endParaRPr lang="ru-RU" sz="3200" dirty="0">
              <a:latin typeface="+mj-lt"/>
            </a:endParaRPr>
          </a:p>
          <a:p>
            <a:r>
              <a:rPr lang="ru-RU" sz="3200" i="1" dirty="0">
                <a:latin typeface="+mj-lt"/>
              </a:rPr>
              <a:t>-Правильно ли вообще называть одних людей заведомо хорошими, а прочих напротив заранее считать плохими?</a:t>
            </a:r>
            <a:endParaRPr lang="ru-RU" sz="3200" dirty="0">
              <a:latin typeface="+mj-lt"/>
            </a:endParaRPr>
          </a:p>
          <a:p>
            <a:r>
              <a:rPr lang="ru-RU" sz="3200" dirty="0">
                <a:latin typeface="+mj-lt"/>
              </a:rPr>
              <a:t>     -</a:t>
            </a:r>
            <a:r>
              <a:rPr lang="ru-RU" sz="3200" i="1" dirty="0">
                <a:latin typeface="+mj-lt"/>
              </a:rPr>
              <a:t>По каким критериям вы отличаете хорошего человека от плохого?</a:t>
            </a:r>
            <a:endParaRPr lang="ru-RU" sz="3200" dirty="0">
              <a:latin typeface="+mj-lt"/>
            </a:endParaRPr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3074" name="Picture 2" descr="C:\Documents and Settings\Nastya\Рабочий стол\ученик 2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1905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96220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5445224"/>
            <a:ext cx="6512511" cy="936104"/>
          </a:xfrm>
        </p:spPr>
        <p:txBody>
          <a:bodyPr/>
          <a:lstStyle/>
          <a:p>
            <a:pPr marL="0" indent="0" algn="l">
              <a:buNone/>
            </a:pPr>
            <a:r>
              <a:rPr lang="ru-RU" sz="1800" dirty="0">
                <a:effectLst/>
              </a:rPr>
              <a:t>Шив </a:t>
            </a:r>
            <a:r>
              <a:rPr lang="ru-RU" sz="1800" dirty="0" err="1">
                <a:effectLst/>
              </a:rPr>
              <a:t>Чаран</a:t>
            </a:r>
            <a:r>
              <a:rPr lang="ru-RU" sz="1800" dirty="0">
                <a:effectLst/>
              </a:rPr>
              <a:t> </a:t>
            </a:r>
            <a:r>
              <a:rPr lang="ru-RU" sz="1800" dirty="0" err="1" smtClean="0">
                <a:effectLst/>
              </a:rPr>
              <a:t>Ядав</a:t>
            </a:r>
            <a:r>
              <a:rPr lang="ru-RU" sz="1800" dirty="0" smtClean="0">
                <a:effectLst/>
              </a:rPr>
              <a:t>, родившийся </a:t>
            </a:r>
            <a:r>
              <a:rPr lang="ru-RU" sz="1800" dirty="0">
                <a:effectLst/>
              </a:rPr>
              <a:t>в 1934 </a:t>
            </a:r>
            <a:r>
              <a:rPr lang="ru-RU" sz="1800" dirty="0" smtClean="0">
                <a:effectLst/>
              </a:rPr>
              <a:t>году.</a:t>
            </a:r>
            <a:r>
              <a:rPr lang="en-US" sz="1800" dirty="0" smtClean="0">
                <a:effectLst/>
              </a:rPr>
              <a:t/>
            </a:r>
            <a:br>
              <a:rPr lang="en-US" sz="1800" dirty="0" smtClean="0">
                <a:effectLst/>
              </a:rPr>
            </a:br>
            <a:r>
              <a:rPr lang="ru-RU" sz="1800" dirty="0" smtClean="0">
                <a:effectLst/>
              </a:rPr>
              <a:t>В 2008 </a:t>
            </a:r>
            <a:r>
              <a:rPr lang="ru-RU" sz="1800" dirty="0">
                <a:effectLst/>
              </a:rPr>
              <a:t>году </a:t>
            </a:r>
            <a:r>
              <a:rPr lang="ru-RU" sz="1800" dirty="0" smtClean="0">
                <a:effectLst/>
              </a:rPr>
              <a:t> предпринял </a:t>
            </a:r>
            <a:r>
              <a:rPr lang="ru-RU" sz="1800" dirty="0">
                <a:effectLst/>
              </a:rPr>
              <a:t>очередную тридцать восьмую </a:t>
            </a:r>
            <a:r>
              <a:rPr lang="ru-RU" sz="1800" dirty="0" smtClean="0">
                <a:effectLst/>
              </a:rPr>
              <a:t> попытку</a:t>
            </a:r>
            <a:r>
              <a:rPr lang="en-US" sz="1800" dirty="0" smtClean="0">
                <a:effectLst/>
              </a:rPr>
              <a:t> </a:t>
            </a:r>
            <a:r>
              <a:rPr lang="ru-RU" sz="1800" dirty="0" smtClean="0">
                <a:effectLst/>
              </a:rPr>
              <a:t>сдать </a:t>
            </a:r>
            <a:r>
              <a:rPr lang="ru-RU" sz="1800" dirty="0">
                <a:effectLst/>
              </a:rPr>
              <a:t>экзамены, чтобы получить документ о среднем </a:t>
            </a:r>
            <a:r>
              <a:rPr lang="ru-RU" sz="1800" dirty="0" smtClean="0">
                <a:effectLst/>
              </a:rPr>
              <a:t>образовании</a:t>
            </a:r>
            <a:r>
              <a:rPr lang="ru-RU" sz="2000" dirty="0" smtClean="0">
                <a:effectLst/>
              </a:rPr>
              <a:t>.</a:t>
            </a:r>
            <a:endParaRPr lang="ru-RU" sz="2000" dirty="0"/>
          </a:p>
        </p:txBody>
      </p:sp>
      <p:pic>
        <p:nvPicPr>
          <p:cNvPr id="1026" name="Picture 2" descr="C:\Documents and Settings\Nastya\Рабочий стол\bylec.jpe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0"/>
            <a:ext cx="8424936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46158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195736" y="1340768"/>
            <a:ext cx="6336704" cy="511256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i="1" dirty="0"/>
              <a:t> </a:t>
            </a:r>
            <a:r>
              <a:rPr lang="ru-RU" sz="2800" i="1" dirty="0">
                <a:latin typeface="+mj-lt"/>
              </a:rPr>
              <a:t>-Что может стать причиной плохой успеваемости в школе?</a:t>
            </a:r>
            <a:endParaRPr lang="ru-RU" sz="2800" dirty="0">
              <a:latin typeface="+mj-lt"/>
            </a:endParaRPr>
          </a:p>
          <a:p>
            <a:pPr marL="45720" indent="0">
              <a:buNone/>
            </a:pPr>
            <a:r>
              <a:rPr lang="ru-RU" sz="2800" i="1" dirty="0">
                <a:latin typeface="+mj-lt"/>
              </a:rPr>
              <a:t>-Может ли плохой ученик стать хорошим   человеком и наоборот?</a:t>
            </a:r>
            <a:endParaRPr lang="ru-RU" sz="2800" dirty="0">
              <a:latin typeface="+mj-lt"/>
            </a:endParaRPr>
          </a:p>
          <a:p>
            <a:pPr marL="45720" indent="0">
              <a:buNone/>
            </a:pPr>
            <a:r>
              <a:rPr lang="ru-RU" sz="2800" i="1" dirty="0">
                <a:latin typeface="+mj-lt"/>
              </a:rPr>
              <a:t>-Может ли плохой ученик быть хорошим другом?</a:t>
            </a:r>
            <a:endParaRPr lang="ru-RU" sz="2800" dirty="0">
              <a:latin typeface="+mj-lt"/>
            </a:endParaRPr>
          </a:p>
          <a:p>
            <a:pPr marL="45720" indent="0">
              <a:buNone/>
            </a:pPr>
            <a:r>
              <a:rPr lang="ru-RU" sz="2800" i="1" dirty="0">
                <a:latin typeface="+mj-lt"/>
              </a:rPr>
              <a:t>-Могут ли  дети, которые плохо  учатся в школе  добиться  успеха</a:t>
            </a:r>
            <a:r>
              <a:rPr lang="ru-RU" sz="2800" i="1" dirty="0" smtClean="0">
                <a:latin typeface="+mj-lt"/>
              </a:rPr>
              <a:t>?</a:t>
            </a:r>
            <a:endParaRPr lang="ru-RU" sz="2800" dirty="0">
              <a:latin typeface="+mj-lt"/>
            </a:endParaRPr>
          </a:p>
        </p:txBody>
      </p:sp>
      <p:pic>
        <p:nvPicPr>
          <p:cNvPr id="2050" name="Picture 2" descr="C:\Documents and Settings\Nastya\Рабочий стол\ученик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2117440" cy="227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92147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User141\Desktop\п.у\c59ab7f3de90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797710"/>
            <a:ext cx="2631554" cy="3060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141\Desktop\п.у\69490747_0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1" y="260648"/>
            <a:ext cx="1917499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User141\Desktop\п.у\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754513">
            <a:off x="7000300" y="107263"/>
            <a:ext cx="1715241" cy="2201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64818" y="1604811"/>
            <a:ext cx="7289175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7200" b="1" cap="all" spc="0" dirty="0" smtClean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ambria" pitchFamily="18" charset="0"/>
              </a:rPr>
              <a:t>«Знаменитые </a:t>
            </a:r>
          </a:p>
          <a:p>
            <a:pPr algn="ctr"/>
            <a:r>
              <a:rPr lang="ru-RU" sz="7200" b="1" cap="all" spc="0" dirty="0" smtClean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ambria" pitchFamily="18" charset="0"/>
              </a:rPr>
              <a:t>двоечники»</a:t>
            </a:r>
            <a:endParaRPr lang="ru-RU" sz="7200" b="1" cap="all" spc="0" dirty="0">
              <a:ln/>
              <a:solidFill>
                <a:schemeClr val="tx2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Cambria" pitchFamily="18" charset="0"/>
            </a:endParaRPr>
          </a:p>
        </p:txBody>
      </p:sp>
      <p:pic>
        <p:nvPicPr>
          <p:cNvPr id="6" name="Picture 2" descr="C:\Users\User141\Desktop\п.у\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352778">
            <a:off x="507554" y="4361756"/>
            <a:ext cx="1715241" cy="2201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567262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139952" y="332656"/>
            <a:ext cx="4824536" cy="626469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Уинстон Черчилль.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/>
            </a:r>
            <a:br>
              <a:rPr lang="ru-RU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</a:b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Шалопай Уинстон, старший сын аристократических родителей, испытывал неприязнь к процессу образования с самого юного возраста. Не то чтобы он был безнадежно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глуп,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однако учить уроки, работать на занятиях и вообще хоть как-то стараться Черчилль категорически отказывался. Черчилля считали одним из самых слабых учеников: его вместе с остальными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«двоечниками»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в классе даже отстранили от изучения латыни и древнегреческого, назначив вместо этого дополнительные занятия по родному языку.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tx2">
                    <a:lumMod val="75000"/>
                  </a:schemeClr>
                </a:solidFill>
              </a:rPr>
            </a:b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Рисунок 3" descr="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3888432" cy="64087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374443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16632"/>
            <a:ext cx="5328592" cy="331236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475656" y="3717032"/>
            <a:ext cx="6400800" cy="3024336"/>
          </a:xfrm>
        </p:spPr>
        <p:txBody>
          <a:bodyPr>
            <a:normAutofit fontScale="92500" lnSpcReduction="20000"/>
          </a:bodyPr>
          <a:lstStyle/>
          <a:p>
            <a:pPr marL="45720" indent="0" algn="ctr">
              <a:buNone/>
            </a:pPr>
            <a:r>
              <a:rPr lang="ru-RU" sz="26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Андрей Тарковский</a:t>
            </a:r>
          </a:p>
          <a:p>
            <a:pPr marL="45720" indent="0" algn="ctr">
              <a:buNone/>
            </a:pPr>
            <a:r>
              <a:rPr lang="ru-RU" sz="23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В </a:t>
            </a:r>
            <a:r>
              <a:rPr lang="ru-RU" sz="230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целом, если посмотреть аттестат героя, «родительской культуры» хватало только на четверку по литературе. По истории, а также по большинству точных наук Андрей натянул на трояк, а по химии и черчению в документе красуются двойки. В 1951 году будущий режиссер </a:t>
            </a:r>
            <a:r>
              <a:rPr lang="ru-RU" sz="23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по </a:t>
            </a:r>
            <a:r>
              <a:rPr lang="ru-RU" sz="230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инерции поступил в Московский институт востоковедения, однако уже через год бросил это безнадежное дело. </a:t>
            </a:r>
          </a:p>
        </p:txBody>
      </p:sp>
    </p:spTree>
    <p:extLst>
      <p:ext uri="{BB962C8B-B14F-4D97-AF65-F5344CB8AC3E}">
        <p14:creationId xmlns:p14="http://schemas.microsoft.com/office/powerpoint/2010/main" xmlns="" val="1533792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141\Desktop\п.у\0_44563_a2c72954_XL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4176464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4572000" y="332656"/>
            <a:ext cx="4384576" cy="626469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Font typeface="Georgia" pitchFamily="18" charset="0"/>
              <a:buNone/>
            </a:pPr>
            <a:r>
              <a:rPr lang="ru-RU" sz="26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Лев Николаевич Толстой</a:t>
            </a:r>
          </a:p>
          <a:p>
            <a:pPr marL="45720" indent="0" algn="ctr">
              <a:buNone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О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бучение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вплоть до 16 лет было исключительно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домашним. На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первом курсе Льва Николаевича оставили на второй год из-за неудовлетворительных оценок по российской истории и немецкому. На втором курсе он стал известен всему городу как блестящий исполнитель водевильных постановок и живых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картин.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До третьего курса дело не дошло: во время летнего перерыва студент уехал в родовое поместье, где, по его собственным воспоминаниям, «стал читать Монтескье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».</a:t>
            </a:r>
          </a:p>
          <a:p>
            <a:pPr marL="45720" indent="0" algn="ctr">
              <a:buNone/>
            </a:pPr>
            <a:endParaRPr lang="ru-RU" sz="2000" b="1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3413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275</TotalTime>
  <Words>570</Words>
  <Application>Microsoft Office PowerPoint</Application>
  <PresentationFormat>Экран (4:3)</PresentationFormat>
  <Paragraphs>49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Воздушный поток</vt:lpstr>
      <vt:lpstr>Слайд 1</vt:lpstr>
      <vt:lpstr>Слайд 2</vt:lpstr>
      <vt:lpstr>Слайд 3</vt:lpstr>
      <vt:lpstr>Шив Чаран Ядав, родившийся в 1934 году. В 2008 году  предпринял очередную тридцать восьмую  попытку сдать экзамены, чтобы получить документ о среднем образовании.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36,6- полезно ,интересно  38- сложно , неинтересно 34- бесполезно , безразлично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User141</dc:creator>
  <cp:lastModifiedBy>1</cp:lastModifiedBy>
  <cp:revision>21</cp:revision>
  <dcterms:created xsi:type="dcterms:W3CDTF">2012-10-16T07:22:46Z</dcterms:created>
  <dcterms:modified xsi:type="dcterms:W3CDTF">2015-04-01T11:59:41Z</dcterms:modified>
</cp:coreProperties>
</file>