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4044" r:id="rId2"/>
  </p:sldMasterIdLst>
  <p:notesMasterIdLst>
    <p:notesMasterId r:id="rId31"/>
  </p:notesMasterIdLst>
  <p:sldIdLst>
    <p:sldId id="290" r:id="rId3"/>
    <p:sldId id="279" r:id="rId4"/>
    <p:sldId id="278" r:id="rId5"/>
    <p:sldId id="269" r:id="rId6"/>
    <p:sldId id="257" r:id="rId7"/>
    <p:sldId id="260" r:id="rId8"/>
    <p:sldId id="268" r:id="rId9"/>
    <p:sldId id="272" r:id="rId10"/>
    <p:sldId id="271" r:id="rId11"/>
    <p:sldId id="259" r:id="rId12"/>
    <p:sldId id="274" r:id="rId13"/>
    <p:sldId id="258" r:id="rId14"/>
    <p:sldId id="261" r:id="rId15"/>
    <p:sldId id="262" r:id="rId16"/>
    <p:sldId id="273" r:id="rId17"/>
    <p:sldId id="275" r:id="rId18"/>
    <p:sldId id="276" r:id="rId19"/>
    <p:sldId id="263" r:id="rId20"/>
    <p:sldId id="277" r:id="rId21"/>
    <p:sldId id="281" r:id="rId22"/>
    <p:sldId id="282" r:id="rId23"/>
    <p:sldId id="284" r:id="rId24"/>
    <p:sldId id="280" r:id="rId25"/>
    <p:sldId id="265" r:id="rId26"/>
    <p:sldId id="266" r:id="rId27"/>
    <p:sldId id="286" r:id="rId28"/>
    <p:sldId id="288" r:id="rId29"/>
    <p:sldId id="289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85714" autoAdjust="0"/>
  </p:normalViewPr>
  <p:slideViewPr>
    <p:cSldViewPr>
      <p:cViewPr varScale="1">
        <p:scale>
          <a:sx n="96" d="100"/>
          <a:sy n="96" d="100"/>
        </p:scale>
        <p:origin x="-13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EEBB0E5-E4B3-4FAB-A581-B09D0A8DA224}" type="datetimeFigureOut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F94FEAE-E18B-4781-9A9C-28D8286206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4781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BF2B077-FE67-4038-81F8-B4A83C7D2057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38E06EA-22EC-45E9-890D-4C52D5397E2F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2A1D518-76FC-4EF3-97BC-87A0986914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9350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DCF3A-C5BC-48D0-BC11-55C6FA3732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679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5EDE6-ACE9-4500-911E-C7FB21CB48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402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0E2B8-5A3F-459B-9E69-96759C30A1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955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F5CBD-C543-4742-855D-C05CD9AE9D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776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9B635-5C63-4F3B-9E94-BD239CAD4B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7532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08562-2B95-4D3D-9363-9A7DAC15B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584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89855-33E2-4C75-ACCE-FF7E08E93A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321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C221C-B7DD-4041-8137-06D8CD0972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527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024F4-2C21-4C9E-8864-637C8F9092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949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898D7-940F-4211-8250-513D9F5DDC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51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E3CDE-65A1-4203-AC36-BF1BB9DB1E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1828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07CD6-85F6-4F93-8CAA-E8855383A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764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D37CD-9129-40AD-97E4-5A9D1B5FCE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8799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626D2-A621-4121-A9E3-A38A885284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700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DDCA6C2-61EC-43F1-95D9-65185DC34A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781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C6ACD4A-9181-42C4-BD32-77E40BDA97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39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B558BEF-955F-4371-A116-0A2BB51B6B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250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215C8-918A-408D-BC12-C8A1AA99C6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650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21E3C72-030E-4E2D-9717-76457475C1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550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32BF6-F830-4CCA-8C09-5EF71200FB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118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A973AE50-A4EA-4E1E-8C75-54916FD770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869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FE4E7E4E-C942-4592-9586-3C122D1B6B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2" r:id="rId1"/>
    <p:sldLayoutId id="2147484450" r:id="rId2"/>
    <p:sldLayoutId id="2147484463" r:id="rId3"/>
    <p:sldLayoutId id="2147484464" r:id="rId4"/>
    <p:sldLayoutId id="2147484465" r:id="rId5"/>
    <p:sldLayoutId id="2147484451" r:id="rId6"/>
    <p:sldLayoutId id="2147484466" r:id="rId7"/>
    <p:sldLayoutId id="2147484452" r:id="rId8"/>
    <p:sldLayoutId id="2147484467" r:id="rId9"/>
    <p:sldLayoutId id="2147484453" r:id="rId10"/>
    <p:sldLayoutId id="214748446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0BD0D9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10CF9B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05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35C7CF0-E0C0-4AC5-9FEB-738277B579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057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9" r:id="rId1"/>
    <p:sldLayoutId id="2147484454" r:id="rId2"/>
    <p:sldLayoutId id="2147484470" r:id="rId3"/>
    <p:sldLayoutId id="2147484455" r:id="rId4"/>
    <p:sldLayoutId id="2147484456" r:id="rId5"/>
    <p:sldLayoutId id="2147484457" r:id="rId6"/>
    <p:sldLayoutId id="2147484458" r:id="rId7"/>
    <p:sldLayoutId id="2147484459" r:id="rId8"/>
    <p:sldLayoutId id="2147484471" r:id="rId9"/>
    <p:sldLayoutId id="2147484460" r:id="rId10"/>
    <p:sldLayoutId id="21474844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Users\admin\Desktop\&#1073;&#1091;&#1095;&#1086;&#1074;&#1089;&#1082;&#1072;&#1103;%20&#1087;&#1088;&#1077;&#1079;&#1077;&#1085;&#1090;&#1072;&#1094;&#1080;&#1103;\&#1051;&#1102;&#1076;&#1084;&#1080;&#1083;&#1072;_&#1047;&#1099;&#1082;&#1080;&#1085;&#1072;_-_&#1042;_&#1087;&#1072;&#1088;&#1082;&#1077;_&#1091;_&#1084;&#1072;&#1084;&#1072;&#1077;&#1074;&#1072;_&#1082;&#1091;&#1088;&#1075;&#1072;&#1085;&#1072;_(-).mp3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6200" y="1752600"/>
            <a:ext cx="9220200" cy="4114800"/>
          </a:xfrm>
        </p:spPr>
        <p:txBody>
          <a:bodyPr/>
          <a:lstStyle/>
          <a:p>
            <a:pPr>
              <a:defRPr/>
            </a:pPr>
            <a:r>
              <a:rPr lang="ru-RU" sz="2400" dirty="0" err="1" smtClean="0">
                <a:solidFill>
                  <a:schemeClr val="bg1"/>
                </a:solidFill>
              </a:rPr>
              <a:t>СЕкция</a:t>
            </a:r>
            <a:r>
              <a:rPr lang="ru-RU" sz="2400" dirty="0" smtClean="0">
                <a:solidFill>
                  <a:schemeClr val="bg1"/>
                </a:solidFill>
              </a:rPr>
              <a:t>  «Основное и общее среднее образование» для педагогов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Номинация «</a:t>
            </a:r>
            <a:r>
              <a:rPr lang="ru-RU" sz="2400" b="1" dirty="0" smtClean="0">
                <a:solidFill>
                  <a:schemeClr val="bg1"/>
                </a:solidFill>
              </a:rPr>
              <a:t>Внеклассное мероприятие</a:t>
            </a:r>
            <a:r>
              <a:rPr lang="ru-RU" sz="2400" dirty="0" smtClean="0">
                <a:solidFill>
                  <a:schemeClr val="bg1"/>
                </a:solidFill>
              </a:rPr>
              <a:t>»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Автор  </a:t>
            </a:r>
            <a:r>
              <a:rPr lang="ru-RU" sz="2400" b="1" dirty="0" err="1" smtClean="0">
                <a:solidFill>
                  <a:schemeClr val="bg1"/>
                </a:solidFill>
              </a:rPr>
              <a:t>мусиенко</a:t>
            </a:r>
            <a:r>
              <a:rPr lang="ru-RU" sz="2400" b="1" dirty="0" smtClean="0">
                <a:solidFill>
                  <a:schemeClr val="bg1"/>
                </a:solidFill>
              </a:rPr>
              <a:t> Людмила </a:t>
            </a:r>
            <a:r>
              <a:rPr lang="ru-RU" sz="2400" b="1" dirty="0" err="1" smtClean="0">
                <a:solidFill>
                  <a:schemeClr val="bg1"/>
                </a:solidFill>
              </a:rPr>
              <a:t>Валентиновна</a:t>
            </a:r>
            <a:r>
              <a:rPr lang="ru-RU" sz="2400" dirty="0" err="1" smtClean="0">
                <a:solidFill>
                  <a:schemeClr val="bg1"/>
                </a:solidFill>
              </a:rPr>
              <a:t>,УЧИТЕЛЬ</a:t>
            </a:r>
            <a:r>
              <a:rPr lang="ru-RU" sz="2400" dirty="0" smtClean="0">
                <a:solidFill>
                  <a:schemeClr val="bg1"/>
                </a:solidFill>
              </a:rPr>
              <a:t> РУССКОГО ЯЗЫКА И ЛИТЕРАТУРЫ </a:t>
            </a:r>
            <a:r>
              <a:rPr lang="ru-RU" sz="2400" dirty="0" err="1" smtClean="0">
                <a:solidFill>
                  <a:schemeClr val="bg1"/>
                </a:solidFill>
              </a:rPr>
              <a:t>моу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сш</a:t>
            </a:r>
            <a:r>
              <a:rPr lang="ru-RU" sz="2400" dirty="0" smtClean="0">
                <a:solidFill>
                  <a:schemeClr val="bg1"/>
                </a:solidFill>
              </a:rPr>
              <a:t> №140 Советского района </a:t>
            </a:r>
            <a:r>
              <a:rPr lang="ru-RU" sz="2400" dirty="0" err="1" smtClean="0">
                <a:solidFill>
                  <a:schemeClr val="bg1"/>
                </a:solidFill>
              </a:rPr>
              <a:t>волгограда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«прописаны в </a:t>
            </a:r>
            <a:r>
              <a:rPr lang="ru-RU" sz="2400" b="1" dirty="0" err="1" smtClean="0">
                <a:solidFill>
                  <a:schemeClr val="bg1"/>
                </a:solidFill>
              </a:rPr>
              <a:t>волгограде</a:t>
            </a:r>
            <a:r>
              <a:rPr lang="ru-RU" sz="2400" b="1" dirty="0" smtClean="0">
                <a:solidFill>
                  <a:schemeClr val="bg1"/>
                </a:solidFill>
              </a:rPr>
              <a:t> навечно»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(Презентация к «уроку победы»)</a:t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331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52400"/>
            <a:ext cx="8153400" cy="914400"/>
          </a:xfrm>
        </p:spPr>
        <p:txBody>
          <a:bodyPr/>
          <a:lstStyle/>
          <a:p>
            <a:pPr algn="ctr" eaLnBrk="1" hangingPunct="1"/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Георгий  Константинович Жуков</a:t>
            </a:r>
          </a:p>
        </p:txBody>
      </p:sp>
      <p:pic>
        <p:nvPicPr>
          <p:cNvPr id="22531" name="Рисунок 4" descr="&amp;Kcy;. &amp;Vcy;&amp;acy;&amp;scy;&amp;icy;&amp;lcy;&amp;softcy;&amp;iecy;&amp;vcy;. &amp;Pcy;&amp;ocy;&amp;rcy;&amp;tcy;&amp;rcy;&amp;iecy;&amp;tcy; &amp;Mcy;&amp;acy;&amp;rcy;&amp;shcy;&amp;acy;&amp;lcy;&amp;acy; &amp;Scy;&amp;ocy;&amp;vcy;&amp;iecy;&amp;tcy;&amp;scy;&amp;kcy;&amp;ocy;&amp;gcy;&amp;ocy; &amp;Scy;&amp;ocy;&amp;yucy;&amp;zcy;&amp;acy; &amp;Gcy;.&amp;Kcy;. &amp;ZHcy;&amp;ucy;&amp;kcy;&amp;ocy;&amp;vcy;&amp;acy;. 1975 &amp;gcy;.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338" y="2133600"/>
            <a:ext cx="3429000" cy="3429000"/>
          </a:xfrm>
          <a:noFill/>
        </p:spPr>
      </p:pic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3597275" y="1600200"/>
            <a:ext cx="4953000" cy="5802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200" b="1" dirty="0" smtClean="0">
                <a:latin typeface="+mn-lt"/>
                <a:cs typeface="Times New Roman" pitchFamily="18" charset="0"/>
              </a:rPr>
              <a:t>27 августа 1942 года Сталин сообщил Жукову: "Может случиться так, что немцы возьмут Сталинград", и он решил послать Жукова выправлять дело. Георгий Константинович отлично понимал, что направлен на самый ответственный участок советско-германского фронта, где происходило решающее сражение. На Сталинград надвигалась 6-я немецкая армия, лучшая в вермахте. Под руководством Г.К. Жукова ожесточённое сражение на подступах и в городе шло более 3-х месяцев.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</p:spTree>
  </p:cSld>
  <p:clrMapOvr>
    <a:masterClrMapping/>
  </p:clrMapOvr>
  <p:transition spd="slow" advClick="0" advTm="19016"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838200"/>
          </a:xfrm>
        </p:spPr>
        <p:txBody>
          <a:bodyPr/>
          <a:lstStyle/>
          <a:p>
            <a:pPr algn="ctr"/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Александр Михайлович Василевский</a:t>
            </a:r>
          </a:p>
        </p:txBody>
      </p:sp>
      <p:sp>
        <p:nvSpPr>
          <p:cNvPr id="23555" name="Объект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4492625" cy="51054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altLang="ru-RU" sz="2200" b="1" smtClean="0"/>
              <a:t>Жуков Г.К. и Василевский А.М. готовили план контрнаступления, окружения и разгрома крупнейшей группировки вермахта под Сталинградом, а затем успешно его осуществили. На А.М. Василевского Ставка возложила координирование действий всех трех фронтов Сталинградского направления при проведении контрнаступления. С этой миссией он, как представитель Ставки, пробудет на Сталинградском фронте до великой победы на Волге.</a:t>
            </a:r>
          </a:p>
        </p:txBody>
      </p:sp>
      <p:pic>
        <p:nvPicPr>
          <p:cNvPr id="23556" name="Picture 2" descr="D:\Пользователи\Мама\Pictures\vasilev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00200"/>
            <a:ext cx="37338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0280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8269288" cy="990600"/>
          </a:xfrm>
        </p:spPr>
        <p:txBody>
          <a:bodyPr/>
          <a:lstStyle/>
          <a:p>
            <a:pPr algn="ctr" eaLnBrk="1" hangingPunct="1"/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Константин Константинович Рокоссовский</a:t>
            </a:r>
          </a:p>
        </p:txBody>
      </p:sp>
      <p:pic>
        <p:nvPicPr>
          <p:cNvPr id="24579" name="Рисунок 1" descr="http://www.hrono.info/img/portrety/rokosov_kk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1524000"/>
            <a:ext cx="2800350" cy="3933825"/>
          </a:xfrm>
          <a:noFill/>
        </p:spPr>
      </p:pic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304800" y="1752600"/>
            <a:ext cx="5486400" cy="4524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sz="2400" b="1" dirty="0" smtClean="0">
                <a:latin typeface="+mj-lt"/>
              </a:rPr>
              <a:t>В Сталинградской битве с сентября 1942 г. командовал Донским фронтом. Здесь во всю мощь развернулся его полководческий талант, огромный потенциал опыта, накопленного за годы длительной службы. </a:t>
            </a:r>
          </a:p>
          <a:p>
            <a:pPr eaLnBrk="1" hangingPunct="1">
              <a:defRPr/>
            </a:pPr>
            <a:r>
              <a:rPr lang="ru-RU" sz="2400" b="1" dirty="0" smtClean="0">
                <a:latin typeface="+mj-lt"/>
              </a:rPr>
              <a:t>При участии К.К. Рокоссовского был разработан и успешно осуществлён план операции «Уран» по окружению и уничтожению вражеской группировки, наступавшей на Сталинград.</a:t>
            </a:r>
          </a:p>
        </p:txBody>
      </p:sp>
    </p:spTree>
  </p:cSld>
  <p:clrMapOvr>
    <a:masterClrMapping/>
  </p:clrMapOvr>
  <p:transition spd="slow" advClick="0" advTm="19532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32775" cy="914400"/>
          </a:xfrm>
        </p:spPr>
        <p:txBody>
          <a:bodyPr/>
          <a:lstStyle/>
          <a:p>
            <a:pPr eaLnBrk="1" hangingPunct="1"/>
            <a:r>
              <a:rPr lang="ru-RU" altLang="ru-RU" b="1" smtClean="0"/>
              <a:t>Николай Федорович Ватутин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sz="quarter" idx="1"/>
          </p:nvPr>
        </p:nvSpPr>
        <p:spPr>
          <a:xfrm>
            <a:off x="3962400" y="1524000"/>
            <a:ext cx="4953000" cy="3733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altLang="ru-RU" sz="2000" b="1" smtClean="0"/>
              <a:t>В октябре 1942 г. Н.Ф. Ватутин назначен командующим созданным Юго-Западным фронтом, принимал непосредственное участие в разработке, подготовке и проведении Сталинградской операции. Войска Ватутина во взаимодействии с войсками Сталинградского (командующий Еременко А.И.) и Донского (командующий Рокоссовский К.К.) фронтов с 19 ноября по 16 декабря 1942 г. провели операцию «Малый Сатурн» – окружили группировку фельдмаршала Паулюса под Сталинградом</a:t>
            </a:r>
            <a:r>
              <a:rPr lang="ru-RU" altLang="ru-RU" sz="2000" smtClean="0"/>
              <a:t>. </a:t>
            </a:r>
            <a:endParaRPr lang="ru-RU" altLang="ru-RU" sz="2000" b="1" smtClean="0"/>
          </a:p>
        </p:txBody>
      </p:sp>
      <p:pic>
        <p:nvPicPr>
          <p:cNvPr id="25604" name="Picture 2" descr="File:Vatutin n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35814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4" descr="http://www.biograph-soldat.ru/OPER/IMAGES/017-stalingrad-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562600"/>
            <a:ext cx="2133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514"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99060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Андрей Иванович Еременко</a:t>
            </a:r>
          </a:p>
        </p:txBody>
      </p:sp>
      <p:sp>
        <p:nvSpPr>
          <p:cNvPr id="26627" name="Содержимое 2"/>
          <p:cNvSpPr>
            <a:spLocks noGrp="1"/>
          </p:cNvSpPr>
          <p:nvPr>
            <p:ph sz="quarter" idx="1"/>
          </p:nvPr>
        </p:nvSpPr>
        <p:spPr>
          <a:xfrm>
            <a:off x="4591050" y="1676400"/>
            <a:ext cx="4267200" cy="45720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altLang="ru-RU" sz="2200" b="1" smtClean="0"/>
              <a:t>Почти четыре месяца войска А.И. Ерёменко сдерживали наступление противника в Сталинградской битве. Во время операции «Уран» в ноябре 1942 года войска Ерёменко прорвали оборонительные рубежи противника южнее Сталинграда и соединились с войсками генерала Н. Ф. Ватутина, замкнув тем самым кольцо окружения вокруг 6-й немецкой армии генерала Фридриха Паулюса. </a:t>
            </a:r>
          </a:p>
        </p:txBody>
      </p:sp>
      <p:pic>
        <p:nvPicPr>
          <p:cNvPr id="26628" name="Picture 2" descr="File:AI Eremenko 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3810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155"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Василий Иванович Чуйков</a:t>
            </a:r>
          </a:p>
        </p:txBody>
      </p:sp>
      <p:sp>
        <p:nvSpPr>
          <p:cNvPr id="27651" name="Объект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4953000" cy="44958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altLang="ru-RU" sz="2200" b="1" smtClean="0">
                <a:cs typeface="Times New Roman" pitchFamily="18" charset="0"/>
              </a:rPr>
              <a:t>С сентября 1942 г. командовал 62-й армией. "Клянусь: или умру в Сталинграде, или отстою его", – сказал генерал-лейтенант Чуйков. </a:t>
            </a:r>
          </a:p>
          <a:p>
            <a:pPr marL="0" indent="0">
              <a:buFont typeface="Wingdings" pitchFamily="2" charset="2"/>
              <a:buNone/>
            </a:pPr>
            <a:r>
              <a:rPr lang="ru-RU" altLang="ru-RU" sz="2200" b="1" smtClean="0">
                <a:cs typeface="Times New Roman" pitchFamily="18" charset="0"/>
              </a:rPr>
              <a:t>Задача не из легких. Командарм Чуйков ввел в войска новую тактику – тактику ближнего боя. В самые критические периоды защиты Сталинграда его войска не только выстояли в непрерывных боях, но и приняли активное участие при разгроме немецких войск на завершающем этапе.</a:t>
            </a:r>
          </a:p>
        </p:txBody>
      </p:sp>
      <p:pic>
        <p:nvPicPr>
          <p:cNvPr id="27652" name="Picture 4" descr="D:\Пользователи\Мама\Pictures\chuyk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76400"/>
            <a:ext cx="3733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3166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Михаил Степанович Шумилов</a:t>
            </a:r>
          </a:p>
        </p:txBody>
      </p:sp>
      <p:pic>
        <p:nvPicPr>
          <p:cNvPr id="28675" name="Picture 2" descr="D:\Пользователи\Мама\Pictures\shumilov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828800"/>
            <a:ext cx="3200400" cy="3962400"/>
          </a:xfrm>
          <a:noFill/>
        </p:spPr>
      </p:pic>
      <p:sp>
        <p:nvSpPr>
          <p:cNvPr id="4" name="Прямоугольник 3"/>
          <p:cNvSpPr/>
          <p:nvPr/>
        </p:nvSpPr>
        <p:spPr>
          <a:xfrm>
            <a:off x="4038600" y="1997075"/>
            <a:ext cx="4953000" cy="41560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200" b="1" dirty="0">
                <a:latin typeface="+mn-lt"/>
              </a:rPr>
              <a:t>С августа 1942 года М.С. Шумилов командовал 64 армией. </a:t>
            </a:r>
          </a:p>
          <a:p>
            <a:pPr>
              <a:defRPr/>
            </a:pPr>
            <a:r>
              <a:rPr lang="ru-RU" sz="2200" b="1" dirty="0">
                <a:latin typeface="+mn-lt"/>
              </a:rPr>
              <a:t>Широко известны боевые действия 64-й армии в период Сталинградской битвы. Она вела ожесточенные бои в южной части города, отвлекая на себя значительные резервы гитлеровцев; освобождала от врага центр Сталинграда, пленила штаб 6-й полевой немецкой армии во главе с генералом- фельдмаршалом Паулюсом.</a:t>
            </a:r>
          </a:p>
        </p:txBody>
      </p:sp>
    </p:spTree>
  </p:cSld>
  <p:clrMapOvr>
    <a:masterClrMapping/>
  </p:clrMapOvr>
  <p:transition advTm="21169">
    <p:wheel spokes="2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ru-RU" alt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Солдаты Сталинграда</a:t>
            </a:r>
          </a:p>
        </p:txBody>
      </p:sp>
      <p:sp>
        <p:nvSpPr>
          <p:cNvPr id="29699" name="Объект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endParaRPr lang="ru-RU" altLang="ru-RU" sz="3600" b="1" smtClean="0"/>
          </a:p>
          <a:p>
            <a:pPr marL="0" indent="0">
              <a:buFont typeface="Wingdings" pitchFamily="2" charset="2"/>
              <a:buNone/>
            </a:pPr>
            <a:r>
              <a:rPr lang="ru-RU" altLang="ru-RU" sz="3600" b="1" smtClean="0"/>
              <a:t>Пуля не видит – солдат, генерал…</a:t>
            </a:r>
            <a:br>
              <a:rPr lang="ru-RU" altLang="ru-RU" sz="3600" b="1" smtClean="0"/>
            </a:br>
            <a:r>
              <a:rPr lang="ru-RU" altLang="ru-RU" sz="3600" b="1" smtClean="0"/>
              <a:t>И падал солдат, и солдат умирал.</a:t>
            </a:r>
            <a:br>
              <a:rPr lang="ru-RU" altLang="ru-RU" sz="3600" b="1" smtClean="0"/>
            </a:br>
            <a:r>
              <a:rPr lang="ru-RU" altLang="ru-RU" sz="3600" b="1" smtClean="0"/>
              <a:t>Но рядом вставал, не страшась, другой.</a:t>
            </a:r>
            <a:br>
              <a:rPr lang="ru-RU" altLang="ru-RU" sz="3600" b="1" smtClean="0"/>
            </a:br>
            <a:r>
              <a:rPr lang="ru-RU" altLang="ru-RU" sz="3600" b="1" smtClean="0"/>
              <a:t>И не было силы еще такой, </a:t>
            </a:r>
            <a:br>
              <a:rPr lang="ru-RU" altLang="ru-RU" sz="3600" b="1" smtClean="0"/>
            </a:br>
            <a:r>
              <a:rPr lang="ru-RU" altLang="ru-RU" sz="3600" b="1" smtClean="0"/>
              <a:t>Чтоб их повернула тогда назад.</a:t>
            </a:r>
            <a:br>
              <a:rPr lang="ru-RU" altLang="ru-RU" sz="3600" b="1" smtClean="0"/>
            </a:br>
            <a:r>
              <a:rPr lang="ru-RU" altLang="ru-RU" sz="3600" b="1" smtClean="0"/>
              <a:t>Они отстояли тебя, Сталинград!</a:t>
            </a:r>
          </a:p>
          <a:p>
            <a:pPr marL="0" indent="0">
              <a:buFont typeface="Wingdings" pitchFamily="2" charset="2"/>
              <a:buNone/>
            </a:pPr>
            <a:r>
              <a:rPr lang="ru-RU" altLang="ru-RU" sz="3600" b="1" smtClean="0"/>
              <a:t>                                                       </a:t>
            </a:r>
            <a:br>
              <a:rPr lang="ru-RU" altLang="ru-RU" sz="3600" b="1" smtClean="0"/>
            </a:br>
            <a:endParaRPr lang="ru-RU" altLang="ru-RU" sz="3600" b="1" smtClean="0"/>
          </a:p>
        </p:txBody>
      </p:sp>
    </p:spTree>
  </p:cSld>
  <p:clrMapOvr>
    <a:masterClrMapping/>
  </p:clrMapOvr>
  <p:transition advTm="12153"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838200"/>
          </a:xfrm>
        </p:spPr>
        <p:txBody>
          <a:bodyPr/>
          <a:lstStyle/>
          <a:p>
            <a:pPr algn="ctr" eaLnBrk="1" hangingPunct="1"/>
            <a:r>
              <a:rPr lang="ru-RU" altLang="ru-RU" b="1" smtClean="0"/>
              <a:t/>
            </a:r>
            <a:br>
              <a:rPr lang="ru-RU" altLang="ru-RU" b="1" smtClean="0"/>
            </a:br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Яков Федотович Павлов</a:t>
            </a: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altLang="ru-RU" smtClean="0">
                <a:latin typeface="Times New Roman" pitchFamily="18" charset="0"/>
                <a:cs typeface="Times New Roman" pitchFamily="18" charset="0"/>
              </a:rPr>
            </a:b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Содержимое 3" descr="http://upload.wikimedia.org/wikipedia/commons/2/23/Yakov_Fedotovich_Pavlov.jpg?uselang=ru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1592263"/>
            <a:ext cx="2667000" cy="3276600"/>
          </a:xfrm>
        </p:spPr>
      </p:pic>
      <p:sp>
        <p:nvSpPr>
          <p:cNvPr id="21508" name="Прямоугольник 4"/>
          <p:cNvSpPr>
            <a:spLocks noChangeArrowheads="1"/>
          </p:cNvSpPr>
          <p:nvPr/>
        </p:nvSpPr>
        <p:spPr bwMode="auto">
          <a:xfrm>
            <a:off x="2933700" y="1752600"/>
            <a:ext cx="5943600" cy="1477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+mn-lt"/>
              </a:rPr>
              <a:t>Герой Советского Союза  — герой Сталинградской битвы. Он и его солдаты удерживали Г-образный дом рядом с берегом Волги почти два месяца, отбив десятки яростных атак противника. Уничтожили фашистов больше, чем при  оккупации Франции.</a:t>
            </a:r>
          </a:p>
        </p:txBody>
      </p:sp>
      <p:pic>
        <p:nvPicPr>
          <p:cNvPr id="30725" name="Picture 7" descr="http://www.s-cool.ru/albums/037/037-13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467100"/>
            <a:ext cx="50292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3401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838200"/>
          </a:xfrm>
        </p:spPr>
        <p:txBody>
          <a:bodyPr/>
          <a:lstStyle/>
          <a:p>
            <a:pPr algn="ctr"/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Михаил Аверьянович Паникаха</a:t>
            </a:r>
          </a:p>
        </p:txBody>
      </p:sp>
      <p:pic>
        <p:nvPicPr>
          <p:cNvPr id="31747" name="Picture 4" descr="D:\Пользователи\Мама\Pictures\panikaha_1_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981200"/>
            <a:ext cx="3962400" cy="3657600"/>
          </a:xfrm>
          <a:noFill/>
        </p:spPr>
      </p:pic>
      <p:sp>
        <p:nvSpPr>
          <p:cNvPr id="2" name="Прямоугольник 1"/>
          <p:cNvSpPr/>
          <p:nvPr/>
        </p:nvSpPr>
        <p:spPr>
          <a:xfrm>
            <a:off x="609600" y="1905000"/>
            <a:ext cx="411480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atin typeface="+mn-lt"/>
              </a:rPr>
              <a:t>Военный моряк </a:t>
            </a:r>
            <a:r>
              <a:rPr lang="ru-RU" sz="2400" b="1" dirty="0" err="1">
                <a:latin typeface="+mn-lt"/>
              </a:rPr>
              <a:t>М.Паникаха</a:t>
            </a:r>
            <a:r>
              <a:rPr lang="ru-RU" sz="2400" b="1" dirty="0">
                <a:latin typeface="+mn-lt"/>
              </a:rPr>
              <a:t>, израсходовав во время отражения вражеской атаки все гранаты,  схватил бутылку с зажигательной смесью, чтобы бросить в фашистский танк. Бутылка была разбита вражеской пулей. Моряк  вспыхнул, как факел. Схватив ещё одну бутылку, бросился на танк, уничтожил его и сам сгорел.</a:t>
            </a:r>
          </a:p>
        </p:txBody>
      </p:sp>
    </p:spTree>
  </p:cSld>
  <p:clrMapOvr>
    <a:masterClrMapping/>
  </p:clrMapOvr>
  <p:transition advTm="21248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dirty="0"/>
              <a:t>«Прописаны в Волгограде навечно»</a:t>
            </a:r>
            <a:endParaRPr lang="ru-RU" dirty="0" smtClean="0"/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2400" b="1" dirty="0" smtClean="0"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800" dirty="0" smtClean="0">
                <a:latin typeface="+mj-lt"/>
              </a:rPr>
              <a:t>Презентация к классному часу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800" dirty="0" smtClean="0">
                <a:latin typeface="+mj-lt"/>
              </a:rPr>
              <a:t>( К 70-летию Великой Победы)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800" dirty="0" smtClean="0">
                <a:latin typeface="+mj-lt"/>
              </a:rPr>
              <a:t>Автор  </a:t>
            </a:r>
            <a:r>
              <a:rPr lang="ru-RU" sz="2800" b="1" dirty="0" smtClean="0">
                <a:latin typeface="+mj-lt"/>
              </a:rPr>
              <a:t>Мусиенко Людмила Валентиновна</a:t>
            </a:r>
            <a:r>
              <a:rPr lang="ru-RU" sz="2800" dirty="0" smtClean="0">
                <a:latin typeface="+mj-lt"/>
              </a:rPr>
              <a:t>, учитель русского языка и литературы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800" b="1" dirty="0" smtClean="0">
                <a:latin typeface="+mj-lt"/>
              </a:rPr>
              <a:t>МОУ СШ № 140 Советского района Волгограда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dirty="0" smtClean="0"/>
          </a:p>
        </p:txBody>
      </p:sp>
      <p:pic>
        <p:nvPicPr>
          <p:cNvPr id="4" name="Людмила_Зыкина_-_В_парке_у_мамаева_кургана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3198"/>
  <p:timing>
    <p:tnLst>
      <p:par>
        <p:cTn id="1" dur="indefinite" restart="never" nodeType="tmRoot">
          <p:childTnLst>
            <p:audio>
              <p:cMediaNode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838200"/>
          </a:xfrm>
        </p:spPr>
        <p:txBody>
          <a:bodyPr/>
          <a:lstStyle/>
          <a:p>
            <a:pPr algn="ctr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Наталья Александровна Качуевская</a:t>
            </a:r>
          </a:p>
        </p:txBody>
      </p:sp>
      <p:pic>
        <p:nvPicPr>
          <p:cNvPr id="32771" name="Picture 2" descr="D:\Пользователи\Мама\Pictures\iCA8YGHW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4572000"/>
            <a:ext cx="4367213" cy="2286000"/>
          </a:xfrm>
          <a:noFill/>
        </p:spPr>
      </p:pic>
      <p:pic>
        <p:nvPicPr>
          <p:cNvPr id="32772" name="Picture 3" descr="D:\Пользователи\Мама\Pictures\iCABO8US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467201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76813" y="1600200"/>
            <a:ext cx="4167187" cy="4940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100" b="1" dirty="0">
                <a:latin typeface="+mn-lt"/>
              </a:rPr>
              <a:t>20 ноября 1942 года в ходе контрнаступления 28-й армии  Наталья </a:t>
            </a:r>
            <a:r>
              <a:rPr lang="ru-RU" sz="2100" b="1" dirty="0" err="1">
                <a:latin typeface="+mn-lt"/>
              </a:rPr>
              <a:t>Качуевская</a:t>
            </a:r>
            <a:r>
              <a:rPr lang="ru-RU" sz="2100" b="1" dirty="0">
                <a:latin typeface="+mn-lt"/>
              </a:rPr>
              <a:t> вынесла с поля боя 79 раненых солдат и офицеров. Во время неравного боя с гитлеровскими автоматчиками, прорвавшимися в тыл наших войск, она, дважды раненная, не покинула поле боя. Когда враги стали окружать овраг, где находились раненые, Наташа бросилась им навстречу и взрывом гранаты уничтожила подступавших фашистов. В этой схватке она погибла. </a:t>
            </a:r>
          </a:p>
        </p:txBody>
      </p:sp>
    </p:spTree>
  </p:cSld>
  <p:clrMapOvr>
    <a:masterClrMapping/>
  </p:clrMapOvr>
  <p:transition advTm="23634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Гуля (Марионелла) Королёва</a:t>
            </a:r>
          </a:p>
        </p:txBody>
      </p:sp>
      <p:pic>
        <p:nvPicPr>
          <p:cNvPr id="33795" name="Picture 2" descr="D:\Пользователи\Мама\Pictures\s_b0566da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600200"/>
            <a:ext cx="2667000" cy="3352800"/>
          </a:xfrm>
          <a:noFill/>
        </p:spPr>
      </p:pic>
      <p:sp>
        <p:nvSpPr>
          <p:cNvPr id="4" name="Прямоугольник 3"/>
          <p:cNvSpPr/>
          <p:nvPr/>
        </p:nvSpPr>
        <p:spPr>
          <a:xfrm>
            <a:off x="3810000" y="1981200"/>
            <a:ext cx="5029200" cy="48323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200" b="1" dirty="0">
                <a:latin typeface="+mn-lt"/>
              </a:rPr>
              <a:t>23 ноября 1942 во время ожесточен­ной схватки за высоту 56.8 около х. </a:t>
            </a:r>
            <a:r>
              <a:rPr lang="ru-RU" sz="2200" b="1" dirty="0" err="1">
                <a:latin typeface="+mn-lt"/>
              </a:rPr>
              <a:t>Паньшино</a:t>
            </a:r>
            <a:r>
              <a:rPr lang="ru-RU" sz="2200" b="1" dirty="0">
                <a:latin typeface="+mn-lt"/>
              </a:rPr>
              <a:t> санинструктор полка Гуля Королёва подносила бойцам гранаты, вынесла с поля боя 50 тяжелораненых бойцов и командиров с оружием. К исходу дня, когда в строю осталось мало бойцов, она с группой красноармейцев пошла в атаку на высоту. Под пулями первая ворвалась в окопы противника и гранатами уничтожила 15 человек. Смертельно раненная, продолжала вести неравный бой, пока оружие не выпало из рук. </a:t>
            </a:r>
          </a:p>
        </p:txBody>
      </p:sp>
    </p:spTree>
  </p:cSld>
  <p:clrMapOvr>
    <a:masterClrMapping/>
  </p:clrMapOvr>
  <p:transition advTm="24913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990600"/>
          </a:xfrm>
        </p:spPr>
        <p:txBody>
          <a:bodyPr/>
          <a:lstStyle/>
          <a:p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Василий Григорьевич Зайцев</a:t>
            </a:r>
          </a:p>
        </p:txBody>
      </p:sp>
      <p:pic>
        <p:nvPicPr>
          <p:cNvPr id="34819" name="Picture 2" descr="D:\Пользователи\Мама\Pictures\i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676400"/>
            <a:ext cx="3048000" cy="3276600"/>
          </a:xfrm>
          <a:noFill/>
        </p:spPr>
      </p:pic>
      <p:sp>
        <p:nvSpPr>
          <p:cNvPr id="25" name="Прямоугольник 24"/>
          <p:cNvSpPr/>
          <p:nvPr/>
        </p:nvSpPr>
        <p:spPr>
          <a:xfrm>
            <a:off x="3810000" y="1676400"/>
            <a:ext cx="5181600" cy="55086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200" b="1" dirty="0">
                <a:latin typeface="+mn-lt"/>
              </a:rPr>
              <a:t>В Зайцеве сочетались все качества, присущие снайперу, — острота зрения, чуткий слух, выдержка, хладнокровие, выносливость, военная хитрость. Он умел выбирать лучшие позиции, маскировать их; обычно скрывался от вражеских солдат там, где они не могли и предполагать русского снайпера. Прославленный снайпер бил врага беспощадно. Только в период с 10 ноября по 17 декабря 1942 года в боях за Сталинград В. Г. Зайцев уничтожил 225 солдат и офицеров противника, в том числе 11 снайперов, а его товарищи по оружию в 62-й армии — 6000.</a:t>
            </a:r>
          </a:p>
          <a:p>
            <a:pPr>
              <a:defRPr/>
            </a:pPr>
            <a:r>
              <a:rPr lang="ru-RU" sz="2200" dirty="0">
                <a:latin typeface="+mn-lt"/>
              </a:rPr>
              <a:t> </a:t>
            </a:r>
          </a:p>
        </p:txBody>
      </p:sp>
    </p:spTree>
  </p:cSld>
  <p:clrMapOvr>
    <a:masterClrMapping/>
  </p:clrMapOvr>
  <p:transition advTm="24679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35843" name="Объект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altLang="ru-RU" sz="3400" b="1" smtClean="0"/>
              <a:t>И гитлеровцы, окружавшие Сталинград, сами стали трижды окружёнными. И гитлеровские генералы попали в плен вместе со своими голодными, оборванными, ошалевшими от страха солдатами. И страх от берегов Волги проник в далёкую Германию. И тяжёлый щит возмездия уже был занесён над врагом.</a:t>
            </a:r>
          </a:p>
        </p:txBody>
      </p:sp>
    </p:spTree>
  </p:cSld>
  <p:clrMapOvr>
    <a:masterClrMapping/>
  </p:clrMapOvr>
  <p:transition advTm="22028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52400"/>
            <a:ext cx="8153400" cy="12954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Сталинградская битва была окончена 2 февраля 1943 года . Полной победой советских войск.</a:t>
            </a:r>
          </a:p>
        </p:txBody>
      </p:sp>
      <p:pic>
        <p:nvPicPr>
          <p:cNvPr id="36867" name="Picture 2" descr="http://cs5653.vkontakte.ru/u41933194/-5/x_826251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4267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 descr="http://www.stihi.ru/pics/2012/06/15/609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00200"/>
            <a:ext cx="4876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4929"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http://stat18.privet.ru/lr/0a12a7390cad4ab1d5a3118a9f1877f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19250"/>
            <a:ext cx="81534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52400"/>
            <a:ext cx="8534400" cy="129540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этом году 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весь мир празднует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семидесятилетие победы над фашистами 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Великой Отечественной войне!</a:t>
            </a:r>
            <a:endParaRPr lang="ru-RU" sz="25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3011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38915" name="Содержимое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38916" name="Picture 5" descr="http://m001.bcm.ru/1961/b28311ac-2322-45e0-abcc-9cb298c87a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2730"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39939" name="Содержимое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39940" name="Picture 5" descr="http://tyumen.er.ru/media/userdata/news/2012/08/03/3ff91cfa824a58b559424efe689de3f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3292">
    <p:whee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ru-RU" altLang="ru-RU" sz="4800" b="1" smtClean="0"/>
              <a:t>Используемые материалы:</a:t>
            </a:r>
          </a:p>
        </p:txBody>
      </p:sp>
      <p:sp>
        <p:nvSpPr>
          <p:cNvPr id="29699" name="Содержимое 2"/>
          <p:cNvSpPr>
            <a:spLocks noGrp="1"/>
          </p:cNvSpPr>
          <p:nvPr>
            <p:ph sz="quarter" idx="1"/>
          </p:nvPr>
        </p:nvSpPr>
        <p:spPr>
          <a:xfrm>
            <a:off x="533400" y="1752600"/>
            <a:ext cx="8153400" cy="51054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1400" b="1" dirty="0" smtClean="0"/>
              <a:t>Великая Отечественная война. Энциклопедия для школьников.- М: </a:t>
            </a:r>
            <a:r>
              <a:rPr lang="ru-RU" sz="1400" b="1" dirty="0" err="1" smtClean="0"/>
              <a:t>Олма</a:t>
            </a:r>
            <a:r>
              <a:rPr lang="ru-RU" sz="1400" b="1" dirty="0" smtClean="0"/>
              <a:t>-пресс, 2001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400" b="1" dirty="0" smtClean="0"/>
              <a:t>Прописаны в Волгограде навечно. Сборник.- Волгоград:Н-Волжск.книжн.изд.,1975 </a:t>
            </a:r>
            <a:r>
              <a:rPr lang="ru-RU" sz="1200" b="1" dirty="0" smtClean="0"/>
              <a:t>*</a:t>
            </a:r>
            <a:r>
              <a:rPr lang="en-US" sz="1200" b="1" dirty="0" smtClean="0"/>
              <a:t>https://www.google.ru/search?q=%D1%81%D1%82%D0%B0%D0%BB%D0%B8%D0%BD%D0%B3%D1%80%D0%B0%D0%B4%D1%81%D0%BA0%B0%D1%8F+%D0%B1%D0%B8%D1%82%D0%B2%D0%B0+%D0%BA%D0%B0%D1%80%D1%82%D0%B8%D0%BD%D0%BA%D0%B8&amp;hl=ru&amp;newwindow=1&amp;client=firefox-a&amp;hs=kPy&amp;rls=org.mozilla:ru:official&amp;channel=fflb&amp;tbm=isch&amp;tbo=u&amp;source=univ&amp;sa=X&amp;ei=WzBYUfLLBu364QS83ICYDQ&amp;ved=0CC8QsAQ&amp;biw=1280&amp;bih=816#imgrc=AOjvl73mLYd-HM%3A%3BMrOMogKN5bhYJM%3Bhttp%253A%252F%252Fraznesi.info%252Fuploads%252Ftiny_mce%252Ftextimages%252Fzadumka%252F80a039ec4d90c4fcea6b682275891ca8.jpg%3Bhttp%253A%252F%252Fraznesi.info%252Fblog%252Fpost%252F1495%3B653%3B600</a:t>
            </a:r>
            <a:endParaRPr lang="ru-RU" sz="1200" b="1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1200" b="1" dirty="0" smtClean="0"/>
              <a:t>*</a:t>
            </a:r>
            <a:r>
              <a:rPr lang="en-US" sz="1200" b="1" dirty="0" smtClean="0"/>
              <a:t>http://ru.wikipedia.org/wiki/%D1%F2%E0%EB%E8%ED%E3%F0%E0%E4%F1%EA%E0%FF_%E1%E8%F2%E2%E0</a:t>
            </a:r>
            <a:r>
              <a:rPr lang="ru-RU" sz="1200" b="1" dirty="0" smtClean="0"/>
              <a:t>*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200" b="1" dirty="0" smtClean="0"/>
              <a:t>http://ru.wikipedia.org/wiki/%C6%F3%EA%EE%E2,_%C3%E5%EE%F0%E3%E8%E9_%CA%EE%ED%F1%F2%E0%ED%F2%E8%ED%EE%E2%E8%F7</a:t>
            </a:r>
            <a:endParaRPr lang="ru-RU" sz="1200" b="1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1200" b="1" dirty="0" smtClean="0"/>
              <a:t>*</a:t>
            </a:r>
            <a:r>
              <a:rPr lang="en-US" sz="1200" b="1" dirty="0" smtClean="0"/>
              <a:t>http://www.hrono.ru/biograf/bio_we/vasilevski_am.php</a:t>
            </a:r>
            <a:endParaRPr lang="ru-RU" sz="1200" b="1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1200" b="1" dirty="0" smtClean="0"/>
              <a:t>http://militera.lib.ru/bio/commanders1/03.html</a:t>
            </a:r>
            <a:endParaRPr lang="ru-RU" sz="1200" b="1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1200" b="1" dirty="0" smtClean="0"/>
              <a:t>http://www.hrono.ru/biograf/bio_we/vatutin_nf.php</a:t>
            </a:r>
            <a:endParaRPr lang="ru-RU" sz="1200" b="1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1200" b="1" dirty="0" smtClean="0"/>
              <a:t>http://art.ioso.ru/seminar/2008/projects11/bitva/project/p7aa1.html</a:t>
            </a:r>
            <a:endParaRPr lang="ru-RU" sz="1200" b="1" dirty="0" smtClean="0"/>
          </a:p>
          <a:p>
            <a:pPr>
              <a:buFont typeface="Wingdings" pitchFamily="2" charset="2"/>
              <a:buNone/>
              <a:defRPr/>
            </a:pPr>
            <a:endParaRPr lang="ru-RU" sz="900" b="1" dirty="0" smtClean="0"/>
          </a:p>
        </p:txBody>
      </p:sp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14400"/>
          </a:xfrm>
        </p:spPr>
        <p:txBody>
          <a:bodyPr/>
          <a:lstStyle/>
          <a:p>
            <a:pPr algn="ctr"/>
            <a:r>
              <a:rPr lang="ru-RU" alt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ПРОПИСАНЫ В ВОЛГОГРАДЕ НАВЕЧНО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3400" y="1905000"/>
            <a:ext cx="8153400" cy="44958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4000" b="1" dirty="0" smtClean="0"/>
              <a:t>«Железный ветер бил им в лицо, а они всё шли вперёд, и снова чувство суеверного страха охватывало противника: люди ли шли в атаку, смертны ли они?»</a:t>
            </a:r>
          </a:p>
          <a:p>
            <a:pPr>
              <a:defRPr/>
            </a:pPr>
            <a:endParaRPr lang="ru-RU" sz="4000" b="1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ru-RU" dirty="0" smtClean="0"/>
              <a:t>                                                                (</a:t>
            </a:r>
            <a:r>
              <a:rPr lang="ru-RU" dirty="0" err="1" smtClean="0"/>
              <a:t>В.Гроссман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  <p:transition advTm="897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612775" y="76200"/>
            <a:ext cx="8153400" cy="1066800"/>
          </a:xfrm>
        </p:spPr>
        <p:txBody>
          <a:bodyPr/>
          <a:lstStyle/>
          <a:p>
            <a:pPr algn="ctr"/>
            <a:r>
              <a:rPr lang="ru-RU" alt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Сталинградская битва - битва               Победителей</a:t>
            </a:r>
          </a:p>
        </p:txBody>
      </p:sp>
      <p:sp>
        <p:nvSpPr>
          <p:cNvPr id="9219" name="Объект 2"/>
          <p:cNvSpPr>
            <a:spLocks noGrp="1"/>
          </p:cNvSpPr>
          <p:nvPr>
            <p:ph sz="quarter" idx="1"/>
          </p:nvPr>
        </p:nvSpPr>
        <p:spPr>
          <a:xfrm>
            <a:off x="612775" y="1752600"/>
            <a:ext cx="8153400" cy="43434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altLang="ru-RU" sz="3200" b="1" smtClean="0">
                <a:latin typeface="Times New Roman" pitchFamily="18" charset="0"/>
                <a:cs typeface="Times New Roman" pitchFamily="18" charset="0"/>
              </a:rPr>
              <a:t>Сталинградская битва– это двести дней и ночей жесточайшего сражения миллионных армий, в результате которого коренной перелом в Великой Отечественной войне стал свершившимся фактом. Эти двести дней и ночей во многом определили дальнейший ход Второй мировой войны.</a:t>
            </a:r>
            <a:endParaRPr lang="ru-RU" altLang="ru-RU" sz="32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1326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51825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Сталинградская битва</a:t>
            </a:r>
            <a:br>
              <a:rPr lang="ru-RU" sz="4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/>
              <a:t>17 июля 1942 год - 2 февраля 1943 года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endParaRPr lang="ru-RU" sz="4000" b="1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6200" y="1752600"/>
            <a:ext cx="4038600" cy="4991100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smtClean="0">
                <a:cs typeface="Times New Roman" pitchFamily="18" charset="0"/>
              </a:rPr>
              <a:t>Сталинградская битва – решающее сражение всей Второй мировой войны, в котором советские войска одержали крупнейшую победу. Она развернулась на огромной территории в 100 тысяч квадратных километров. На отдельных этапах с обеих сторон в ней участвовало свыше 2 миллионов человек, до 2 тысяч танков, более 2 тысяч самолетов, до 26 тысяч орудий. Немецко-фашистские войска потеряли убитыми, ранеными, плененными более 800 тысяч солдат и офицеров, а также большое количество боевой техники, оружия и снаряжения</a:t>
            </a:r>
            <a:r>
              <a:rPr lang="ru-RU" altLang="ru-RU" sz="2000" smtClean="0">
                <a:cs typeface="Times New Roman" pitchFamily="18" charset="0"/>
              </a:rPr>
              <a:t>. </a:t>
            </a:r>
          </a:p>
        </p:txBody>
      </p:sp>
      <p:pic>
        <p:nvPicPr>
          <p:cNvPr id="11268" name="Picture 7" descr="http://www.molodguard.ru/monument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850" y="1828800"/>
            <a:ext cx="48006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Click="0" advTm="2531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sz="quarter" idx="1"/>
          </p:nvPr>
        </p:nvSpPr>
        <p:spPr>
          <a:xfrm>
            <a:off x="5105400" y="1676400"/>
            <a:ext cx="3924300" cy="4800600"/>
          </a:xfrm>
        </p:spPr>
        <p:txBody>
          <a:bodyPr/>
          <a:lstStyle/>
          <a:p>
            <a:pPr algn="just" eaLnBrk="1" hangingPunct="1"/>
            <a:r>
              <a:rPr lang="ru-RU" altLang="ru-RU" sz="2000" b="1" smtClean="0">
                <a:cs typeface="Times New Roman" pitchFamily="18" charset="0"/>
              </a:rPr>
              <a:t>Операция «Уран» (19 ноября 1942г — 2 февраля 1943 г) — кодовое название Сталинградской стратегической наступательной операции советских войск во время Великой Отечественной войны; контрнаступление войск трёх фронтов: Юго- Западного, Сталинградского  и Донского с целью окружения и уничтожения вражеской группировки войск в районе города Сталинграда.</a:t>
            </a:r>
          </a:p>
        </p:txBody>
      </p:sp>
      <p:pic>
        <p:nvPicPr>
          <p:cNvPr id="12291" name="Picture 2" descr="File:Map Battle of Stalingrad-ru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52101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http://upload.wikimedia.org/wikipedia/commons/thumb/5/55/Bundesarchiv_Bild_183-R74189%2C_Russland%2C_Kesselschlacht_Stalingrad.jpg/200px-Bundesarchiv_Bild_183-R74189%2C_Russland%2C_Kesselschlacht_Stalingr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 descr="http://upload.wikimedia.org/wikipedia/commons/thumb/7/72/Bundesarchiv_Bild_183-R74190%2C_Russland%2C_Kesselschlacht_Stalingrad.jpg/200px-Bundesarchiv_Bild_183-R74190%2C_Russland%2C_Kesselschlacht_Stalingra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1905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 descr="http://upload.wikimedia.org/wikipedia/commons/thumb/a/ae/Bundesarchiv_Bild_183-R76619%2C_Russland%2C_Kesselschlacht_Stalingrad.jpg/200px-Bundesarchiv_Bild_183-R76619%2C_Russland%2C_Kesselschlacht_Stalingra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1905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0" descr="http://upload.wikimedia.org/wikipedia/commons/thumb/5/52/Bundesarchiv_Bild_183-P0613-308%2C_Russland%2C_Kesselschlacht_Stalingrad.jpg/200px-Bundesarchiv_Bild_183-P0613-308%2C_Russland%2C_Kesselschlacht_Stalingra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0"/>
            <a:ext cx="1905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4" descr="http://upload.wikimedia.org/wikipedia/commons/thumb/5/55/Bundesarchiv_Bild_183-R74189%2C_Russland%2C_Kesselschlacht_Stalingrad.jpg/200px-Bundesarchiv_Bild_183-R74189%2C_Russland%2C_Kesselschlacht_Stalingr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Click="0" advTm="1165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90600"/>
          </a:xfrm>
        </p:spPr>
        <p:txBody>
          <a:bodyPr/>
          <a:lstStyle/>
          <a:p>
            <a:r>
              <a:rPr lang="ru-RU" altLang="ru-RU" b="1" smtClean="0"/>
              <a:t>        </a:t>
            </a:r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ГЕРОИ</a:t>
            </a:r>
            <a:r>
              <a:rPr lang="ru-RU" altLang="ru-RU" b="1" smtClean="0"/>
              <a:t> </a:t>
            </a:r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СТАЛИНГРАДА</a:t>
            </a:r>
          </a:p>
        </p:txBody>
      </p:sp>
      <p:sp>
        <p:nvSpPr>
          <p:cNvPr id="19459" name="Объект 2"/>
          <p:cNvSpPr>
            <a:spLocks noGrp="1"/>
          </p:cNvSpPr>
          <p:nvPr>
            <p:ph sz="quarter" idx="1"/>
          </p:nvPr>
        </p:nvSpPr>
        <p:spPr>
          <a:xfrm>
            <a:off x="685800" y="1600200"/>
            <a:ext cx="8153400" cy="44958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altLang="ru-RU" smtClean="0"/>
              <a:t> </a:t>
            </a:r>
          </a:p>
          <a:p>
            <a:pPr marL="0" indent="0">
              <a:buFont typeface="Wingdings" pitchFamily="2" charset="2"/>
              <a:buNone/>
            </a:pPr>
            <a:r>
              <a:rPr lang="ru-RU" altLang="ru-RU" smtClean="0"/>
              <a:t> </a:t>
            </a:r>
          </a:p>
        </p:txBody>
      </p:sp>
      <p:sp>
        <p:nvSpPr>
          <p:cNvPr id="19460" name="Объект 2"/>
          <p:cNvSpPr txBox="1">
            <a:spLocks/>
          </p:cNvSpPr>
          <p:nvPr/>
        </p:nvSpPr>
        <p:spPr bwMode="auto">
          <a:xfrm>
            <a:off x="304800" y="1752600"/>
            <a:ext cx="8534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0BD0D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10CF9B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ru-RU" altLang="ru-RU"/>
              <a:t> </a:t>
            </a:r>
          </a:p>
          <a:p>
            <a:pPr>
              <a:buFont typeface="Wingdings" pitchFamily="2" charset="2"/>
              <a:buNone/>
            </a:pPr>
            <a:r>
              <a:rPr lang="ru-RU" altLang="ru-RU"/>
              <a:t> 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304800" y="2438400"/>
            <a:ext cx="8686800" cy="28956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BD0D9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Героизм бойцов и командиров, отстоявших город, не померкнет в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веках.</a:t>
            </a:r>
          </a:p>
          <a:p>
            <a:pPr marL="0" indent="0" algn="ctr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Их имена – навечно на карте Волгограда – Сталинграда. 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6724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ГЕРОИ</a:t>
            </a:r>
            <a:r>
              <a:rPr lang="ru-RU" altLang="ru-RU" b="1" smtClean="0"/>
              <a:t> </a:t>
            </a:r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СТАЛИНГРАДА</a:t>
            </a:r>
            <a:endParaRPr lang="ru-RU" altLang="ru-RU" smtClean="0"/>
          </a:p>
        </p:txBody>
      </p:sp>
      <p:sp>
        <p:nvSpPr>
          <p:cNvPr id="20483" name="Объект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altLang="ru-RU" sz="3200" b="1" smtClean="0">
                <a:latin typeface="Times New Roman" pitchFamily="18" charset="0"/>
                <a:cs typeface="Times New Roman" pitchFamily="18" charset="0"/>
              </a:rPr>
              <a:t>Защитники Сталинграда – от волжских лодочников  на переправе до командиров дивизий и армий – дрались там , где драться было уже невозможно,  стояли там, где выстоять было немыслимо, сражались  в грудах камня, на руинах города.</a:t>
            </a:r>
          </a:p>
          <a:p>
            <a:pPr marL="0" indent="0">
              <a:buFont typeface="Wingdings" pitchFamily="2" charset="2"/>
              <a:buNone/>
            </a:pPr>
            <a:r>
              <a:rPr lang="ru-RU" altLang="ru-RU" sz="3200" b="1" smtClean="0">
                <a:latin typeface="Times New Roman" pitchFamily="18" charset="0"/>
                <a:cs typeface="Times New Roman" pitchFamily="18" charset="0"/>
              </a:rPr>
              <a:t>Они решили, что не уйдут, и не ушли.</a:t>
            </a:r>
          </a:p>
          <a:p>
            <a:pPr marL="0" indent="0">
              <a:buFont typeface="Wingdings" pitchFamily="2" charset="2"/>
              <a:buNone/>
            </a:pPr>
            <a:r>
              <a:rPr lang="ru-RU" altLang="ru-RU" sz="3200" b="1" smtClean="0">
                <a:latin typeface="Times New Roman" pitchFamily="18" charset="0"/>
                <a:cs typeface="Times New Roman" pitchFamily="18" charset="0"/>
              </a:rPr>
              <a:t>Их именами названы улицы, проспекты, площади города, который они защитили.</a:t>
            </a:r>
          </a:p>
        </p:txBody>
      </p:sp>
    </p:spTree>
  </p:cSld>
  <p:clrMapOvr>
    <a:masterClrMapping/>
  </p:clrMapOvr>
  <p:transition advTm="15257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838200"/>
          </a:xfrm>
        </p:spPr>
        <p:txBody>
          <a:bodyPr/>
          <a:lstStyle/>
          <a:p>
            <a:pPr algn="ctr"/>
            <a:r>
              <a:rPr lang="ru-RU" alt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Полководцы Сталинградской битвы</a:t>
            </a:r>
          </a:p>
        </p:txBody>
      </p:sp>
      <p:sp>
        <p:nvSpPr>
          <p:cNvPr id="21507" name="Объект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altLang="ru-RU" sz="3800" b="1" smtClean="0"/>
              <a:t>В дни лихих  испытаний</a:t>
            </a:r>
            <a:br>
              <a:rPr lang="ru-RU" altLang="ru-RU" sz="3800" b="1" smtClean="0"/>
            </a:br>
            <a:r>
              <a:rPr lang="ru-RU" altLang="ru-RU" sz="3800" b="1" smtClean="0"/>
              <a:t>Великой России,</a:t>
            </a:r>
            <a:br>
              <a:rPr lang="ru-RU" altLang="ru-RU" sz="3800" b="1" smtClean="0"/>
            </a:br>
            <a:r>
              <a:rPr lang="ru-RU" altLang="ru-RU" sz="3800" b="1" smtClean="0"/>
              <a:t>Дни ненастья и бед</a:t>
            </a:r>
            <a:br>
              <a:rPr lang="ru-RU" altLang="ru-RU" sz="3800" b="1" smtClean="0"/>
            </a:br>
            <a:r>
              <a:rPr lang="ru-RU" altLang="ru-RU" sz="3800" b="1" smtClean="0"/>
              <a:t>Нашей мирной страны,</a:t>
            </a:r>
            <a:br>
              <a:rPr lang="ru-RU" altLang="ru-RU" sz="3800" b="1" smtClean="0"/>
            </a:br>
            <a:r>
              <a:rPr lang="ru-RU" altLang="ru-RU" sz="3800" b="1" smtClean="0"/>
              <a:t>Полководцы - солдаты</a:t>
            </a:r>
            <a:br>
              <a:rPr lang="ru-RU" altLang="ru-RU" sz="3800" b="1" smtClean="0"/>
            </a:br>
            <a:r>
              <a:rPr lang="ru-RU" altLang="ru-RU" sz="3800" b="1" smtClean="0"/>
              <a:t>Любимой Отчизны -</a:t>
            </a:r>
            <a:br>
              <a:rPr lang="ru-RU" altLang="ru-RU" sz="3800" b="1" smtClean="0"/>
            </a:br>
            <a:r>
              <a:rPr lang="ru-RU" altLang="ru-RU" sz="3800" b="1" smtClean="0"/>
              <a:t>На защиту вставали</a:t>
            </a:r>
            <a:br>
              <a:rPr lang="ru-RU" altLang="ru-RU" sz="3800" b="1" smtClean="0"/>
            </a:br>
            <a:r>
              <a:rPr lang="ru-RU" altLang="ru-RU" sz="3800" b="1" smtClean="0"/>
              <a:t>Родимой страны!</a:t>
            </a:r>
          </a:p>
        </p:txBody>
      </p:sp>
    </p:spTree>
  </p:cSld>
  <p:clrMapOvr>
    <a:masterClrMapping/>
  </p:clrMapOvr>
  <p:transition advTm="8034">
    <p:wheel spokes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Обыч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1035</TotalTime>
  <Words>1208</Words>
  <Application>Microsoft Office PowerPoint</Application>
  <PresentationFormat>Экран (4:3)</PresentationFormat>
  <Paragraphs>76</Paragraphs>
  <Slides>28</Slides>
  <Notes>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Arial</vt:lpstr>
      <vt:lpstr>Calibri</vt:lpstr>
      <vt:lpstr>Wingdings</vt:lpstr>
      <vt:lpstr>Wingdings 2</vt:lpstr>
      <vt:lpstr>Constantia</vt:lpstr>
      <vt:lpstr>Tw Cen MT</vt:lpstr>
      <vt:lpstr>Times New Roman</vt:lpstr>
      <vt:lpstr>Обычная</vt:lpstr>
      <vt:lpstr>Поток</vt:lpstr>
      <vt:lpstr>СЕкция  «Основное и общее среднее образование» для педагогов Номинация «Внеклассное мероприятие»  Автор  мусиенко Людмила Валентиновна,УЧИТЕЛЬ РУССКОГО ЯЗЫКА И ЛИТЕРАТУРЫ моу сш №140 Советского района волгограда  «прописаны в волгограде навечно» (Презентация к «уроку победы») </vt:lpstr>
      <vt:lpstr>«Прописаны в Волгограде навечно»</vt:lpstr>
      <vt:lpstr>ПРОПИСАНЫ В ВОЛГОГРАДЕ НАВЕЧНО</vt:lpstr>
      <vt:lpstr>Сталинградская битва - битва               Победителей</vt:lpstr>
      <vt:lpstr> Сталинградская битва 17 июля 1942 год - 2 февраля 1943 года </vt:lpstr>
      <vt:lpstr>Презентация PowerPoint</vt:lpstr>
      <vt:lpstr>        ГЕРОИ СТАЛИНГРАДА</vt:lpstr>
      <vt:lpstr>ГЕРОИ СТАЛИНГРАДА</vt:lpstr>
      <vt:lpstr>Полководцы Сталинградской битвы</vt:lpstr>
      <vt:lpstr>Георгий  Константинович Жуков</vt:lpstr>
      <vt:lpstr>Александр Михайлович Василевский</vt:lpstr>
      <vt:lpstr>Константин Константинович Рокоссовский</vt:lpstr>
      <vt:lpstr>Николай Федорович Ватутин</vt:lpstr>
      <vt:lpstr>Андрей Иванович Еременко</vt:lpstr>
      <vt:lpstr>Василий Иванович Чуйков</vt:lpstr>
      <vt:lpstr>Михаил Степанович Шумилов</vt:lpstr>
      <vt:lpstr>Солдаты Сталинграда</vt:lpstr>
      <vt:lpstr> Яков Федотович Павлов  </vt:lpstr>
      <vt:lpstr>Михаил Аверьянович Паникаха</vt:lpstr>
      <vt:lpstr>Наталья Александровна Качуевская</vt:lpstr>
      <vt:lpstr>Гуля (Марионелла) Королёва</vt:lpstr>
      <vt:lpstr>Василий Григорьевич Зайцев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Используемые материалы: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Мама</dc:creator>
  <cp:lastModifiedBy>Мусиенко Людмила Валентиновна</cp:lastModifiedBy>
  <cp:revision>165</cp:revision>
  <cp:lastPrinted>1601-01-01T00:00:00Z</cp:lastPrinted>
  <dcterms:created xsi:type="dcterms:W3CDTF">1601-01-01T00:00:00Z</dcterms:created>
  <dcterms:modified xsi:type="dcterms:W3CDTF">2015-04-01T19:28:59Z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