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97" r:id="rId2"/>
    <p:sldId id="292" r:id="rId3"/>
    <p:sldId id="350" r:id="rId4"/>
    <p:sldId id="351" r:id="rId5"/>
    <p:sldId id="352" r:id="rId6"/>
    <p:sldId id="354" r:id="rId7"/>
    <p:sldId id="356" r:id="rId8"/>
    <p:sldId id="355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0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B268"/>
    <a:srgbClr val="236084"/>
    <a:srgbClr val="92D050"/>
    <a:srgbClr val="339966"/>
    <a:srgbClr val="C00000"/>
    <a:srgbClr val="009900"/>
    <a:srgbClr val="F2CED2"/>
    <a:srgbClr val="FDE5C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2" autoAdjust="0"/>
    <p:restoredTop sz="97586" autoAdjust="0"/>
  </p:normalViewPr>
  <p:slideViewPr>
    <p:cSldViewPr snapToGrid="0" showGuides="1">
      <p:cViewPr varScale="1">
        <p:scale>
          <a:sx n="70" d="100"/>
          <a:sy n="70" d="100"/>
        </p:scale>
        <p:origin x="-1596" y="-102"/>
      </p:cViewPr>
      <p:guideLst>
        <p:guide orient="horz" pos="262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"/>
    </p:cViewPr>
  </p:sorterViewPr>
  <p:notesViewPr>
    <p:cSldViewPr snapToGrid="0" showGuides="1">
      <p:cViewPr varScale="1">
        <p:scale>
          <a:sx n="54" d="100"/>
          <a:sy n="54" d="100"/>
        </p:scale>
        <p:origin x="-1236" y="-10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fld id="{43222F6C-CC15-4A22-BC1F-75B789650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17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768B38-0E22-434C-8E66-112693CB8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8964-B85A-4840-B1EA-EC382882F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EA080-76AE-4CC8-9B14-B5E194B9D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6A0A6-AB0D-4729-8615-5746BA89F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2E3CA-9BE6-4B2F-9CFA-642FC465D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0695-17A8-4B0B-84ED-BE77B3A88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6B73-ED31-4A39-BFD5-48D4A8B71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341C0-695D-4AC0-9461-D2659C5E7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9838-5EAC-4DBB-AF12-55977F977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EDC6-9B9B-4BF5-BA67-32CEABFD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9F63E-A4BD-4DDF-A404-4BE943235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2CAA-987C-4824-89DF-34D6FD0E2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7253-23FA-453C-9298-0DB6270F9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B329-0B88-4074-A315-D65434F99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9AAEEFE-F65B-4A73-8425-5250E2D3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ru-RU" sz="2400"/>
            </a:p>
          </p:txBody>
        </p:sp>
      </p:grp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shuege.ru/" TargetMode="External"/><Relationship Id="rId2" Type="http://schemas.openxmlformats.org/officeDocument/2006/relationships/hyperlink" Target="http://mathege.ru/or/ege/Ma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-saloon.ru/ru/set.aspx?SetID=11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0" y="1533525"/>
            <a:ext cx="9144000" cy="3538538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Решение  заданий  </a:t>
            </a:r>
            <a:br>
              <a:rPr lang="ru-RU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sz="60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В</a:t>
            </a:r>
            <a:r>
              <a:rPr lang="en-US" sz="60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1</a:t>
            </a:r>
            <a:r>
              <a:rPr lang="ru-RU" sz="60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3 </a:t>
            </a:r>
            <a:br>
              <a:rPr lang="ru-RU" sz="60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(задачи на проценты)</a:t>
            </a:r>
            <a:br>
              <a:rPr lang="ru-RU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sz="32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по материалам открытого банка </a:t>
            </a:r>
            <a:br>
              <a:rPr lang="ru-RU" sz="32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sz="32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задач ЕГЭ по математике </a:t>
            </a:r>
            <a:r>
              <a:rPr lang="ru-RU" sz="32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2015 </a:t>
            </a:r>
            <a:r>
              <a:rPr lang="ru-RU" sz="3200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года</a:t>
            </a:r>
            <a:r>
              <a:rPr lang="en-US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/>
            </a:r>
            <a:br>
              <a:rPr lang="en-US" cap="none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endParaRPr lang="ru-RU" cap="none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GothicC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8"/>
            <a:ext cx="7702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  <a:ea typeface="+mj-ea"/>
                <a:cs typeface="+mj-cs"/>
              </a:rPr>
              <a:t>МБОУ СОШ </a:t>
            </a:r>
            <a:r>
              <a:rPr lang="ru-RU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  <a:ea typeface="+mj-ea"/>
                <a:cs typeface="+mj-cs"/>
              </a:rPr>
              <a:t>№</a:t>
            </a:r>
            <a:r>
              <a:rPr lang="ru-RU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  <a:ea typeface="+mj-ea"/>
                <a:cs typeface="+mj-cs"/>
              </a:rPr>
              <a:t>26 ст. Должанская МО </a:t>
            </a:r>
            <a:r>
              <a:rPr lang="ru-RU" sz="240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  <a:ea typeface="+mj-ea"/>
                <a:cs typeface="+mj-cs"/>
              </a:rPr>
              <a:t>Ейский</a:t>
            </a:r>
            <a:r>
              <a:rPr lang="ru-RU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  <a:ea typeface="+mj-ea"/>
                <a:cs typeface="+mj-cs"/>
              </a:rPr>
              <a:t> район</a:t>
            </a:r>
            <a:endParaRPr lang="ru-RU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GothicC" pitchFamily="82" charset="0"/>
              <a:ea typeface="+mj-ea"/>
              <a:cs typeface="+mj-cs"/>
            </a:endParaRPr>
          </a:p>
          <a:p>
            <a:pPr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737" y="5217260"/>
            <a:ext cx="5906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  <a:ea typeface="+mj-ea"/>
                <a:cs typeface="+mj-cs"/>
              </a:rPr>
              <a:t>Автор: учитель математики </a:t>
            </a:r>
            <a:r>
              <a:rPr lang="ru-RU" sz="2800" b="1" kern="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  <a:ea typeface="+mj-ea"/>
                <a:cs typeface="+mj-cs"/>
              </a:rPr>
              <a:t>Недилько</a:t>
            </a:r>
            <a:r>
              <a:rPr lang="ru-RU" sz="2800" b="1" kern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  <a:ea typeface="+mj-ea"/>
                <a:cs typeface="+mj-cs"/>
              </a:rPr>
              <a:t>  Ольга Александровна</a:t>
            </a:r>
            <a:endParaRPr lang="ru-RU" sz="28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2853" y="356556"/>
            <a:ext cx="8381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№99570.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Митя, Антон, Гоша и Борис учредили компанию с уставным капиталом 200000 рублей. Митя внес 14% уставного капитала, Антон − 42000 рублей, Гоша − 0,12 уставного капитала, а оставшуюся часть капитала внес Борис. Учредители договорились делить ежегодную прибыль пропорционально внесенному в уставной капитал вкладу. Какая сумма от прибыли 1000000 рублей причитается Борису? Ответ дайте в рублях.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88190" y="2424117"/>
            <a:ext cx="86264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  <a:endParaRPr lang="ru-RU" sz="2000" i="1" dirty="0" smtClean="0">
              <a:latin typeface="Bookman Old Style" pitchFamily="18" charset="0"/>
            </a:endParaRPr>
          </a:p>
          <a:p>
            <a:pPr marL="1252538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Уставной капитал: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200000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100%</a:t>
            </a: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Митя:				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14%</a:t>
            </a: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Гоша:				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12%</a:t>
            </a: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Антон:			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42000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	– </a:t>
            </a:r>
            <a:endParaRPr lang="ru-RU" sz="20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Борис:			  остальное	–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Антон внес: </a:t>
            </a:r>
            <a:r>
              <a:rPr lang="ru-RU" sz="2000" i="1" dirty="0" smtClean="0">
                <a:solidFill>
                  <a:srgbClr val="C00000"/>
                </a:solidFill>
                <a:latin typeface="Bookman Old Style" pitchFamily="18" charset="0"/>
              </a:rPr>
              <a:t>42000 · 100 /200000 = 21%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уставного капитала.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Тогда Борис внес </a:t>
            </a:r>
            <a:r>
              <a:rPr lang="ru-RU" sz="2000" i="1" dirty="0" smtClean="0">
                <a:solidFill>
                  <a:srgbClr val="C00000"/>
                </a:solidFill>
                <a:latin typeface="Bookman Old Style" pitchFamily="18" charset="0"/>
              </a:rPr>
              <a:t>100 – (14 + 12 + 21) = 53%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уставного капитала.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Таким образом, от прибыли 1 000 000 рублей Борису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причитается </a:t>
            </a:r>
            <a:r>
              <a:rPr lang="ru-RU" sz="2000" i="1" dirty="0" smtClean="0">
                <a:solidFill>
                  <a:srgbClr val="C00000"/>
                </a:solidFill>
                <a:latin typeface="Bookman Old Style" pitchFamily="18" charset="0"/>
              </a:rPr>
              <a:t>1000000 · 53 /100 = 530000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рублей. </a:t>
            </a:r>
          </a:p>
          <a:p>
            <a:pPr lvl="0" algn="ctr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169998" y="6033000"/>
            <a:ext cx="2807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530 000.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90899" y="3949850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53%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9365" y="3653516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21%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863" y="356556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71</a:t>
            </a:r>
            <a:r>
              <a:rPr lang="ru-RU" b="1" dirty="0" smtClean="0">
                <a:latin typeface="+mn-lt"/>
              </a:rPr>
              <a:t>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В сосуд, содержащий 5 литров 12-процентного водного раствора некоторого вещества, добавили 7 литров воды. Сколько процентов составляет концентрация получившегося раствора?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56407" y="1530355"/>
            <a:ext cx="82343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Весь раствор:		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5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л 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Вещество:	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л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12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5· 12 /100 = 0,6 л – вещества в растворе</a:t>
            </a: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Весь раствор: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5 + 7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л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Вещество: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0,6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л	   –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0,6 · 100 /12 = 5%</a:t>
            </a:r>
          </a:p>
          <a:p>
            <a:pPr lvl="0" algn="ctr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693379" y="5952038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863" y="356556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</a:t>
            </a:r>
            <a:r>
              <a:rPr lang="ru-RU" b="1" dirty="0" smtClean="0">
                <a:latin typeface="+mn-lt"/>
              </a:rPr>
              <a:t>2.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Смешали некоторое количество 15-процентного раствора некоторого вещества с таким же количеством 19-процентного раствора этого вещества. Сколько процентов составляет концентрация получившегося раствора?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56407" y="1524000"/>
            <a:ext cx="8234362" cy="444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Первый раствор: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Вещество: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1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15 ·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/100 = 0,15х  – вещества в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Второй раствор: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Вещество: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19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14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19 ·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/100 = 0,19х  – вещества во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Третий раствор: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2х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Вещество: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0,15х + 0,19х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  –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14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0,34х · 100 /2х = 17%  – концентрация нового раствора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98000" y="6015336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863" y="356556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</a:t>
            </a:r>
            <a:r>
              <a:rPr lang="ru-RU" b="1" dirty="0" smtClean="0">
                <a:latin typeface="+mn-lt"/>
              </a:rPr>
              <a:t>3.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Смешали 4 литра 15-процентного водного раствора некоторого вещества с 6 литрами 25-процентного водного раствора этого же вещества. Сколько процентов составляет концентрация получившегося раствора?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56407" y="1524000"/>
            <a:ext cx="8234362" cy="444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Первый раствор: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4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л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Вещество:	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л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1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15· 4 /100 = 0,6 л – вещества в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Второй раствор: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6 </a:t>
            </a:r>
            <a:r>
              <a:rPr lang="ru-RU" sz="2000" i="1" dirty="0" smtClean="0">
                <a:latin typeface="Bookman Old Style" pitchFamily="18" charset="0"/>
              </a:rPr>
              <a:t>л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Вещество: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л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14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25 · 6 /100 = 1,5 л  – вещества во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Третий раствор: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 </a:t>
            </a:r>
            <a:r>
              <a:rPr lang="ru-RU" sz="2000" i="1" dirty="0" smtClean="0">
                <a:latin typeface="Bookman Old Style" pitchFamily="18" charset="0"/>
              </a:rPr>
              <a:t>л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795463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Вещество:	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0,6 + 1,5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л  	   –	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z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14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z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2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1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· 100 /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10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21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  – концентрация нового раствора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98000" y="6015336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</a:t>
            </a:r>
            <a:r>
              <a:rPr lang="en-US" sz="2400" i="1" dirty="0" smtClean="0">
                <a:solidFill>
                  <a:prstClr val="black"/>
                </a:solidFill>
                <a:latin typeface="Bookman Old Style" pitchFamily="18" charset="0"/>
              </a:rPr>
              <a:t>21</a:t>
            </a:r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863" y="356556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74</a:t>
            </a:r>
            <a:r>
              <a:rPr lang="ru-RU" b="1" dirty="0" smtClean="0">
                <a:latin typeface="+mn-lt"/>
              </a:rPr>
              <a:t>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Виноград содержит 90% влаги, а изюм − 5%. Сколько килограммов винограда требуется для получения 20 килограммов изюма?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65654" y="1701800"/>
            <a:ext cx="841586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3462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Виноград:		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3462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Влага: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90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3462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Сухое вещество: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10 ·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/100 = 0,1х  кг – сухого вещества в винограде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3462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Изюм: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20 </a:t>
            </a:r>
            <a:r>
              <a:rPr lang="ru-RU" sz="2000" i="1" dirty="0" smtClean="0">
                <a:latin typeface="Bookman Old Style" pitchFamily="18" charset="0"/>
              </a:rPr>
              <a:t>кг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34620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Влага: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3462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Сухое вещество: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0,1х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95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0,1х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· 100 = 20 · 95 </a:t>
            </a:r>
          </a:p>
          <a:p>
            <a:pPr algn="ctr">
              <a:spcBef>
                <a:spcPts val="0"/>
              </a:spcBef>
            </a:pP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= 190 кг  – винограда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02621" y="601533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190.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89465" y="1439333"/>
            <a:ext cx="8754535" cy="541866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Первый сплав:	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Никель: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10 ·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/100 = 0,1х  кг – никеля в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сплаве.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Второй сплав:  	   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200 –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latin typeface="Bookman Old Style" pitchFamily="18" charset="0"/>
              </a:rPr>
              <a:t>кг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   –	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Никель: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30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30 · (200 –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) /100 = 0,3(200 –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) кг  – никеля во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сплаве.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8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Третий сплав: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200 </a:t>
            </a:r>
            <a:r>
              <a:rPr lang="ru-RU" sz="2000" i="1" dirty="0" smtClean="0">
                <a:latin typeface="Bookman Old Style" pitchFamily="18" charset="0"/>
              </a:rPr>
              <a:t>кг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      –	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Никель: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0,1х + 0,3(200 –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Получаем уравнение:  </a:t>
            </a:r>
            <a:r>
              <a:rPr lang="ru-RU" sz="2000" i="1" dirty="0" smtClean="0">
                <a:latin typeface="Bookman Old Style" pitchFamily="18" charset="0"/>
              </a:rPr>
              <a:t>200 · 25 = (0,1х + 0,3(200 – </a:t>
            </a:r>
            <a:r>
              <a:rPr lang="ru-RU" sz="2000" i="1" dirty="0" err="1" smtClean="0">
                <a:latin typeface="Bookman Old Style" pitchFamily="18" charset="0"/>
              </a:rPr>
              <a:t>х</a:t>
            </a:r>
            <a:r>
              <a:rPr lang="ru-RU" sz="2000" i="1" dirty="0" smtClean="0">
                <a:latin typeface="Bookman Old Style" pitchFamily="18" charset="0"/>
              </a:rPr>
              <a:t>)) · 100, откуда  </a:t>
            </a:r>
            <a:r>
              <a:rPr lang="ru-RU" sz="2000" i="1" dirty="0" err="1" smtClean="0">
                <a:latin typeface="Bookman Old Style" pitchFamily="18" charset="0"/>
              </a:rPr>
              <a:t>х</a:t>
            </a:r>
            <a:r>
              <a:rPr lang="ru-RU" sz="2000" i="1" dirty="0" smtClean="0">
                <a:latin typeface="Bookman Old Style" pitchFamily="18" charset="0"/>
              </a:rPr>
              <a:t> = 50 кг – никеля в </a:t>
            </a:r>
            <a:r>
              <a:rPr lang="en-US" sz="2000" i="1" dirty="0" smtClean="0">
                <a:latin typeface="Bookman Old Style" pitchFamily="18" charset="0"/>
              </a:rPr>
              <a:t>I</a:t>
            </a:r>
            <a:r>
              <a:rPr lang="ru-RU" sz="2000" i="1" dirty="0" smtClean="0">
                <a:latin typeface="Bookman Old Style" pitchFamily="18" charset="0"/>
              </a:rPr>
              <a:t> сплаве;  200 – 50 = 150 кг  – масса второго сплава; значит, масса первого сплава на 150 – 50 = 100 кг меньше.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02621" y="6396335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100.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0688" y="29729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</a:t>
            </a:r>
            <a:r>
              <a:rPr lang="ru-RU" b="1" dirty="0" smtClean="0">
                <a:latin typeface="+mn-lt"/>
              </a:rPr>
              <a:t>5.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Имеется два сплава. Первый содержит 10% никеля, второй − 30% никеля. Из этих двух сплавов получили третий сплав массой 200 кг, содержащий 25% никеля. На сколько килограммов масса первого сплава меньше массы второго?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81782" y="1549400"/>
            <a:ext cx="8583612" cy="4647426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Первый сплав:	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Медь: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10 ·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/100 = 0,1х  кг – меди в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сплаве.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Второй сплав:  	       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+ 3 </a:t>
            </a:r>
            <a:r>
              <a:rPr lang="ru-RU" sz="2000" i="1" dirty="0" smtClean="0">
                <a:latin typeface="Bookman Old Style" pitchFamily="18" charset="0"/>
              </a:rPr>
              <a:t>кг	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	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Медь: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40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  <a:tabLst>
                <a:tab pos="0" algn="l"/>
              </a:tabLst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40 · (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+ 3) /100 = 0,4(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+ 3) кг  – меди во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сплаве.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8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Третий сплав:	 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2х + 3 </a:t>
            </a:r>
            <a:r>
              <a:rPr lang="ru-RU" sz="2000" i="1" dirty="0" smtClean="0">
                <a:latin typeface="Bookman Old Style" pitchFamily="18" charset="0"/>
              </a:rPr>
              <a:t>кг	 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	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Медь:      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0,1х + 0,4(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+ 3)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30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Получаем уравнение:  (</a:t>
            </a:r>
            <a:r>
              <a:rPr lang="ru-RU" sz="2000" i="1" dirty="0" smtClean="0">
                <a:latin typeface="Bookman Old Style" pitchFamily="18" charset="0"/>
              </a:rPr>
              <a:t>2х + 3) · 30 = (0,1х + 0,4(</a:t>
            </a:r>
            <a:r>
              <a:rPr lang="ru-RU" sz="2000" i="1" dirty="0" err="1" smtClean="0">
                <a:latin typeface="Bookman Old Style" pitchFamily="18" charset="0"/>
              </a:rPr>
              <a:t>х</a:t>
            </a:r>
            <a:r>
              <a:rPr lang="ru-RU" sz="2000" i="1" dirty="0" smtClean="0">
                <a:latin typeface="Bookman Old Style" pitchFamily="18" charset="0"/>
              </a:rPr>
              <a:t> + 3)) · 100,</a:t>
            </a: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latin typeface="Bookman Old Style" pitchFamily="18" charset="0"/>
              </a:rPr>
              <a:t>откуда  </a:t>
            </a:r>
            <a:r>
              <a:rPr lang="ru-RU" sz="2000" i="1" dirty="0" err="1" smtClean="0">
                <a:latin typeface="Bookman Old Style" pitchFamily="18" charset="0"/>
              </a:rPr>
              <a:t>х</a:t>
            </a:r>
            <a:r>
              <a:rPr lang="ru-RU" sz="2000" i="1" dirty="0" smtClean="0">
                <a:latin typeface="Bookman Old Style" pitchFamily="18" charset="0"/>
              </a:rPr>
              <a:t> = 3 кг – масса </a:t>
            </a:r>
            <a:r>
              <a:rPr lang="en-US" sz="2000" i="1" dirty="0" smtClean="0">
                <a:latin typeface="Bookman Old Style" pitchFamily="18" charset="0"/>
              </a:rPr>
              <a:t>I</a:t>
            </a:r>
            <a:r>
              <a:rPr lang="ru-RU" sz="2000" i="1" dirty="0" smtClean="0">
                <a:latin typeface="Bookman Old Style" pitchFamily="18" charset="0"/>
              </a:rPr>
              <a:t> сплава; </a:t>
            </a: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latin typeface="Bookman Old Style" pitchFamily="18" charset="0"/>
              </a:rPr>
              <a:t>тогда  2 · 3 + 3 = 9 кг – масса третьего сплава.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693379" y="6396335"/>
            <a:ext cx="1760417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9.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0688" y="29729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</a:t>
            </a:r>
            <a:r>
              <a:rPr lang="ru-RU" b="1" dirty="0" smtClean="0">
                <a:latin typeface="+mn-lt"/>
              </a:rPr>
              <a:t>6.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Первый сплав содержит 10% меди, второй − 40% меди. Масса второго сплава больше массы первого на 3 кг. Из этих двух сплавов получили третий сплав, содержащий 30% меди. Найдите массу третьего сплава. Ответ дайте в килограммах.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00712" y="2133600"/>
            <a:ext cx="8345751" cy="403187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Первый раствор:	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30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30 ·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/100 = 0,3х  кг – кислоты в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растворе.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Второй раствор:		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 </a:t>
            </a:r>
            <a:r>
              <a:rPr lang="ru-RU" sz="2000" i="1" dirty="0" smtClean="0">
                <a:latin typeface="Bookman Old Style" pitchFamily="18" charset="0"/>
              </a:rPr>
              <a:t>кг	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	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60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  <a:tabLst>
                <a:tab pos="0" algn="l"/>
              </a:tabLst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60 · у /100 = 0,6у  кг – кислоты во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растворе.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8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Третий раствор: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+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+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 </a:t>
            </a:r>
            <a:r>
              <a:rPr lang="ru-RU" sz="2000" i="1" dirty="0" smtClean="0">
                <a:latin typeface="Bookman Old Style" pitchFamily="18" charset="0"/>
              </a:rPr>
              <a:t>кг	 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	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       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0,3х + 0,6у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36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Получаем 1-ое уравнение:  (</a:t>
            </a:r>
            <a:r>
              <a:rPr lang="ru-RU" sz="2000" i="1" dirty="0" err="1" smtClean="0">
                <a:latin typeface="Bookman Old Style" pitchFamily="18" charset="0"/>
              </a:rPr>
              <a:t>х</a:t>
            </a:r>
            <a:r>
              <a:rPr lang="ru-RU" sz="2000" i="1" dirty="0" smtClean="0">
                <a:latin typeface="Bookman Old Style" pitchFamily="18" charset="0"/>
              </a:rPr>
              <a:t> + у + 10) · 36 = (0,3х + 0,6у) · 100.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165" y="282437"/>
            <a:ext cx="8206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</a:t>
            </a:r>
            <a:r>
              <a:rPr lang="ru-RU" b="1" dirty="0" smtClean="0">
                <a:latin typeface="+mn-lt"/>
              </a:rPr>
              <a:t>7.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Смешав 30-процентный и 60-процентный растворы кислоты и добавив 10 кг чистой воды, получили 36-процентный раствор кислоты. Если бы вместо 10 кг воды добавили 10 кг 50-процентного раствора той же кислоты, то получили бы 41-процентный раствор кислоты. Сколько килограммов 30-процентного раствора использовали для получения смеси?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00712" y="2074333"/>
            <a:ext cx="8743288" cy="310854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Четвертый раствор: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 </a:t>
            </a:r>
            <a:r>
              <a:rPr lang="ru-RU" sz="2000" i="1" dirty="0" smtClean="0">
                <a:latin typeface="Bookman Old Style" pitchFamily="18" charset="0"/>
              </a:rPr>
              <a:t>кг	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	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кг      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50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50 · 10 /100 = 5  кг – кислоты в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IV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растворе.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Пятый раствор: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+ у + 10 </a:t>
            </a:r>
            <a:r>
              <a:rPr lang="ru-RU" sz="2000" i="1" dirty="0" smtClean="0">
                <a:latin typeface="Bookman Old Style" pitchFamily="18" charset="0"/>
              </a:rPr>
              <a:t>кг	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	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	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0,3х + 0,6у + 5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41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Получаем 2-ое уравнение:  (</a:t>
            </a:r>
            <a:r>
              <a:rPr lang="ru-RU" sz="2000" i="1" dirty="0" err="1" smtClean="0">
                <a:latin typeface="Bookman Old Style" pitchFamily="18" charset="0"/>
              </a:rPr>
              <a:t>х</a:t>
            </a:r>
            <a:r>
              <a:rPr lang="ru-RU" sz="2000" i="1" dirty="0" smtClean="0">
                <a:latin typeface="Bookman Old Style" pitchFamily="18" charset="0"/>
              </a:rPr>
              <a:t> + у + 10) · 41 = (0,3х + 0,6у + 5) · 100.</a:t>
            </a: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latin typeface="Bookman Old Style" pitchFamily="18" charset="0"/>
              </a:rPr>
              <a:t>Составим систему уравнений: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165" y="282437"/>
            <a:ext cx="8206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</a:t>
            </a:r>
            <a:r>
              <a:rPr lang="ru-RU" b="1" dirty="0" smtClean="0">
                <a:latin typeface="+mn-lt"/>
              </a:rPr>
              <a:t>7.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Смешав 30-процентный и 60-процентный растворы кислоты и добавив 10 кг чистой воды, получили 36-процентный раствор кислоты. Если бы вместо 10 кг воды добавили 10 кг 50-процентного раствора той же кислоты, то получили бы 41-процентный раствор кислоты. Сколько килограммов 30-процентного раствора использовали для получения смеси?</a:t>
            </a:r>
          </a:p>
        </p:txBody>
      </p:sp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1309687" y="5355167"/>
          <a:ext cx="45910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1" name="Формула" r:id="rId3" imgW="2628720" imgH="457200" progId="Equation.3">
                  <p:embed/>
                </p:oleObj>
              </mc:Choice>
              <mc:Fallback>
                <p:oleObj name="Формула" r:id="rId3" imgW="26287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7" y="5355167"/>
                        <a:ext cx="45910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6335713" y="5354638"/>
          <a:ext cx="15954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2" name="Формула" r:id="rId5" imgW="914400" imgH="457200" progId="Equation.3">
                  <p:embed/>
                </p:oleObj>
              </mc:Choice>
              <mc:Fallback>
                <p:oleObj name="Формула" r:id="rId5" imgW="9144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5354638"/>
                        <a:ext cx="1595437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98000" y="6396335"/>
            <a:ext cx="1951175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00712" y="2133600"/>
            <a:ext cx="8345751" cy="403187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Первый раствор: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30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			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30 · 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/100 = 0,3х  кг  – кислоты в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растворе.</a:t>
            </a: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Второй раствор:		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20 </a:t>
            </a:r>
            <a:r>
              <a:rPr lang="ru-RU" sz="2000" i="1" dirty="0" smtClean="0">
                <a:latin typeface="Bookman Old Style" pitchFamily="18" charset="0"/>
              </a:rPr>
              <a:t>кг	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	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			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–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  <a:tabLst>
                <a:tab pos="0" algn="l"/>
              </a:tabLst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20 · у /100 = 0,2у  кг  – кислоты во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II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растворе.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8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 defTabSz="88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Третий раствор:		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50 </a:t>
            </a:r>
            <a:r>
              <a:rPr lang="ru-RU" sz="2000" i="1" dirty="0" smtClean="0">
                <a:latin typeface="Bookman Old Style" pitchFamily="18" charset="0"/>
              </a:rPr>
              <a:t>кг	 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	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         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0,3х + 0,2у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кг	 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68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algn="ctr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Получаем 1-ое уравнение:  </a:t>
            </a:r>
            <a:r>
              <a:rPr lang="ru-RU" sz="2000" i="1" dirty="0" smtClean="0">
                <a:latin typeface="Bookman Old Style" pitchFamily="18" charset="0"/>
              </a:rPr>
              <a:t>(0,3х + 0,2у) · 100 = 50 · 68.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165" y="282437"/>
            <a:ext cx="8206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</a:t>
            </a:r>
            <a:r>
              <a:rPr lang="ru-RU" b="1" dirty="0" smtClean="0">
                <a:latin typeface="+mn-lt"/>
              </a:rPr>
              <a:t>8.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Имеется два сосуда. Первый содержит 30 кг, а второй − 20 кг раствора кислоты различной концентрации. Если эти растворы смешать, то получится раствор, содержащий 68% кислоты. Если же смешать равные массы этих растворов, то получится раствор, содержащий 70% кислоты. Сколько килограммов кислоты содержится в первом сосуде?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863" y="356556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№99565.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В 2008 году в городском квартале проживало 40000 человек. В 2009 году, в результате строительства новых домов, число жителей выросло на 8%, а в 2010 году − на 9% по сравнению с 2009 годом. Сколько человек стало проживать в квартале в 2010 году?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57994" y="1933051"/>
            <a:ext cx="82343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lvl="0"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 2008 году: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40 000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чел. 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 2009 году: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чел.	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108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40 000 · 108 /100 = 43 200 чел.</a:t>
            </a: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 2009 году: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43 200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чел.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 2010 году: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чел.	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109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43 200 · 109 /100 = 47 088 чел.</a:t>
            </a:r>
          </a:p>
          <a:p>
            <a:pPr lvl="0" algn="ctr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66964" y="5762067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47 088.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00712" y="2133600"/>
            <a:ext cx="8345751" cy="387798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  <a:r>
              <a:rPr lang="ru-RU" sz="2000" i="1" dirty="0" smtClean="0">
                <a:latin typeface="Bookman Old Style" pitchFamily="18" charset="0"/>
              </a:rPr>
              <a:t>(продолжение)</a:t>
            </a:r>
          </a:p>
          <a:p>
            <a:pPr lvl="0" algn="just">
              <a:spcBef>
                <a:spcPts val="600"/>
              </a:spcBef>
            </a:pPr>
            <a:r>
              <a:rPr lang="ru-RU" sz="2000" i="1" dirty="0" smtClean="0">
                <a:latin typeface="Bookman Old Style" pitchFamily="18" charset="0"/>
              </a:rPr>
              <a:t>Для удобства возьмем каждого раствора по 10 кг:</a:t>
            </a:r>
            <a:endParaRPr lang="ru-RU" sz="1200" i="1" dirty="0" smtClean="0">
              <a:latin typeface="Bookman Old Style" pitchFamily="18" charset="0"/>
            </a:endParaRPr>
          </a:p>
          <a:p>
            <a:pPr marL="1168400" lvl="0">
              <a:spcBef>
                <a:spcPts val="0"/>
              </a:spcBef>
            </a:pP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Четвертый раствор: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20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Кислота:	    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0,1х + 0,1у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кг	   –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70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ctr">
              <a:spcBef>
                <a:spcPts val="0"/>
              </a:spcBef>
            </a:pPr>
            <a:r>
              <a:rPr lang="en-US" sz="12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sz="12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Получаем 2-ое уравнение:  </a:t>
            </a:r>
            <a:r>
              <a:rPr lang="ru-RU" sz="2000" i="1" dirty="0" smtClean="0">
                <a:latin typeface="Bookman Old Style" pitchFamily="18" charset="0"/>
              </a:rPr>
              <a:t>(0,1х + 0,1у) · 100 = 20 · 70.</a:t>
            </a:r>
          </a:p>
          <a:p>
            <a:pPr algn="ctr">
              <a:spcBef>
                <a:spcPts val="600"/>
              </a:spcBef>
            </a:pPr>
            <a:r>
              <a:rPr lang="ru-RU" sz="2000" i="1" dirty="0" smtClean="0">
                <a:latin typeface="Bookman Old Style" pitchFamily="18" charset="0"/>
              </a:rPr>
              <a:t>Составим систему уравнений:</a:t>
            </a:r>
          </a:p>
          <a:p>
            <a:pPr algn="ctr">
              <a:spcBef>
                <a:spcPts val="0"/>
              </a:spcBef>
            </a:pPr>
            <a:endParaRPr lang="ru-RU" sz="2000" i="1" dirty="0" smtClean="0"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i="1" dirty="0" smtClean="0"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2000" i="1" dirty="0" smtClean="0">
              <a:latin typeface="Bookman Old Style" pitchFamily="18" charset="0"/>
            </a:endParaRPr>
          </a:p>
          <a:p>
            <a:pPr algn="ctr">
              <a:spcBef>
                <a:spcPts val="0"/>
              </a:spcBef>
            </a:pPr>
            <a:endParaRPr lang="ru-RU" sz="1200" i="1" dirty="0" smtClean="0"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0,3 · 60 = 18 кг  – кислоты в первом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сосуде.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165" y="282437"/>
            <a:ext cx="8206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</a:t>
            </a:r>
            <a:r>
              <a:rPr lang="en-US" b="1" dirty="0" smtClean="0">
                <a:latin typeface="+mn-lt"/>
              </a:rPr>
              <a:t>7</a:t>
            </a:r>
            <a:r>
              <a:rPr lang="ru-RU" b="1" dirty="0" smtClean="0">
                <a:latin typeface="+mn-lt"/>
              </a:rPr>
              <a:t>8.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Имеется два сосуда. Первый содержит 30 кг, а второй − 20 кг раствора кислоты различной концентрации. Если эти растворы смешать, то получится раствор, содержащий 68% кислоты. Если же смешать равные массы этих растворов, то получится раствор, содержащий 70% кислоты. Сколько килограммов кислоты содержится в первом сосуде? </a:t>
            </a:r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607747" y="4644496"/>
          <a:ext cx="3325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5" name="Формула" r:id="rId3" imgW="1904760" imgH="457200" progId="Equation.3">
                  <p:embed/>
                </p:oleObj>
              </mc:Choice>
              <mc:Fallback>
                <p:oleObj name="Формула" r:id="rId3" imgW="19047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47" y="4644496"/>
                        <a:ext cx="3325813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4354513" y="4644496"/>
          <a:ext cx="25050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6" name="Формула" r:id="rId5" imgW="1434960" imgH="457200" progId="Equation.3">
                  <p:embed/>
                </p:oleObj>
              </mc:Choice>
              <mc:Fallback>
                <p:oleObj name="Формула" r:id="rId5" imgW="1434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4644496"/>
                        <a:ext cx="25050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6998759" y="4644496"/>
          <a:ext cx="15970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7" name="Формула" r:id="rId7" imgW="914400" imgH="457200" progId="Equation.3">
                  <p:embed/>
                </p:oleObj>
              </mc:Choice>
              <mc:Fallback>
                <p:oleObj name="Формула" r:id="rId7" imgW="9144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759" y="4644496"/>
                        <a:ext cx="15970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98000" y="6116936"/>
            <a:ext cx="1951175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3088" y="455627"/>
            <a:ext cx="8001000" cy="7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200" i="1" dirty="0" smtClean="0">
                <a:solidFill>
                  <a:srgbClr val="C00000"/>
                </a:solidFill>
                <a:latin typeface="Bookman Old Style" pitchFamily="18" charset="0"/>
              </a:rPr>
              <a:t>Использованы материалы:</a:t>
            </a:r>
            <a:endParaRPr lang="en-US" sz="32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654" y="1113433"/>
            <a:ext cx="8415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Bookman Old Style" pitchFamily="18" charset="0"/>
                <a:hlinkClick r:id="rId2"/>
              </a:rPr>
              <a:t>http://mathege.ru/or/ege/Main.html</a:t>
            </a:r>
            <a:endParaRPr lang="ru-RU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  <a:latin typeface="Bookman Old Style" pitchFamily="18" charset="0"/>
                <a:hlinkClick r:id="rId3"/>
              </a:rPr>
              <a:t>http://reshuege.ru/</a:t>
            </a:r>
            <a:endParaRPr lang="ru-RU" i="1" dirty="0" smtClean="0">
              <a:solidFill>
                <a:prstClr val="black"/>
              </a:solidFill>
              <a:latin typeface="Bookman Old Style" pitchFamily="18" charset="0"/>
              <a:hlinkClick r:id="rId4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ru-RU" i="1" dirty="0" smtClean="0">
              <a:solidFill>
                <a:prstClr val="black"/>
              </a:solidFill>
              <a:latin typeface="Bookman Old Style" pitchFamily="18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275" y="314223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№99566.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В понедельник акции компании подорожали на некоторое число процентов, а во вторник подешевели на то же самое число процентов. В результате они стали стоить на 4% дешевле, чем при открытии торгов в понедельник. На сколько процентов подорожали акции компании в понедельник?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26905" y="1705775"/>
            <a:ext cx="8353028" cy="501675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До понедельника:	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 понедельник: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(100 +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t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just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	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	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руб.</a:t>
            </a:r>
          </a:p>
          <a:p>
            <a:pPr lvl="0" algn="just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 понедельник:		    руб.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Во вторник:	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(100 –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t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 algn="just">
              <a:spcBef>
                <a:spcPts val="0"/>
              </a:spcBef>
            </a:pP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	</a:t>
            </a:r>
          </a:p>
          <a:p>
            <a:pPr lvl="0" algn="just">
              <a:spcBef>
                <a:spcPts val="0"/>
              </a:spcBef>
            </a:pP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	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                              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руб.</a:t>
            </a:r>
          </a:p>
          <a:p>
            <a:pPr marL="1252538" algn="just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До понедельника:	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       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 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252538" lvl="0" algn="just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Во вторник:			руб. –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(100 – 4)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252538" lvl="0" algn="just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039739" y="4624126"/>
          <a:ext cx="2482372" cy="68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8" name="Формула" r:id="rId3" imgW="1422360" imgH="393480" progId="Equation.3">
                  <p:embed/>
                </p:oleObj>
              </mc:Choice>
              <mc:Fallback>
                <p:oleObj name="Формула" r:id="rId3" imgW="14223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739" y="4624126"/>
                        <a:ext cx="2482372" cy="687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4066778" y="2790673"/>
          <a:ext cx="1244600" cy="66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Формула" r:id="rId5" imgW="736560" imgH="393480" progId="Equation.3">
                  <p:embed/>
                </p:oleObj>
              </mc:Choice>
              <mc:Fallback>
                <p:oleObj name="Формула" r:id="rId5" imgW="736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778" y="2790673"/>
                        <a:ext cx="1244600" cy="665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4056194" y="3436146"/>
          <a:ext cx="12446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0" name="Формула" r:id="rId7" imgW="736560" imgH="393480" progId="Equation.3">
                  <p:embed/>
                </p:oleObj>
              </mc:Choice>
              <mc:Fallback>
                <p:oleObj name="Формула" r:id="rId7" imgW="7365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194" y="3436146"/>
                        <a:ext cx="1244600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60905" y="1995196"/>
            <a:ext cx="282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8572" y="3526634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II</a:t>
            </a:r>
            <a:endParaRPr lang="ru-RU" dirty="0"/>
          </a:p>
        </p:txBody>
      </p:sp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3549781" y="5862374"/>
          <a:ext cx="2482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1" name="Формула" r:id="rId9" imgW="1422360" imgH="393480" progId="Equation.3">
                  <p:embed/>
                </p:oleObj>
              </mc:Choice>
              <mc:Fallback>
                <p:oleObj name="Формула" r:id="rId9" imgW="14223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781" y="5862374"/>
                        <a:ext cx="2482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218571" y="5355435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III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2275" y="314223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№99566.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В понедельник акции компании подорожали на некоторое число процентов, а во вторник подешевели на то же самое число процентов. В результате они стали стоить на 4% дешевле, чем при открытии торгов в понедельник. На сколько процентов подорожали акции компании в понедельник?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26905" y="1705774"/>
            <a:ext cx="8353028" cy="470898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  <a:r>
              <a:rPr lang="ru-RU" sz="2000" i="1" dirty="0" smtClean="0">
                <a:latin typeface="Bookman Old Style" pitchFamily="18" charset="0"/>
              </a:rPr>
              <a:t>(продолжение)</a:t>
            </a: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До понедельника:	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	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252538" lvl="0" algn="just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Во вторник:			руб.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96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Получим уравнение:</a:t>
            </a: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252538"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			 – не удовлетворяет</a:t>
            </a:r>
          </a:p>
        </p:txBody>
      </p:sp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3456647" y="2501107"/>
          <a:ext cx="2482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7" name="Формула" r:id="rId3" imgW="1422360" imgH="393480" progId="Equation.3">
                  <p:embed/>
                </p:oleObj>
              </mc:Choice>
              <mc:Fallback>
                <p:oleObj name="Формула" r:id="rId3" imgW="14223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647" y="2501107"/>
                        <a:ext cx="2482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210106" y="2019569"/>
            <a:ext cx="4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III</a:t>
            </a:r>
            <a:endParaRPr lang="ru-RU" dirty="0"/>
          </a:p>
        </p:txBody>
      </p:sp>
      <p:graphicFrame>
        <p:nvGraphicFramePr>
          <p:cNvPr id="162822" name="Object 5"/>
          <p:cNvGraphicFramePr>
            <a:graphicFrameLocks noChangeAspect="1"/>
          </p:cNvGraphicFramePr>
          <p:nvPr/>
        </p:nvGraphicFramePr>
        <p:xfrm>
          <a:off x="2624137" y="3661833"/>
          <a:ext cx="3902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8" name="Формула" r:id="rId5" imgW="2234880" imgH="393480" progId="Equation.3">
                  <p:embed/>
                </p:oleObj>
              </mc:Choice>
              <mc:Fallback>
                <p:oleObj name="Формула" r:id="rId5" imgW="223488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7" y="3661833"/>
                        <a:ext cx="3902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3" name="Object 5"/>
          <p:cNvGraphicFramePr>
            <a:graphicFrameLocks noChangeAspect="1"/>
          </p:cNvGraphicFramePr>
          <p:nvPr/>
        </p:nvGraphicFramePr>
        <p:xfrm>
          <a:off x="3267075" y="4393141"/>
          <a:ext cx="2616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9" name="Формула" r:id="rId7" imgW="1498320" imgH="228600" progId="Equation.3">
                  <p:embed/>
                </p:oleObj>
              </mc:Choice>
              <mc:Fallback>
                <p:oleObj name="Формула" r:id="rId7" imgW="149832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4393141"/>
                        <a:ext cx="26162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280035" y="4380940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│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:</a:t>
            </a:r>
            <a:r>
              <a:rPr lang="ru-RU" sz="2000" i="1" dirty="0" err="1" smtClean="0">
                <a:solidFill>
                  <a:prstClr val="black"/>
                </a:solidFill>
                <a:latin typeface="Bookman Old Style" pitchFamily="18" charset="0"/>
              </a:rPr>
              <a:t>х</a:t>
            </a:r>
            <a:endParaRPr lang="ru-RU" dirty="0"/>
          </a:p>
        </p:txBody>
      </p:sp>
      <p:graphicFrame>
        <p:nvGraphicFramePr>
          <p:cNvPr id="162824" name="Object 5"/>
          <p:cNvGraphicFramePr>
            <a:graphicFrameLocks noChangeAspect="1"/>
          </p:cNvGraphicFramePr>
          <p:nvPr/>
        </p:nvGraphicFramePr>
        <p:xfrm>
          <a:off x="3410743" y="4831821"/>
          <a:ext cx="23288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0" name="Формула" r:id="rId9" imgW="1333440" imgH="203040" progId="Equation.3">
                  <p:embed/>
                </p:oleObj>
              </mc:Choice>
              <mc:Fallback>
                <p:oleObj name="Формула" r:id="rId9" imgW="13334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743" y="4831821"/>
                        <a:ext cx="23288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5" name="Object 5"/>
          <p:cNvGraphicFramePr>
            <a:graphicFrameLocks noChangeAspect="1"/>
          </p:cNvGraphicFramePr>
          <p:nvPr/>
        </p:nvGraphicFramePr>
        <p:xfrm>
          <a:off x="4021137" y="5214938"/>
          <a:ext cx="1108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1" name="Формула" r:id="rId11" imgW="634680" imgH="203040" progId="Equation.3">
                  <p:embed/>
                </p:oleObj>
              </mc:Choice>
              <mc:Fallback>
                <p:oleObj name="Формула" r:id="rId11" imgW="6346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7" y="5214938"/>
                        <a:ext cx="11080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5"/>
          <p:cNvGraphicFramePr>
            <a:graphicFrameLocks noChangeAspect="1"/>
          </p:cNvGraphicFramePr>
          <p:nvPr/>
        </p:nvGraphicFramePr>
        <p:xfrm>
          <a:off x="4040716" y="5581121"/>
          <a:ext cx="106891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2" name="Формула" r:id="rId13" imgW="609480" imgH="457200" progId="Equation.3">
                  <p:embed/>
                </p:oleObj>
              </mc:Choice>
              <mc:Fallback>
                <p:oleObj name="Формула" r:id="rId13" imgW="60948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716" y="5581121"/>
                        <a:ext cx="1068917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599588" y="6396335"/>
            <a:ext cx="1951175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863" y="35655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№99567.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Четыре рубашки дешевле куртки на 8%. На сколько процентов пять рубашек дороже куртки?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57994" y="1213384"/>
            <a:ext cx="8234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  <a:endParaRPr lang="ru-RU" sz="2000" i="1" dirty="0" smtClean="0">
              <a:latin typeface="Bookman Old Style" pitchFamily="18" charset="0"/>
            </a:endParaRPr>
          </a:p>
          <a:p>
            <a:pPr marL="449263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Пусть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 – стоимость одной рубашки, тогда </a:t>
            </a:r>
          </a:p>
          <a:p>
            <a:pPr marL="2151063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4х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92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от стоимости куртки</a:t>
            </a:r>
            <a:endParaRPr lang="ru-RU" sz="2000" i="1" dirty="0" smtClean="0">
              <a:solidFill>
                <a:prstClr val="black"/>
              </a:solidFill>
              <a:latin typeface="Cambria Math"/>
              <a:ea typeface="Cambria Math"/>
            </a:endParaRPr>
          </a:p>
          <a:p>
            <a:pPr marL="2151063">
              <a:spcBef>
                <a:spcPts val="0"/>
              </a:spcBef>
            </a:pP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23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  от стоимости куртки</a:t>
            </a:r>
            <a:endParaRPr lang="ru-RU" sz="2000" i="1" dirty="0" smtClean="0">
              <a:solidFill>
                <a:prstClr val="black"/>
              </a:solidFill>
              <a:latin typeface="Cambria Math"/>
              <a:ea typeface="Cambria Math"/>
            </a:endParaRPr>
          </a:p>
          <a:p>
            <a:pPr marL="2151063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+mn-lt"/>
                <a:ea typeface="Cambria Math"/>
              </a:rPr>
              <a:t>5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115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от стоимости куртки, </a:t>
            </a:r>
          </a:p>
          <a:p>
            <a:pPr marL="2151063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что на </a:t>
            </a:r>
            <a:r>
              <a:rPr lang="ru-RU" sz="2000" i="1" dirty="0" smtClean="0">
                <a:solidFill>
                  <a:srgbClr val="C00000"/>
                </a:solidFill>
                <a:latin typeface="Bookman Old Style" pitchFamily="18" charset="0"/>
              </a:rPr>
              <a:t>15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 дороже самой куртки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449263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98000" y="60407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15.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34269" y="3039532"/>
            <a:ext cx="7596928" cy="2870201"/>
            <a:chOff x="734269" y="3039532"/>
            <a:chExt cx="7596928" cy="2870201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7320" r="89768" b="11421"/>
            <a:stretch>
              <a:fillRect/>
            </a:stretch>
          </p:blipFill>
          <p:spPr bwMode="auto">
            <a:xfrm>
              <a:off x="6613768" y="3423638"/>
              <a:ext cx="1717429" cy="248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78" t="77320" r="30079" b="11421"/>
            <a:stretch>
              <a:fillRect/>
            </a:stretch>
          </p:blipFill>
          <p:spPr bwMode="auto">
            <a:xfrm>
              <a:off x="734269" y="3039532"/>
              <a:ext cx="1586211" cy="208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78" t="77320" r="30079" b="11421"/>
            <a:stretch>
              <a:fillRect/>
            </a:stretch>
          </p:blipFill>
          <p:spPr bwMode="auto">
            <a:xfrm>
              <a:off x="1394668" y="3276600"/>
              <a:ext cx="1586211" cy="208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78" t="77320" r="30079" b="11421"/>
            <a:stretch>
              <a:fillRect/>
            </a:stretch>
          </p:blipFill>
          <p:spPr bwMode="auto">
            <a:xfrm>
              <a:off x="2038135" y="3505199"/>
              <a:ext cx="1586211" cy="208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678" t="77320" r="30079" b="11421"/>
            <a:stretch>
              <a:fillRect/>
            </a:stretch>
          </p:blipFill>
          <p:spPr bwMode="auto">
            <a:xfrm>
              <a:off x="2724910" y="3742266"/>
              <a:ext cx="1586211" cy="208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4905375" y="5173135"/>
            <a:ext cx="1190625" cy="431800"/>
          </a:xfrm>
          <a:prstGeom prst="roundRect">
            <a:avLst>
              <a:gd name="adj" fmla="val 42157"/>
            </a:avLst>
          </a:prstGeom>
          <a:solidFill>
            <a:srgbClr val="F9B268">
              <a:alpha val="60000"/>
            </a:srgb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339975" y="5588001"/>
            <a:ext cx="1190625" cy="431800"/>
          </a:xfrm>
          <a:prstGeom prst="roundRect">
            <a:avLst>
              <a:gd name="adj" fmla="val 42157"/>
            </a:avLst>
          </a:prstGeom>
          <a:solidFill>
            <a:srgbClr val="F9B268">
              <a:alpha val="60000"/>
            </a:srgb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863" y="356556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№99568.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Семья состоит из мужа, жены и их дочери студентки. Если бы зарплата мужа увеличилась вдвое, общий доход семьи вырос бы на 67%. Если бы стипендия дочери уменьшилась втрое, общий доход семьи сократился бы на 4%. Сколько процентов от общего дохода семьи составляет зарплата жены?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994" y="1841242"/>
            <a:ext cx="8234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  <a:r>
              <a:rPr lang="ru-RU" sz="2000" i="1" dirty="0" smtClean="0">
                <a:latin typeface="Bookman Old Style" pitchFamily="18" charset="0"/>
              </a:rPr>
              <a:t>(1</a:t>
            </a:r>
            <a:r>
              <a:rPr lang="en-US" sz="2000" i="1" dirty="0" smtClean="0">
                <a:latin typeface="Bookman Old Style" pitchFamily="18" charset="0"/>
              </a:rPr>
              <a:t> </a:t>
            </a:r>
            <a:r>
              <a:rPr lang="ru-RU" sz="2000" i="1" dirty="0" smtClean="0">
                <a:latin typeface="Bookman Old Style" pitchFamily="18" charset="0"/>
              </a:rPr>
              <a:t>способ)</a:t>
            </a:r>
          </a:p>
          <a:p>
            <a:pPr lvl="0" algn="just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Пусть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х%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– составляет зарплата мужа,</a:t>
            </a:r>
          </a:p>
          <a:p>
            <a:pPr marL="896938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У%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– зарплата жены</a:t>
            </a:r>
          </a:p>
          <a:p>
            <a:pPr marL="896938" algn="just">
              <a:spcBef>
                <a:spcPts val="0"/>
              </a:spcBef>
            </a:pP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z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%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– стипендия дочери, тогда общий доход семьи</a:t>
            </a:r>
          </a:p>
          <a:p>
            <a:pPr marL="449263" algn="ctr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449263" algn="ctr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449263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449263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820598" y="3212042"/>
          <a:ext cx="2173287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6" name="Формула" r:id="rId3" imgW="1244520" imgH="888840" progId="Equation.3">
                  <p:embed/>
                </p:oleObj>
              </mc:Choice>
              <mc:Fallback>
                <p:oleObj name="Формула" r:id="rId3" imgW="124452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598" y="3212042"/>
                        <a:ext cx="2173287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11644" y="5574212"/>
            <a:ext cx="1529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+mn-lt"/>
                <a:ea typeface="Cambria Math"/>
              </a:rPr>
              <a:t>⇒</a:t>
            </a:r>
            <a:r>
              <a:rPr lang="ru-RU" sz="2000" i="1" dirty="0" smtClean="0">
                <a:solidFill>
                  <a:prstClr val="black"/>
                </a:solidFill>
                <a:latin typeface="+mn-lt"/>
                <a:ea typeface="Cambria Math"/>
              </a:rPr>
              <a:t>  </a:t>
            </a:r>
            <a:r>
              <a:rPr lang="ru-RU" sz="2000" i="1" dirty="0" err="1" smtClean="0">
                <a:solidFill>
                  <a:prstClr val="black"/>
                </a:solidFill>
                <a:latin typeface="+mn-lt"/>
                <a:ea typeface="Cambria Math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+mn-lt"/>
                <a:ea typeface="Cambria Math"/>
              </a:rPr>
              <a:t> =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Cambria Math"/>
              </a:rPr>
              <a:t>67</a:t>
            </a:r>
            <a:r>
              <a:rPr lang="ru-RU" sz="2000" i="1" dirty="0" smtClean="0">
                <a:solidFill>
                  <a:prstClr val="black"/>
                </a:solidFill>
                <a:latin typeface="+mn-lt"/>
                <a:ea typeface="Cambria Math"/>
              </a:rPr>
              <a:t>%</a:t>
            </a:r>
            <a:endParaRPr lang="ru-RU" dirty="0">
              <a:latin typeface="+mn-lt"/>
            </a:endParaRPr>
          </a:p>
        </p:txBody>
      </p:sp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1810808" y="4803247"/>
          <a:ext cx="246221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Формула" r:id="rId5" imgW="1409400" imgH="711000" progId="Equation.3">
                  <p:embed/>
                </p:oleObj>
              </mc:Choice>
              <mc:Fallback>
                <p:oleObj name="Формула" r:id="rId5" imgW="140940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808" y="4803247"/>
                        <a:ext cx="2462213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575276" y="6149946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100</a:t>
            </a:r>
            <a:endParaRPr lang="ru-RU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2737965" y="5929812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=</a:t>
            </a:r>
            <a:endParaRPr lang="ru-RU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74577" y="3758112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│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latin typeface="+mn-lt"/>
              </a:rPr>
              <a:t>×3</a:t>
            </a:r>
            <a:endParaRPr lang="ru-RU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0111" y="5167812"/>
            <a:ext cx="361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+mn-lt"/>
                <a:ea typeface="Cambria Math"/>
              </a:rPr>
              <a:t>⇒</a:t>
            </a:r>
            <a:r>
              <a:rPr lang="ru-RU" sz="2000" i="1" dirty="0" smtClean="0">
                <a:solidFill>
                  <a:prstClr val="black"/>
                </a:solidFill>
                <a:latin typeface="+mn-lt"/>
                <a:ea typeface="Cambria Math"/>
              </a:rPr>
              <a:t>  </a:t>
            </a:r>
            <a:r>
              <a:rPr lang="ru-RU" sz="2000" i="1" dirty="0" err="1" smtClean="0">
                <a:solidFill>
                  <a:prstClr val="black"/>
                </a:solidFill>
                <a:latin typeface="+mn-lt"/>
                <a:ea typeface="Cambria Math"/>
              </a:rPr>
              <a:t>х</a:t>
            </a:r>
            <a:r>
              <a:rPr lang="ru-RU" sz="2000" i="1" dirty="0" smtClean="0">
                <a:solidFill>
                  <a:prstClr val="black"/>
                </a:solidFill>
                <a:latin typeface="+mn-lt"/>
                <a:ea typeface="Cambria Math"/>
              </a:rPr>
              <a:t> + у </a:t>
            </a:r>
            <a:r>
              <a:rPr lang="en-US" sz="2000" i="1" dirty="0" smtClean="0">
                <a:solidFill>
                  <a:prstClr val="black"/>
                </a:solidFill>
                <a:latin typeface="+mn-lt"/>
                <a:ea typeface="Cambria Math"/>
              </a:rPr>
              <a:t>+ z + 2x + 2y = 288</a:t>
            </a:r>
            <a:endParaRPr lang="ru-RU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5328765" y="4854545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=</a:t>
            </a:r>
            <a:endParaRPr lang="ru-RU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9142" y="4625946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ookman Old Style" pitchFamily="18" charset="0"/>
              </a:rPr>
              <a:t>100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2" grpId="0"/>
      <p:bldP spid="24" grpId="0"/>
      <p:bldP spid="25" grpId="0"/>
      <p:bldP spid="26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5816864" y="4537603"/>
            <a:ext cx="437092" cy="431800"/>
          </a:xfrm>
          <a:prstGeom prst="roundRect">
            <a:avLst>
              <a:gd name="adj" fmla="val 42157"/>
            </a:avLst>
          </a:prstGeom>
          <a:solidFill>
            <a:srgbClr val="F9B268">
              <a:alpha val="60000"/>
            </a:srgb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863" y="356556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№99568.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Семья состоит из мужа, жены и их дочери студентки. Если бы зарплата мужа увеличилась вдвое, общий доход семьи вырос бы на 67%. Если бы стипендия дочери уменьшилась втрое, общий доход семьи сократился бы на 4%. Сколько процентов от общего дохода семьи составляет зарплата жены?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599587" y="597300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27.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994" y="1841242"/>
            <a:ext cx="8234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  <a:r>
              <a:rPr lang="ru-RU" sz="2000" i="1" dirty="0" smtClean="0">
                <a:latin typeface="Bookman Old Style" pitchFamily="18" charset="0"/>
              </a:rPr>
              <a:t>(продолжение)</a:t>
            </a:r>
          </a:p>
          <a:p>
            <a:pPr lvl="0" algn="just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449263" algn="ctr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449263" algn="ctr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449263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449263" algn="ctr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graphicFrame>
        <p:nvGraphicFramePr>
          <p:cNvPr id="165896" name="Object 8"/>
          <p:cNvGraphicFramePr>
            <a:graphicFrameLocks noChangeAspect="1"/>
          </p:cNvGraphicFramePr>
          <p:nvPr/>
        </p:nvGraphicFramePr>
        <p:xfrm>
          <a:off x="1755775" y="2544763"/>
          <a:ext cx="26606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0" name="Формула" r:id="rId3" imgW="1523880" imgH="711000" progId="Equation.3">
                  <p:embed/>
                </p:oleObj>
              </mc:Choice>
              <mc:Fallback>
                <p:oleObj name="Формула" r:id="rId3" imgW="1523880" imgH="711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2544763"/>
                        <a:ext cx="266065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7" name="Object 9"/>
          <p:cNvGraphicFramePr>
            <a:graphicFrameLocks noChangeAspect="1"/>
          </p:cNvGraphicFramePr>
          <p:nvPr/>
        </p:nvGraphicFramePr>
        <p:xfrm>
          <a:off x="4652432" y="2544763"/>
          <a:ext cx="25939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1" name="Формула" r:id="rId5" imgW="1485720" imgH="711000" progId="Equation.3">
                  <p:embed/>
                </p:oleObj>
              </mc:Choice>
              <mc:Fallback>
                <p:oleObj name="Формула" r:id="rId5" imgW="1485720" imgH="711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432" y="2544763"/>
                        <a:ext cx="2593975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8" name="Object 10"/>
          <p:cNvGraphicFramePr>
            <a:graphicFrameLocks noChangeAspect="1"/>
          </p:cNvGraphicFramePr>
          <p:nvPr/>
        </p:nvGraphicFramePr>
        <p:xfrm>
          <a:off x="1143795" y="4162425"/>
          <a:ext cx="25939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2" name="Формула" r:id="rId7" imgW="1485720" imgH="711000" progId="Equation.3">
                  <p:embed/>
                </p:oleObj>
              </mc:Choice>
              <mc:Fallback>
                <p:oleObj name="Формула" r:id="rId7" imgW="1485720" imgH="7110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795" y="4162425"/>
                        <a:ext cx="2593975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9" name="Object 11"/>
          <p:cNvGraphicFramePr>
            <a:graphicFrameLocks noChangeAspect="1"/>
          </p:cNvGraphicFramePr>
          <p:nvPr/>
        </p:nvGraphicFramePr>
        <p:xfrm>
          <a:off x="4641320" y="4162425"/>
          <a:ext cx="290671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3" name="Формула" r:id="rId9" imgW="1663560" imgH="711000" progId="Equation.3">
                  <p:embed/>
                </p:oleObj>
              </mc:Choice>
              <mc:Fallback>
                <p:oleObj name="Формула" r:id="rId9" imgW="1663560" imgH="711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320" y="4162425"/>
                        <a:ext cx="2906712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863" y="356556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№99568.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Семья состоит из мужа, жены и их дочери студентки. Если бы зарплата мужа увеличилась вдвое, общий доход семьи вырос бы на 67%. Если бы стипендия дочери уменьшилась втрое, общий доход семьи сократился бы на 4%. Сколько процентов от общего дохода семьи составляет зарплата жены?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599587" y="60407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27.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994" y="2035975"/>
            <a:ext cx="823436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  <a:r>
              <a:rPr lang="ru-RU" sz="2000" i="1" dirty="0" smtClean="0">
                <a:latin typeface="Bookman Old Style" pitchFamily="18" charset="0"/>
              </a:rPr>
              <a:t>(</a:t>
            </a:r>
            <a:r>
              <a:rPr lang="en-US" sz="2000" i="1" dirty="0" smtClean="0">
                <a:latin typeface="Bookman Old Style" pitchFamily="18" charset="0"/>
              </a:rPr>
              <a:t>2 </a:t>
            </a:r>
            <a:r>
              <a:rPr lang="ru-RU" sz="2000" i="1" dirty="0" smtClean="0">
                <a:latin typeface="Bookman Old Style" pitchFamily="18" charset="0"/>
              </a:rPr>
              <a:t>способ)</a:t>
            </a:r>
            <a:endParaRPr lang="en-US" sz="2000" i="1" dirty="0" smtClean="0">
              <a:latin typeface="Bookman Old Style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i="1" dirty="0" smtClean="0">
                <a:solidFill>
                  <a:prstClr val="black"/>
                </a:solidFill>
                <a:latin typeface="+mn-lt"/>
              </a:rPr>
              <a:t>Если бы зарплата мужа увеличилась вдвое, общий доход семьи вырос бы на 67%, то есть зарплата мужа составляет 67% дохода семьи.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i="1" dirty="0" smtClean="0">
                <a:solidFill>
                  <a:prstClr val="black"/>
                </a:solidFill>
                <a:latin typeface="+mn-lt"/>
              </a:rPr>
              <a:t>Если бы стипендия дочери уменьшилась втрое, общий доход семьи сократился бы на 4%, то есть 2/3 стипендии составляют 4% дохода семьи, а вся стипендия дочери составляет 6% дохода семьи. Таким образом, доход жены составляет</a:t>
            </a:r>
            <a:endParaRPr lang="en-US" i="1" dirty="0" smtClean="0">
              <a:solidFill>
                <a:prstClr val="black"/>
              </a:solidFill>
              <a:latin typeface="+mn-lt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i="1" dirty="0" smtClean="0">
                <a:solidFill>
                  <a:prstClr val="black"/>
                </a:solidFill>
                <a:latin typeface="+mn-lt"/>
              </a:rPr>
              <a:t>100% − 67% − 6% = 27% </a:t>
            </a:r>
            <a:r>
              <a:rPr lang="en-US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дохода семьи. </a:t>
            </a:r>
            <a:endParaRPr lang="en-US" i="1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2330" y="322689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+mn-lt"/>
              </a:rPr>
              <a:t>№99569.</a:t>
            </a:r>
            <a:r>
              <a:rPr lang="ru-RU" dirty="0" smtClean="0">
                <a:latin typeface="+mn-lt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+mn-lt"/>
              </a:rPr>
              <a:t>Цена холодильника в магазине ежегодно уменьшается на одно и то же число процентов от предыдущей цены. Определите, на сколько процентов каждый год уменьшалась цена холодильника, если, выставленный на продажу за 20000 рублей, через два года был продан за 15842 рублей.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57993" y="1831451"/>
            <a:ext cx="836427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Решение. 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Первоначальная цена:	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20 000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руб. 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Через один год:		      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руб.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 –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t)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endParaRPr lang="ru-RU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	Откуда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 =                                                 руб.</a:t>
            </a:r>
          </a:p>
          <a:p>
            <a:pPr lvl="0" algn="ctr">
              <a:spcBef>
                <a:spcPts val="0"/>
              </a:spcBef>
            </a:pPr>
            <a:endParaRPr lang="ru-RU" sz="16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Через один год: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   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200(100 –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t)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руб. –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marL="1168400"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Через два года: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	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15842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руб.</a:t>
            </a: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100 – </a:t>
            </a:r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t)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%</a:t>
            </a:r>
          </a:p>
          <a:p>
            <a:pPr lvl="0">
              <a:spcBef>
                <a:spcPts val="0"/>
              </a:spcBef>
            </a:pPr>
            <a:endParaRPr lang="ru-RU" sz="8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Получаем уравнение:</a:t>
            </a: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endParaRPr lang="en-US" sz="2000" i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en-US" sz="2000" i="1" dirty="0" smtClean="0">
                <a:solidFill>
                  <a:prstClr val="black"/>
                </a:solidFill>
                <a:latin typeface="Bookman Old Style" pitchFamily="18" charset="0"/>
              </a:rPr>
              <a:t>					    </a:t>
            </a:r>
            <a:r>
              <a:rPr lang="ru-RU" sz="2000" i="1" dirty="0" smtClean="0">
                <a:solidFill>
                  <a:prstClr val="black"/>
                </a:solidFill>
                <a:latin typeface="Bookman Old Style" pitchFamily="18" charset="0"/>
              </a:rPr>
              <a:t>– не удовлетворяет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598000" y="6396335"/>
            <a:ext cx="1951175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latin typeface="Bookman Old Style" pitchFamily="18" charset="0"/>
              </a:rPr>
              <a:t>Ответ: 11.</a:t>
            </a:r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3114146" y="2926292"/>
          <a:ext cx="360521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0" name="Формула" r:id="rId3" imgW="2133360" imgH="393480" progId="Equation.3">
                  <p:embed/>
                </p:oleObj>
              </mc:Choice>
              <mc:Fallback>
                <p:oleObj name="Формула" r:id="rId3" imgW="21333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146" y="2926292"/>
                        <a:ext cx="3605212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45571" y="2117433"/>
            <a:ext cx="282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03238" y="358113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II</a:t>
            </a:r>
            <a:endParaRPr lang="ru-RU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532188" y="4335463"/>
          <a:ext cx="31035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1" name="Формула" r:id="rId5" imgW="1777680" imgH="241200" progId="Equation.3">
                  <p:embed/>
                </p:oleObj>
              </mc:Choice>
              <mc:Fallback>
                <p:oleObj name="Формула" r:id="rId5" imgW="1777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335463"/>
                        <a:ext cx="310356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532188" y="4727575"/>
          <a:ext cx="21272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2" name="Формула" r:id="rId7" imgW="1218960" imgH="241200" progId="Equation.3">
                  <p:embed/>
                </p:oleObj>
              </mc:Choice>
              <mc:Fallback>
                <p:oleObj name="Формула" r:id="rId7" imgW="12189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727575"/>
                        <a:ext cx="21272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3532188" y="5175780"/>
          <a:ext cx="179546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3" name="Формула" r:id="rId9" imgW="1028520" imgH="457200" progId="Equation.3">
                  <p:embed/>
                </p:oleObj>
              </mc:Choice>
              <mc:Fallback>
                <p:oleObj name="Формула" r:id="rId9" imgW="102852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5175780"/>
                        <a:ext cx="1795462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3532188" y="6021387"/>
          <a:ext cx="7540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4" name="Формула" r:id="rId11" imgW="431640" imgH="177480" progId="Equation.3">
                  <p:embed/>
                </p:oleObj>
              </mc:Choice>
              <mc:Fallback>
                <p:oleObj name="Формула" r:id="rId11" imgW="4316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6021387"/>
                        <a:ext cx="75406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Selling a Product or Serv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Century Gothic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1233</Words>
  <Application>Microsoft Office PowerPoint</Application>
  <PresentationFormat>Экран (4:3)</PresentationFormat>
  <Paragraphs>279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Selling a Product or Service</vt:lpstr>
      <vt:lpstr>Формула</vt:lpstr>
      <vt:lpstr>Решение  заданий   В13  (задачи на проценты) по материалам открытого банка  задач ЕГЭ по математике 2015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функции</dc:title>
  <dc:creator>МОУ "Средняя школа №24"</dc:creator>
  <cp:lastModifiedBy>пользователь</cp:lastModifiedBy>
  <cp:revision>450</cp:revision>
  <dcterms:created xsi:type="dcterms:W3CDTF">2006-11-17T10:56:14Z</dcterms:created>
  <dcterms:modified xsi:type="dcterms:W3CDTF">2015-08-20T17:55:58Z</dcterms:modified>
</cp:coreProperties>
</file>