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1" r:id="rId1"/>
  </p:sldMasterIdLst>
  <p:sldIdLst>
    <p:sldId id="289" r:id="rId2"/>
    <p:sldId id="257" r:id="rId3"/>
    <p:sldId id="277" r:id="rId4"/>
    <p:sldId id="258" r:id="rId5"/>
    <p:sldId id="276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67" d="100"/>
          <a:sy n="67" d="100"/>
        </p:scale>
        <p:origin x="-132" y="-9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CB2286-F865-4A48-8DC3-07BA751BEBCC}" type="datetimeFigureOut">
              <a:rPr lang="ru-RU" smtClean="0"/>
              <a:pPr/>
              <a:t>26.05.2014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B23CFF-1F1D-4FC5-81FA-9331B38DC6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CB2286-F865-4A48-8DC3-07BA751BEBCC}" type="datetimeFigureOut">
              <a:rPr lang="ru-RU" smtClean="0"/>
              <a:pPr/>
              <a:t>26.05.2014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B23CFF-1F1D-4FC5-81FA-9331B38DC6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CB2286-F865-4A48-8DC3-07BA751BEBCC}" type="datetimeFigureOut">
              <a:rPr lang="ru-RU" smtClean="0"/>
              <a:pPr/>
              <a:t>26.05.2014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B23CFF-1F1D-4FC5-81FA-9331B38DC6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65F338-49E3-4F3F-AAFF-D130E58E86A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01457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Клип 3"/>
          <p:cNvSpPr>
            <a:spLocks noGrp="1"/>
          </p:cNvSpPr>
          <p:nvPr>
            <p:ph type="clipArt"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8B4DB7-CD48-4699-B9B6-B98AC9C933D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40577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09600" y="1600200"/>
            <a:ext cx="109728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3938589"/>
            <a:ext cx="109728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665498-AA4C-49F7-A124-E83DC66727E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15630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F4C393-237B-4CD2-ABA8-DC0E74190BC9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8556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CB2286-F865-4A48-8DC3-07BA751BEBCC}" type="datetimeFigureOut">
              <a:rPr lang="ru-RU" smtClean="0"/>
              <a:pPr/>
              <a:t>26.05.2014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B23CFF-1F1D-4FC5-81FA-9331B38DC6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CB2286-F865-4A48-8DC3-07BA751BEBCC}" type="datetimeFigureOut">
              <a:rPr lang="ru-RU" smtClean="0"/>
              <a:pPr/>
              <a:t>26.05.2014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B23CFF-1F1D-4FC5-81FA-9331B38DC6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CB2286-F865-4A48-8DC3-07BA751BEBCC}" type="datetimeFigureOut">
              <a:rPr lang="ru-RU" smtClean="0"/>
              <a:pPr/>
              <a:t>26.05.2014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B23CFF-1F1D-4FC5-81FA-9331B38DC6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CB2286-F865-4A48-8DC3-07BA751BEBCC}" type="datetimeFigureOut">
              <a:rPr lang="ru-RU" smtClean="0"/>
              <a:pPr/>
              <a:t>26.05.2014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B23CFF-1F1D-4FC5-81FA-9331B38DC6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CB2286-F865-4A48-8DC3-07BA751BEBCC}" type="datetimeFigureOut">
              <a:rPr lang="ru-RU" smtClean="0"/>
              <a:pPr/>
              <a:t>26.05.2014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B23CFF-1F1D-4FC5-81FA-9331B38DC6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CB2286-F865-4A48-8DC3-07BA751BEBCC}" type="datetimeFigureOut">
              <a:rPr lang="ru-RU" smtClean="0"/>
              <a:pPr/>
              <a:t>26.05.2014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B23CFF-1F1D-4FC5-81FA-9331B38DC6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CB2286-F865-4A48-8DC3-07BA751BEBCC}" type="datetimeFigureOut">
              <a:rPr lang="ru-RU" smtClean="0"/>
              <a:pPr/>
              <a:t>26.05.2014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B23CFF-1F1D-4FC5-81FA-9331B38DC6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CB2286-F865-4A48-8DC3-07BA751BEBCC}" type="datetimeFigureOut">
              <a:rPr lang="ru-RU" smtClean="0"/>
              <a:pPr/>
              <a:t>26.05.2014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B23CFF-1F1D-4FC5-81FA-9331B38DC64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BCB2286-F865-4A48-8DC3-07BA751BEBCC}" type="datetimeFigureOut">
              <a:rPr lang="ru-RU" smtClean="0"/>
              <a:pPr/>
              <a:t>26.05.2014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BB23CFF-1F1D-4FC5-81FA-9331B38DC64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5" r:id="rId4"/>
    <p:sldLayoutId id="2147483876" r:id="rId5"/>
    <p:sldLayoutId id="2147483877" r:id="rId6"/>
    <p:sldLayoutId id="2147483878" r:id="rId7"/>
    <p:sldLayoutId id="2147483879" r:id="rId8"/>
    <p:sldLayoutId id="2147483880" r:id="rId9"/>
    <p:sldLayoutId id="2147483881" r:id="rId10"/>
    <p:sldLayoutId id="2147483882" r:id="rId11"/>
    <p:sldLayoutId id="2147483883" r:id="rId12"/>
    <p:sldLayoutId id="2147483884" r:id="rId13"/>
    <p:sldLayoutId id="2147483885" r:id="rId14"/>
    <p:sldLayoutId id="2147483886" r:id="rId15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Relationship Id="rId4" Type="http://schemas.openxmlformats.org/officeDocument/2006/relationships/slide" Target="slide2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4.xml"/><Relationship Id="rId4" Type="http://schemas.openxmlformats.org/officeDocument/2006/relationships/slide" Target="slide2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" Target="slide20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15.wmf"/><Relationship Id="rId4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7.wmf"/><Relationship Id="rId4" Type="http://schemas.openxmlformats.org/officeDocument/2006/relationships/image" Target="../media/image16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hyperlink" Target="http://nnov.old.kp.ru/readyimages/234987.jpg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gif"/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gif"/><Relationship Id="rId5" Type="http://schemas.openxmlformats.org/officeDocument/2006/relationships/image" Target="../media/image24.gif"/><Relationship Id="rId4" Type="http://schemas.openxmlformats.org/officeDocument/2006/relationships/image" Target="../media/image23.gi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gi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3.xml"/><Relationship Id="rId5" Type="http://schemas.openxmlformats.org/officeDocument/2006/relationships/slide" Target="slide20.xml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2.xml"/><Relationship Id="rId4" Type="http://schemas.openxmlformats.org/officeDocument/2006/relationships/slide" Target="slide2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Интересные задания по математике для школьников 5-6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                            </a:t>
            </a:r>
          </a:p>
          <a:p>
            <a:r>
              <a:rPr lang="ru-RU" dirty="0" smtClean="0"/>
              <a:t>Учитель математики </a:t>
            </a:r>
            <a:r>
              <a:rPr lang="ru-RU" dirty="0" err="1" smtClean="0"/>
              <a:t>Толошева</a:t>
            </a:r>
            <a:r>
              <a:rPr lang="ru-RU" dirty="0" smtClean="0"/>
              <a:t> В.В.                                                           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Краснодарский край                                                                                                             Каневской район                                                                                                                            станица Новоминская                                            МБОУ СОШ № 32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dirty="0" smtClean="0"/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Какими должны быть два следующих числа в последовательности: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10, 8, 11, 9, 12, 10, 13,…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388" name="Picture 4" descr="J019946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089" y="4076700"/>
            <a:ext cx="2663825" cy="208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8245" name="Picture 5" descr="(216)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1900" y="4221163"/>
            <a:ext cx="3455988" cy="2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0" name="AutoShape 6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840913" y="6308725"/>
            <a:ext cx="431800" cy="433388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138248" name="WordArt 8"/>
          <p:cNvSpPr>
            <a:spLocks noChangeArrowheads="1" noChangeShapeType="1" noTextEdit="1"/>
          </p:cNvSpPr>
          <p:nvPr/>
        </p:nvSpPr>
        <p:spPr bwMode="auto">
          <a:xfrm>
            <a:off x="7535864" y="5300664"/>
            <a:ext cx="115252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80"/>
                </a:solidFill>
                <a:cs typeface="Arial" panose="020B0604020202020204" pitchFamily="34" charset="0"/>
              </a:rPr>
              <a:t>11,14</a:t>
            </a:r>
          </a:p>
        </p:txBody>
      </p:sp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10.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Дальше…</a:t>
            </a:r>
          </a:p>
        </p:txBody>
      </p:sp>
    </p:spTree>
    <p:extLst>
      <p:ext uri="{BB962C8B-B14F-4D97-AF65-F5344CB8AC3E}">
        <p14:creationId xmlns:p14="http://schemas.microsoft.com/office/powerpoint/2010/main" val="2435106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824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824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38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11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Делимость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idx="1"/>
          </p:nvPr>
        </p:nvSpPr>
        <p:spPr>
          <a:xfrm>
            <a:off x="1919288" y="1557339"/>
            <a:ext cx="7129462" cy="2447925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Делится ли число</a:t>
            </a: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21 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31 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41 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51 - 1 </a:t>
            </a: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на 10?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3365" name="Picture 5" descr="(216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6725" y="3860801"/>
            <a:ext cx="3024188" cy="229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AutoShape 6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840913" y="6308725"/>
            <a:ext cx="431800" cy="433388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143368" name="WordArt 8"/>
          <p:cNvSpPr>
            <a:spLocks noChangeArrowheads="1" noChangeShapeType="1" noTextEdit="1"/>
          </p:cNvSpPr>
          <p:nvPr/>
        </p:nvSpPr>
        <p:spPr bwMode="auto">
          <a:xfrm>
            <a:off x="7751763" y="4941889"/>
            <a:ext cx="10795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80"/>
                </a:solidFill>
                <a:cs typeface="Arial" panose="020B0604020202020204" pitchFamily="34" charset="0"/>
              </a:rPr>
              <a:t>ДА</a:t>
            </a:r>
          </a:p>
        </p:txBody>
      </p:sp>
    </p:spTree>
    <p:extLst>
      <p:ext uri="{BB962C8B-B14F-4D97-AF65-F5344CB8AC3E}">
        <p14:creationId xmlns:p14="http://schemas.microsoft.com/office/powerpoint/2010/main" val="1119759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3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3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3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336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33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336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33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336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33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336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336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336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33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336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33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336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33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336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336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43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13.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Семёрочка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Сколько раз встречается цифра 7 при записи чисел от 1 до 100?</a:t>
            </a:r>
          </a:p>
        </p:txBody>
      </p:sp>
      <p:sp>
        <p:nvSpPr>
          <p:cNvPr id="19460" name="WordArt 5"/>
          <p:cNvSpPr>
            <a:spLocks noChangeArrowheads="1" noChangeShapeType="1" noTextEdit="1"/>
          </p:cNvSpPr>
          <p:nvPr/>
        </p:nvSpPr>
        <p:spPr bwMode="auto">
          <a:xfrm rot="1551877">
            <a:off x="7391400" y="3213101"/>
            <a:ext cx="2305050" cy="2519363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366"/>
              </a:avLst>
            </a:prstTxWarp>
          </a:bodyPr>
          <a:lstStyle/>
          <a:p>
            <a:pPr algn="ctr"/>
            <a:r>
              <a:rPr lang="ru-RU" sz="44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384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cs typeface="Arial" panose="020B0604020202020204" pitchFamily="34" charset="0"/>
              </a:rPr>
              <a:t>7</a:t>
            </a:r>
          </a:p>
        </p:txBody>
      </p:sp>
      <p:pic>
        <p:nvPicPr>
          <p:cNvPr id="146438" name="Picture 6" descr="(216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130850">
            <a:off x="2351090" y="2856708"/>
            <a:ext cx="3995737" cy="323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2" name="AutoShape 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840913" y="6308725"/>
            <a:ext cx="431800" cy="433388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146441" name="WordArt 9"/>
          <p:cNvSpPr>
            <a:spLocks noChangeArrowheads="1" noChangeShapeType="1" noTextEdit="1"/>
          </p:cNvSpPr>
          <p:nvPr/>
        </p:nvSpPr>
        <p:spPr bwMode="auto">
          <a:xfrm rot="-1250345">
            <a:off x="3708401" y="4598989"/>
            <a:ext cx="1655763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80"/>
                </a:solidFill>
                <a:cs typeface="Arial" panose="020B0604020202020204" pitchFamily="34" charset="0"/>
              </a:rPr>
              <a:t>20 раз</a:t>
            </a:r>
          </a:p>
        </p:txBody>
      </p:sp>
    </p:spTree>
    <p:extLst>
      <p:ext uri="{BB962C8B-B14F-4D97-AF65-F5344CB8AC3E}">
        <p14:creationId xmlns:p14="http://schemas.microsoft.com/office/powerpoint/2010/main" val="1123852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64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64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6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46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6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6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6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6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46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4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14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Блиц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idx="1"/>
          </p:nvPr>
        </p:nvSpPr>
        <p:spPr>
          <a:xfrm>
            <a:off x="1919289" y="1484313"/>
            <a:ext cx="4402137" cy="4392612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месяцев в году содержат 30 дней?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меня две монеты на общую сумму 15 копеек. Одна из них не пятак. Что это за монеты?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землекопов за 5 часов выкапывают 5 м канавы. Сколько землекопов за 100 часов выкопают 100 м канавы?</a:t>
            </a:r>
          </a:p>
        </p:txBody>
      </p:sp>
      <p:pic>
        <p:nvPicPr>
          <p:cNvPr id="148484" name="Picture 4" descr="(216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7438" y="3500438"/>
            <a:ext cx="4278312" cy="288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5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840913" y="6308725"/>
            <a:ext cx="431800" cy="433388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148487" name="WordArt 7"/>
          <p:cNvSpPr>
            <a:spLocks noChangeArrowheads="1" noChangeShapeType="1" noTextEdit="1"/>
          </p:cNvSpPr>
          <p:nvPr/>
        </p:nvSpPr>
        <p:spPr bwMode="auto">
          <a:xfrm>
            <a:off x="7032625" y="4652964"/>
            <a:ext cx="2408238" cy="10699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80"/>
                </a:solidFill>
                <a:cs typeface="Arial" panose="020B0604020202020204" pitchFamily="34" charset="0"/>
              </a:rPr>
              <a:t>11 месяцев;</a:t>
            </a:r>
          </a:p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80"/>
                </a:solidFill>
                <a:cs typeface="Arial" panose="020B0604020202020204" pitchFamily="34" charset="0"/>
              </a:rPr>
              <a:t>10 и 5 копеек;</a:t>
            </a:r>
          </a:p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80"/>
                </a:solidFill>
                <a:cs typeface="Arial" panose="020B0604020202020204" pitchFamily="34" charset="0"/>
              </a:rPr>
              <a:t>5 землекопов</a:t>
            </a:r>
          </a:p>
        </p:txBody>
      </p:sp>
    </p:spTree>
    <p:extLst>
      <p:ext uri="{BB962C8B-B14F-4D97-AF65-F5344CB8AC3E}">
        <p14:creationId xmlns:p14="http://schemas.microsoft.com/office/powerpoint/2010/main" val="2240394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84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84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8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8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8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8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48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15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Дымок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847851" y="1557339"/>
            <a:ext cx="4619625" cy="21859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2400" dirty="0"/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Электропоезд идёт с востока на запад со скоростью 60 км/ч. В том же направлении- с востока на запад- дует ветер, но со скоростью 50 км/ч. В какую сторону отклоняется дым поезда?</a:t>
            </a:r>
          </a:p>
        </p:txBody>
      </p:sp>
      <p:pic>
        <p:nvPicPr>
          <p:cNvPr id="21508" name="Picture 5" descr="поезд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248526" y="1700213"/>
            <a:ext cx="3059113" cy="1873250"/>
          </a:xfrm>
        </p:spPr>
      </p:pic>
      <p:pic>
        <p:nvPicPr>
          <p:cNvPr id="149510" name="Picture 6" descr="(216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6557">
            <a:off x="4800600" y="3357563"/>
            <a:ext cx="3600450" cy="294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0" name="AutoShape 7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840913" y="6308725"/>
            <a:ext cx="431800" cy="433388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149513" name="WordArt 9"/>
          <p:cNvSpPr>
            <a:spLocks noChangeArrowheads="1" noChangeShapeType="1" noTextEdit="1"/>
          </p:cNvSpPr>
          <p:nvPr/>
        </p:nvSpPr>
        <p:spPr bwMode="auto">
          <a:xfrm rot="1065617">
            <a:off x="5159375" y="4652964"/>
            <a:ext cx="2725738" cy="8080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80"/>
                </a:solidFill>
                <a:cs typeface="Arial" panose="020B0604020202020204" pitchFamily="34" charset="0"/>
              </a:rPr>
              <a:t>У электропоезда </a:t>
            </a:r>
          </a:p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80"/>
                </a:solidFill>
                <a:cs typeface="Arial" panose="020B0604020202020204" pitchFamily="34" charset="0"/>
              </a:rPr>
              <a:t>нет дыма</a:t>
            </a:r>
          </a:p>
        </p:txBody>
      </p:sp>
    </p:spTree>
    <p:extLst>
      <p:ext uri="{BB962C8B-B14F-4D97-AF65-F5344CB8AC3E}">
        <p14:creationId xmlns:p14="http://schemas.microsoft.com/office/powerpoint/2010/main" val="3045152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495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4951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951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1495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1495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95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49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1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17.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«Чёрный ящик»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Число 1001 называется числом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Шахерезады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лежит в «чёрном ящике»?</a:t>
            </a:r>
          </a:p>
        </p:txBody>
      </p:sp>
      <p:sp>
        <p:nvSpPr>
          <p:cNvPr id="23556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840913" y="6308725"/>
            <a:ext cx="431800" cy="433388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pic>
        <p:nvPicPr>
          <p:cNvPr id="153611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2263" y="2636838"/>
            <a:ext cx="3708400" cy="300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12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636839"/>
            <a:ext cx="4572000" cy="354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9" name="Picture 13" descr="SO01568_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7351" y="4365626"/>
            <a:ext cx="1908175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6924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53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18. Блиц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079875" y="1268413"/>
            <a:ext cx="6121400" cy="2836862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руках 10 пальцев. Сколько пальцев на 10 руках?</a:t>
            </a:r>
          </a:p>
          <a:p>
            <a:pPr eaLnBrk="1" hangingPunct="1">
              <a:defRPr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Чему равен НОД двух чисел, если НОК равно произведению данных чисел?</a:t>
            </a:r>
          </a:p>
          <a:p>
            <a:pPr eaLnBrk="1" hangingPunct="1">
              <a:defRPr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Хозяйка несла корзину яиц. А дно упало. Сколько яиц осталось?</a:t>
            </a:r>
          </a:p>
        </p:txBody>
      </p:sp>
      <p:pic>
        <p:nvPicPr>
          <p:cNvPr id="155653" name="Picture 5" descr="(216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26083">
            <a:off x="4151313" y="3789363"/>
            <a:ext cx="3960812" cy="292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1" name="AutoShape 6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840913" y="6308725"/>
            <a:ext cx="431800" cy="433388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155656" name="WordArt 8"/>
          <p:cNvSpPr>
            <a:spLocks noChangeArrowheads="1" noChangeShapeType="1" noTextEdit="1"/>
          </p:cNvSpPr>
          <p:nvPr/>
        </p:nvSpPr>
        <p:spPr bwMode="auto">
          <a:xfrm rot="-448937">
            <a:off x="4979988" y="5051425"/>
            <a:ext cx="2208212" cy="927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80"/>
                </a:solidFill>
                <a:cs typeface="Arial" panose="020B0604020202020204" pitchFamily="34" charset="0"/>
              </a:rPr>
              <a:t>50 пальцев;</a:t>
            </a:r>
          </a:p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80"/>
                </a:solidFill>
                <a:cs typeface="Arial" panose="020B0604020202020204" pitchFamily="34" charset="0"/>
              </a:rPr>
              <a:t>1;</a:t>
            </a:r>
          </a:p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80"/>
                </a:solidFill>
                <a:cs typeface="Arial" panose="020B0604020202020204" pitchFamily="34" charset="0"/>
              </a:rPr>
              <a:t>ни сколько</a:t>
            </a:r>
          </a:p>
        </p:txBody>
      </p:sp>
      <p:pic>
        <p:nvPicPr>
          <p:cNvPr id="155658" name="Picture 10" descr="WRBEAN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1051" y="3068639"/>
            <a:ext cx="50482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5659" name="Picture 11" descr="WRBEAN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6951" y="2781300"/>
            <a:ext cx="504825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5660" name="Picture 12" descr="WRBEAN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789" y="3789364"/>
            <a:ext cx="50482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5661" name="Picture 13" descr="WRBEAN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814" y="4005264"/>
            <a:ext cx="50482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5662" name="Picture 14" descr="WRBEAN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4289" y="3573464"/>
            <a:ext cx="50482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5663" name="Picture 15" descr="WRBEAN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51" y="4581525"/>
            <a:ext cx="504825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5664" name="Picture 16" descr="WRBEAN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626" y="4724400"/>
            <a:ext cx="504825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5665" name="Picture 17" descr="WRBEAN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5914" y="4941889"/>
            <a:ext cx="50482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91" name="Picture 19" descr="J018782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8214" y="1628776"/>
            <a:ext cx="112712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8428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5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5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5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565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56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565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56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565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56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565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565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5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5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5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565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56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565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56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565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56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565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565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5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8" dur="3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0"/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39" dur="3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40" dur="3000"/>
                                        <p:tgtEl>
                                          <p:spTgt spid="1556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55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5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3" dur="3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8"/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44" dur="3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45" dur="3000"/>
                                        <p:tgtEl>
                                          <p:spTgt spid="1556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55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5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8" dur="3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9"/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49" dur="3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50" dur="3000"/>
                                        <p:tgtEl>
                                          <p:spTgt spid="1556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55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5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3" dur="3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2"/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54" dur="3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55" dur="3000"/>
                                        <p:tgtEl>
                                          <p:spTgt spid="1556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55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5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8" dur="3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4"/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59" dur="3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60" dur="3000"/>
                                        <p:tgtEl>
                                          <p:spTgt spid="1556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55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5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3" dur="3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1"/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64" dur="3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65" dur="3000"/>
                                        <p:tgtEl>
                                          <p:spTgt spid="1556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55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5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8" dur="3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3"/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69" dur="3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70" dur="3000"/>
                                        <p:tgtEl>
                                          <p:spTgt spid="1556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55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5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3" dur="3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5"/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74" dur="3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75" dur="3000"/>
                                        <p:tgtEl>
                                          <p:spTgt spid="1556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55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155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5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19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Дроби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idx="1"/>
          </p:nvPr>
        </p:nvSpPr>
        <p:spPr>
          <a:xfrm>
            <a:off x="1992314" y="1628776"/>
            <a:ext cx="5183187" cy="3197225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древней Руси основными дробями были: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1/2- «половина» или «пол»;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1/3- «треть»;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1/6- «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полтрети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как называли люди в то время дробь 1/24   ?</a:t>
            </a:r>
          </a:p>
        </p:txBody>
      </p:sp>
      <p:pic>
        <p:nvPicPr>
          <p:cNvPr id="157700" name="Picture 4" descr="(216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931069">
            <a:off x="5857875" y="3773489"/>
            <a:ext cx="4349750" cy="240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5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840913" y="6308725"/>
            <a:ext cx="431800" cy="433388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157703" name="WordArt 7"/>
          <p:cNvSpPr>
            <a:spLocks noChangeArrowheads="1" noChangeShapeType="1" noTextEdit="1"/>
          </p:cNvSpPr>
          <p:nvPr/>
        </p:nvSpPr>
        <p:spPr bwMode="auto">
          <a:xfrm rot="-963685">
            <a:off x="6456364" y="5013326"/>
            <a:ext cx="3273425" cy="403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80"/>
                </a:solidFill>
                <a:cs typeface="Arial" panose="020B0604020202020204" pitchFamily="34" charset="0"/>
              </a:rPr>
              <a:t>пол-пол-полтрети</a:t>
            </a:r>
          </a:p>
        </p:txBody>
      </p:sp>
    </p:spTree>
    <p:extLst>
      <p:ext uri="{BB962C8B-B14F-4D97-AF65-F5344CB8AC3E}">
        <p14:creationId xmlns:p14="http://schemas.microsoft.com/office/powerpoint/2010/main" val="2140526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57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157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57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70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568559" y="201613"/>
            <a:ext cx="8291512" cy="2506662"/>
          </a:xfrm>
        </p:spPr>
        <p:txBody>
          <a:bodyPr>
            <a:normAutofit fontScale="90000"/>
          </a:bodyPr>
          <a:lstStyle/>
          <a:p>
            <a:r>
              <a:rPr lang="ru-RU" sz="4000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Чебурашка купил в магазине </a:t>
            </a:r>
            <a:br>
              <a:rPr lang="ru-RU" sz="4000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одинаковых тетрадей. </a:t>
            </a:r>
            <a:br>
              <a:rPr lang="ru-RU" sz="4000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он заплатил?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3068639"/>
            <a:ext cx="8229600" cy="3057525"/>
          </a:xfrm>
        </p:spPr>
        <p:txBody>
          <a:bodyPr/>
          <a:lstStyle/>
          <a:p>
            <a:r>
              <a:rPr lang="ru-RU" sz="4000" dirty="0"/>
              <a:t>1) 200 р.</a:t>
            </a:r>
            <a:br>
              <a:rPr lang="ru-RU" sz="4000" dirty="0"/>
            </a:br>
            <a:r>
              <a:rPr lang="ru-RU" sz="4000" dirty="0"/>
              <a:t>2) 154 р.</a:t>
            </a:r>
            <a:br>
              <a:rPr lang="ru-RU" sz="4000" dirty="0"/>
            </a:br>
            <a:r>
              <a:rPr lang="ru-RU" sz="4000" dirty="0"/>
              <a:t>3) 307 р.</a:t>
            </a:r>
            <a:br>
              <a:rPr lang="ru-RU" sz="4000" dirty="0"/>
            </a:br>
            <a:r>
              <a:rPr lang="ru-RU" sz="4000" dirty="0"/>
              <a:t>4) 222 р.</a:t>
            </a:r>
          </a:p>
        </p:txBody>
      </p:sp>
      <p:pic>
        <p:nvPicPr>
          <p:cNvPr id="12293" name="Picture 5" descr="Картинка 28 из 625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708275"/>
            <a:ext cx="3937000" cy="392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1030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9321800" y="2933700"/>
            <a:ext cx="4953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chemeClr val="bg1"/>
                </a:solidFill>
              </a:rPr>
              <a:t>:</a:t>
            </a:r>
            <a:endParaRPr lang="ru-RU" sz="44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03374" y="463825"/>
            <a:ext cx="48105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Поставить двоеточие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3452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10" descr="SO00444_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95501" y="1500188"/>
            <a:ext cx="2428875" cy="3001962"/>
          </a:xfrm>
        </p:spPr>
      </p:pic>
      <p:sp>
        <p:nvSpPr>
          <p:cNvPr id="111625" name="Rectangle 9"/>
          <p:cNvSpPr>
            <a:spLocks noGrp="1" noChangeArrowheads="1"/>
          </p:cNvSpPr>
          <p:nvPr>
            <p:ph type="body" sz="half" idx="2"/>
          </p:nvPr>
        </p:nvSpPr>
        <p:spPr>
          <a:xfrm>
            <a:off x="5087939" y="1916114"/>
            <a:ext cx="5184775" cy="3849687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 нам, математика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даёшь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победы трудностей                                   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закалку.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Учится с тобою молодёжь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и волю,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и смекалку!</a:t>
            </a:r>
          </a:p>
        </p:txBody>
      </p:sp>
    </p:spTree>
    <p:extLst>
      <p:ext uri="{BB962C8B-B14F-4D97-AF65-F5344CB8AC3E}">
        <p14:creationId xmlns:p14="http://schemas.microsoft.com/office/powerpoint/2010/main" val="1818384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2135188" y="765176"/>
            <a:ext cx="7777162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dirty="0">
                <a:solidFill>
                  <a:srgbClr val="006600"/>
                </a:solidFill>
              </a:rPr>
              <a:t>Если  из одной стопки тетрадей переложить в другую 10 штук, то тетрадей в стопках будет поровну. На сколько в одной стопке было больше тетрадей, чем в другой?</a:t>
            </a:r>
          </a:p>
        </p:txBody>
      </p:sp>
      <p:pic>
        <p:nvPicPr>
          <p:cNvPr id="28679" name="Picture 7" descr="i?id=42379312&amp;tov=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5913" y="4175125"/>
            <a:ext cx="1871662" cy="1804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680" name="Picture 8" descr="i?id=42379312&amp;tov=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8888" y="4365625"/>
            <a:ext cx="1871662" cy="1804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0517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1847851" y="333375"/>
            <a:ext cx="8569325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dirty="0">
                <a:solidFill>
                  <a:srgbClr val="006600"/>
                </a:solidFill>
              </a:rPr>
              <a:t>В классе 36 учащихся. Мальчиков из них на 6 человека больше, чем девочек. Сколько в классе девочек?</a:t>
            </a:r>
          </a:p>
        </p:txBody>
      </p:sp>
      <p:pic>
        <p:nvPicPr>
          <p:cNvPr id="29701" name="Picture 5" descr="J033690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650" y="4797426"/>
            <a:ext cx="781050" cy="52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702" name="Picture 6" descr="J033690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6588" y="3789363"/>
            <a:ext cx="47625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703" name="Picture 7" descr="J033691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2888" y="3789363"/>
            <a:ext cx="3429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704" name="Picture 8" descr="J0336890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8213" y="4076700"/>
            <a:ext cx="62865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705" name="Picture 9" descr="J0336896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864" y="3500438"/>
            <a:ext cx="390525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706" name="Picture 10" descr="J0336890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3975" y="4581525"/>
            <a:ext cx="62865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707" name="Picture 11" descr="J0336890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2175" y="5300663"/>
            <a:ext cx="62865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708" name="Picture 12" descr="J0336890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5550" y="6021388"/>
            <a:ext cx="62865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709" name="Picture 13" descr="J0336890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288" y="5661025"/>
            <a:ext cx="62865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710" name="Picture 14" descr="J0336890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2175" y="3716338"/>
            <a:ext cx="62865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711" name="Picture 15" descr="J033691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0" y="4292600"/>
            <a:ext cx="3429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712" name="Picture 16" descr="J033691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1450" y="5373688"/>
            <a:ext cx="3429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713" name="Picture 17" descr="J033691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0" y="4941888"/>
            <a:ext cx="3429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714" name="Picture 18" descr="J033691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0" y="4437063"/>
            <a:ext cx="3429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715" name="Picture 19" descr="J033690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084764"/>
            <a:ext cx="781050" cy="52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716" name="Picture 20" descr="J033690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75" y="5734051"/>
            <a:ext cx="781050" cy="52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717" name="Picture 21" descr="J033690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3975" y="6021389"/>
            <a:ext cx="781050" cy="52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718" name="Picture 22" descr="J033690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875" y="3933826"/>
            <a:ext cx="781050" cy="52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719" name="Picture 23" descr="J033690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5775" y="5157789"/>
            <a:ext cx="781050" cy="52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720" name="Picture 24" descr="J0336896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0326" y="4508500"/>
            <a:ext cx="390525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721" name="Picture 25" descr="J0336896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7801" y="4365625"/>
            <a:ext cx="390525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722" name="Picture 26" descr="J0336896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626" y="4868863"/>
            <a:ext cx="390525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723" name="Picture 27" descr="J0336896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2126" y="5589588"/>
            <a:ext cx="390525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724" name="Picture 28" descr="J0336896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526" y="5300663"/>
            <a:ext cx="390525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725" name="Picture 29" descr="J033690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6088" y="4076700"/>
            <a:ext cx="47625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726" name="Picture 30" descr="J033690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7800" y="5229225"/>
            <a:ext cx="47625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727" name="Picture 31" descr="J033690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6588" y="4868863"/>
            <a:ext cx="47625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728" name="Picture 32" descr="J033690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6088" y="5661025"/>
            <a:ext cx="47625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729" name="Picture 33" descr="J033690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6950" y="6092825"/>
            <a:ext cx="47625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8710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162" y="909637"/>
            <a:ext cx="4572000" cy="3429000"/>
          </a:xfrm>
          <a:noFill/>
          <a:ln/>
        </p:spPr>
      </p:pic>
      <p:pic>
        <p:nvPicPr>
          <p:cNvPr id="3072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225" y="4759325"/>
            <a:ext cx="1887538" cy="177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26" name="Picture 6" descr="BD13659_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1313" y="4724400"/>
            <a:ext cx="295275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4300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47640" y="492919"/>
            <a:ext cx="8229600" cy="4484688"/>
          </a:xfrm>
          <a:noFill/>
          <a:ln/>
        </p:spPr>
      </p:pic>
      <p:pic>
        <p:nvPicPr>
          <p:cNvPr id="32774" name="Picture 6" descr="i?id=26117321&amp;tov=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9514" y="3357564"/>
            <a:ext cx="3182937" cy="324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7349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86422" y="0"/>
            <a:ext cx="9144000" cy="6858000"/>
          </a:xfrm>
          <a:noFill/>
          <a:ln/>
        </p:spPr>
      </p:pic>
    </p:spTree>
    <p:extLst>
      <p:ext uri="{BB962C8B-B14F-4D97-AF65-F5344CB8AC3E}">
        <p14:creationId xmlns:p14="http://schemas.microsoft.com/office/powerpoint/2010/main" val="1544185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2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0"/>
            <a:ext cx="9144000" cy="6858000"/>
          </a:xfrm>
          <a:noFill/>
          <a:ln/>
        </p:spPr>
      </p:pic>
    </p:spTree>
    <p:extLst>
      <p:ext uri="{BB962C8B-B14F-4D97-AF65-F5344CB8AC3E}">
        <p14:creationId xmlns:p14="http://schemas.microsoft.com/office/powerpoint/2010/main" val="297113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3700" y="3162300"/>
            <a:ext cx="3581400" cy="303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629" name="AutoShape 5"/>
          <p:cNvSpPr>
            <a:spLocks noChangeArrowheads="1"/>
          </p:cNvSpPr>
          <p:nvPr/>
        </p:nvSpPr>
        <p:spPr bwMode="auto">
          <a:xfrm>
            <a:off x="1703389" y="260351"/>
            <a:ext cx="5113337" cy="4130675"/>
          </a:xfrm>
          <a:prstGeom prst="cloudCallout">
            <a:avLst>
              <a:gd name="adj1" fmla="val 46056"/>
              <a:gd name="adj2" fmla="val 55227"/>
            </a:avLst>
          </a:prstGeom>
          <a:solidFill>
            <a:srgbClr val="FFFF66"/>
          </a:solidFill>
          <a:ln w="31750">
            <a:solidFill>
              <a:srgbClr val="FF505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sz="3200" b="1" dirty="0">
              <a:solidFill>
                <a:srgbClr val="800000"/>
              </a:solidFill>
            </a:endParaRPr>
          </a:p>
          <a:p>
            <a:r>
              <a:rPr lang="ru-RU" sz="3200" b="1" dirty="0">
                <a:solidFill>
                  <a:srgbClr val="800000"/>
                </a:solidFill>
              </a:rPr>
              <a:t>«Порешаем задачи на смекалку»</a:t>
            </a:r>
          </a:p>
        </p:txBody>
      </p:sp>
    </p:spTree>
    <p:extLst>
      <p:ext uri="{BB962C8B-B14F-4D97-AF65-F5344CB8AC3E}">
        <p14:creationId xmlns:p14="http://schemas.microsoft.com/office/powerpoint/2010/main" val="1246787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74826" y="1773238"/>
            <a:ext cx="5834063" cy="36004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000" dirty="0"/>
              <a:t> 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Однажды пришли к садовнику ребята и спрашивают: «Дедушка, сколько в твоем саду деревьев?»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Улыбнулся садовник и ответил: «Половина всех моих деревьев- яблони, четвертая часть- сливы, седьмая часть- груши и, кроме того, есть ещё 3 тополя»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Стали ребята считать, сколько же у садовника в саду всех деревьев, да так и не сосчитали. Может быть вы сосчитаете?                                                                                     </a:t>
            </a:r>
          </a:p>
        </p:txBody>
      </p:sp>
      <p:pic>
        <p:nvPicPr>
          <p:cNvPr id="8196" name="Picture 5" descr="NA00417_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56588" y="1268413"/>
            <a:ext cx="1903412" cy="2520950"/>
          </a:xfrm>
        </p:spPr>
      </p:pic>
      <p:pic>
        <p:nvPicPr>
          <p:cNvPr id="8197" name="Picture 6" descr="NA00396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0"/>
            <a:ext cx="1763713" cy="1550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8791" name="Picture 7" descr="(216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3176" y="3898726"/>
            <a:ext cx="4314825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9" name="AutoShape 8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840913" y="6308725"/>
            <a:ext cx="431800" cy="433388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118794" name="WordArt 10"/>
          <p:cNvSpPr>
            <a:spLocks noChangeArrowheads="1" noChangeShapeType="1" noTextEdit="1"/>
          </p:cNvSpPr>
          <p:nvPr/>
        </p:nvSpPr>
        <p:spPr bwMode="auto">
          <a:xfrm>
            <a:off x="7100888" y="5353051"/>
            <a:ext cx="26670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cs typeface="Arial" panose="020B0604020202020204" pitchFamily="34" charset="0"/>
              </a:rPr>
              <a:t>28 деревьев</a:t>
            </a:r>
          </a:p>
        </p:txBody>
      </p:sp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                 2</a:t>
            </a:r>
            <a:r>
              <a:rPr lang="ru-RU" dirty="0" smtClean="0"/>
              <a:t>. Хитрый садовник</a:t>
            </a:r>
          </a:p>
        </p:txBody>
      </p:sp>
    </p:spTree>
    <p:extLst>
      <p:ext uri="{BB962C8B-B14F-4D97-AF65-F5344CB8AC3E}">
        <p14:creationId xmlns:p14="http://schemas.microsoft.com/office/powerpoint/2010/main" val="1959014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8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8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8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9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5988" y="789140"/>
            <a:ext cx="5260933" cy="8956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Доску длиной 4 м распилили на части по 1 м. Чтобы отпилить 1 м доски, нужно пять минут. За сколько времени можно распилить всю доску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ru-RU" sz="3200" dirty="0"/>
          </a:p>
          <a:p>
            <a:endParaRPr lang="ru-RU" sz="3200" dirty="0" smtClean="0"/>
          </a:p>
          <a:p>
            <a:endParaRPr lang="ru-RU" sz="3200" dirty="0"/>
          </a:p>
          <a:p>
            <a:endParaRPr lang="ru-RU" sz="3200" dirty="0" smtClean="0"/>
          </a:p>
          <a:p>
            <a:endParaRPr lang="ru-RU" sz="3200" dirty="0"/>
          </a:p>
          <a:p>
            <a:endParaRPr lang="ru-RU" sz="3200" dirty="0" smtClean="0"/>
          </a:p>
          <a:p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6375748" y="5561556"/>
            <a:ext cx="44342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Ответ:   15 минут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3733" y="1168400"/>
            <a:ext cx="5215466" cy="391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509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3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Будильник</a:t>
            </a:r>
          </a:p>
        </p:txBody>
      </p:sp>
      <p:pic>
        <p:nvPicPr>
          <p:cNvPr id="9220" name="Picture 9" descr="AG00040_"/>
          <p:cNvPicPr>
            <a:picLocks noGrp="1" noChangeAspect="1" noChangeArrowheads="1" noCrop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20728075">
            <a:off x="2203450" y="2017713"/>
            <a:ext cx="2547938" cy="2489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083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727575" y="1341439"/>
            <a:ext cx="4762500" cy="201612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sz="2400" dirty="0" smtClean="0"/>
              <a:t>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Мальчик лёг спать в 7 часов вечера, поставив будильник так, чтобы он прозвенел в 9 часов утра. Сколько времени проспит мальчик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0843" name="Picture 11" descr="(216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4564" y="3789363"/>
            <a:ext cx="4465637" cy="2597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AutoShape 12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840913" y="6308725"/>
            <a:ext cx="431800" cy="433388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120846" name="WordArt 14"/>
          <p:cNvSpPr>
            <a:spLocks noChangeArrowheads="1" noChangeShapeType="1" noTextEdit="1"/>
          </p:cNvSpPr>
          <p:nvPr/>
        </p:nvSpPr>
        <p:spPr bwMode="auto">
          <a:xfrm>
            <a:off x="7248526" y="5065714"/>
            <a:ext cx="180022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80"/>
                </a:solidFill>
                <a:cs typeface="Arial" panose="020B0604020202020204" pitchFamily="34" charset="0"/>
              </a:rPr>
              <a:t>2 часа</a:t>
            </a:r>
          </a:p>
        </p:txBody>
      </p:sp>
    </p:spTree>
    <p:extLst>
      <p:ext uri="{BB962C8B-B14F-4D97-AF65-F5344CB8AC3E}">
        <p14:creationId xmlns:p14="http://schemas.microsoft.com/office/powerpoint/2010/main" val="3172938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08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08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08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08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08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08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20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4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4.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чисел?</a:t>
            </a:r>
          </a:p>
        </p:txBody>
      </p:sp>
      <p:sp>
        <p:nvSpPr>
          <p:cNvPr id="122886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5591175" y="1628775"/>
            <a:ext cx="4249738" cy="1728788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скольких двузначных чисел сумма цифр равна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122891" name="Picture 11" descr="(216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3476" y="3849688"/>
            <a:ext cx="4392613" cy="272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AutoShape 12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840913" y="6308725"/>
            <a:ext cx="431800" cy="433388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pic>
        <p:nvPicPr>
          <p:cNvPr id="10246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50" y="1811338"/>
            <a:ext cx="2376488" cy="215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896" name="WordArt 16"/>
          <p:cNvSpPr>
            <a:spLocks noChangeArrowheads="1" noChangeShapeType="1" noTextEdit="1"/>
          </p:cNvSpPr>
          <p:nvPr/>
        </p:nvSpPr>
        <p:spPr bwMode="auto">
          <a:xfrm>
            <a:off x="5303839" y="5067300"/>
            <a:ext cx="3671887" cy="7191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80"/>
                </a:solidFill>
                <a:cs typeface="Arial" panose="020B0604020202020204" pitchFamily="34" charset="0"/>
              </a:rPr>
              <a:t>У 9 чисел: 19,28,37,46,</a:t>
            </a:r>
          </a:p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80"/>
                </a:solidFill>
                <a:cs typeface="Arial" panose="020B0604020202020204" pitchFamily="34" charset="0"/>
              </a:rPr>
              <a:t>91,82,73,64 и 55</a:t>
            </a:r>
          </a:p>
        </p:txBody>
      </p:sp>
    </p:spTree>
    <p:extLst>
      <p:ext uri="{BB962C8B-B14F-4D97-AF65-F5344CB8AC3E}">
        <p14:creationId xmlns:p14="http://schemas.microsoft.com/office/powerpoint/2010/main" val="276258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8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8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2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28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28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2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22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9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7.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Половина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Половина от половины числа равна половине. Какое это число?</a:t>
            </a:r>
          </a:p>
        </p:txBody>
      </p:sp>
      <p:sp>
        <p:nvSpPr>
          <p:cNvPr id="13316" name="WordArt 11"/>
          <p:cNvSpPr>
            <a:spLocks noChangeArrowheads="1" noChangeShapeType="1" noTextEdit="1"/>
          </p:cNvSpPr>
          <p:nvPr/>
        </p:nvSpPr>
        <p:spPr bwMode="auto">
          <a:xfrm rot="-1506387">
            <a:off x="3071814" y="3573463"/>
            <a:ext cx="2232025" cy="12239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1/2</a:t>
            </a:r>
          </a:p>
        </p:txBody>
      </p:sp>
      <p:pic>
        <p:nvPicPr>
          <p:cNvPr id="131087" name="Picture 15" descr="(216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0826" y="2924175"/>
            <a:ext cx="3673475" cy="302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8" name="AutoShape 16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840913" y="6308725"/>
            <a:ext cx="431800" cy="433388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131090" name="WordArt 18"/>
          <p:cNvSpPr>
            <a:spLocks noChangeArrowheads="1" noChangeShapeType="1" noTextEdit="1"/>
          </p:cNvSpPr>
          <p:nvPr/>
        </p:nvSpPr>
        <p:spPr bwMode="auto">
          <a:xfrm>
            <a:off x="7967663" y="4365625"/>
            <a:ext cx="792162" cy="7191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80"/>
                </a:solidFill>
                <a:cs typeface="Arial" panose="020B0604020202020204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329328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10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10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10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1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10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10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10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1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31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9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9.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Треугольник</a:t>
            </a:r>
          </a:p>
        </p:txBody>
      </p:sp>
      <p:sp>
        <p:nvSpPr>
          <p:cNvPr id="134153" name="Rectangle 9"/>
          <p:cNvSpPr>
            <a:spLocks noGrp="1" noChangeArrowheads="1"/>
          </p:cNvSpPr>
          <p:nvPr>
            <p:ph type="body" sz="half" idx="1"/>
          </p:nvPr>
        </p:nvSpPr>
        <p:spPr>
          <a:xfrm>
            <a:off x="1919288" y="1989139"/>
            <a:ext cx="4038600" cy="2160587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Чему равен периметр треугольника со сторонами 18 см,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17 см, 35 см ?</a:t>
            </a:r>
          </a:p>
        </p:txBody>
      </p:sp>
      <p:pic>
        <p:nvPicPr>
          <p:cNvPr id="15364" name="Picture 11" descr="BD18238_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3847426">
            <a:off x="5794375" y="1743075"/>
            <a:ext cx="5613400" cy="3200400"/>
          </a:xfrm>
        </p:spPr>
      </p:pic>
      <p:sp>
        <p:nvSpPr>
          <p:cNvPr id="15365" name="AutoShape 12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840913" y="6308725"/>
            <a:ext cx="431800" cy="433388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pic>
        <p:nvPicPr>
          <p:cNvPr id="134157" name="Picture 13" descr="(216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8588" y="3998913"/>
            <a:ext cx="3671887" cy="236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4160" name="WordArt 16"/>
          <p:cNvSpPr>
            <a:spLocks noChangeArrowheads="1" noChangeShapeType="1" noTextEdit="1"/>
          </p:cNvSpPr>
          <p:nvPr/>
        </p:nvSpPr>
        <p:spPr bwMode="auto">
          <a:xfrm>
            <a:off x="4592639" y="5183188"/>
            <a:ext cx="266382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80"/>
                </a:solidFill>
                <a:cs typeface="Arial" panose="020B0604020202020204" pitchFamily="34" charset="0"/>
              </a:rPr>
              <a:t>такого треугольника</a:t>
            </a:r>
          </a:p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80"/>
                </a:solidFill>
                <a:cs typeface="Arial" panose="020B0604020202020204" pitchFamily="34" charset="0"/>
              </a:rPr>
              <a:t>не существует</a:t>
            </a:r>
          </a:p>
        </p:txBody>
      </p:sp>
    </p:spTree>
    <p:extLst>
      <p:ext uri="{BB962C8B-B14F-4D97-AF65-F5344CB8AC3E}">
        <p14:creationId xmlns:p14="http://schemas.microsoft.com/office/powerpoint/2010/main" val="3216286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341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3416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416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34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4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34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4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13415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13415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415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4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60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236</TotalTime>
  <Words>602</Words>
  <Application>Microsoft Office PowerPoint</Application>
  <PresentationFormat>Произвольный</PresentationFormat>
  <Paragraphs>91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Аспект</vt:lpstr>
      <vt:lpstr>Интересные задания по математике для школьников 5-6 классов</vt:lpstr>
      <vt:lpstr>Презентация PowerPoint</vt:lpstr>
      <vt:lpstr>Презентация PowerPoint</vt:lpstr>
      <vt:lpstr>                 2. Хитрый садовник</vt:lpstr>
      <vt:lpstr>Презентация PowerPoint</vt:lpstr>
      <vt:lpstr>3. Будильник</vt:lpstr>
      <vt:lpstr>4. Сколько чисел?</vt:lpstr>
      <vt:lpstr>7. Половина</vt:lpstr>
      <vt:lpstr>9. Треугольник</vt:lpstr>
      <vt:lpstr>10. Дальше…</vt:lpstr>
      <vt:lpstr>11. Делимость</vt:lpstr>
      <vt:lpstr>13. Семёрочка</vt:lpstr>
      <vt:lpstr>14. Блиц</vt:lpstr>
      <vt:lpstr>15. Дымок</vt:lpstr>
      <vt:lpstr>17. «Чёрный ящик»</vt:lpstr>
      <vt:lpstr>18. Блиц</vt:lpstr>
      <vt:lpstr>19. Дроби</vt:lpstr>
      <vt:lpstr>Чебурашка купил в магазине  7 одинаковых тетрадей.   Сколько он заплатил?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(RusmanAL) Русман Аркадий Львович</cp:lastModifiedBy>
  <cp:revision>27</cp:revision>
  <dcterms:created xsi:type="dcterms:W3CDTF">2013-07-02T16:16:38Z</dcterms:created>
  <dcterms:modified xsi:type="dcterms:W3CDTF">2014-05-26T06:56:53Z</dcterms:modified>
</cp:coreProperties>
</file>