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</p:sldMasterIdLst>
  <p:notesMasterIdLst>
    <p:notesMasterId r:id="rId45"/>
  </p:notesMasterIdLst>
  <p:sldIdLst>
    <p:sldId id="258" r:id="rId2"/>
    <p:sldId id="260" r:id="rId3"/>
    <p:sldId id="276" r:id="rId4"/>
    <p:sldId id="278" r:id="rId5"/>
    <p:sldId id="279" r:id="rId6"/>
    <p:sldId id="313" r:id="rId7"/>
    <p:sldId id="264" r:id="rId8"/>
    <p:sldId id="266" r:id="rId9"/>
    <p:sldId id="333" r:id="rId10"/>
    <p:sldId id="284" r:id="rId11"/>
    <p:sldId id="338" r:id="rId12"/>
    <p:sldId id="286" r:id="rId13"/>
    <p:sldId id="341" r:id="rId14"/>
    <p:sldId id="300" r:id="rId15"/>
    <p:sldId id="355" r:id="rId16"/>
    <p:sldId id="357" r:id="rId17"/>
    <p:sldId id="358" r:id="rId18"/>
    <p:sldId id="359" r:id="rId19"/>
    <p:sldId id="360" r:id="rId20"/>
    <p:sldId id="361" r:id="rId21"/>
    <p:sldId id="362" r:id="rId22"/>
    <p:sldId id="363" r:id="rId23"/>
    <p:sldId id="366" r:id="rId24"/>
    <p:sldId id="365" r:id="rId25"/>
    <p:sldId id="265" r:id="rId26"/>
    <p:sldId id="331" r:id="rId27"/>
    <p:sldId id="334" r:id="rId28"/>
    <p:sldId id="337" r:id="rId29"/>
    <p:sldId id="342" r:id="rId30"/>
    <p:sldId id="339" r:id="rId31"/>
    <p:sldId id="343" r:id="rId32"/>
    <p:sldId id="344" r:id="rId33"/>
    <p:sldId id="345" r:id="rId34"/>
    <p:sldId id="346" r:id="rId35"/>
    <p:sldId id="348" r:id="rId36"/>
    <p:sldId id="322" r:id="rId37"/>
    <p:sldId id="354" r:id="rId38"/>
    <p:sldId id="293" r:id="rId39"/>
    <p:sldId id="294" r:id="rId40"/>
    <p:sldId id="350" r:id="rId41"/>
    <p:sldId id="351" r:id="rId42"/>
    <p:sldId id="311" r:id="rId43"/>
    <p:sldId id="364" r:id="rId4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00"/>
    <a:srgbClr val="05671C"/>
    <a:srgbClr val="7400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660B408-B3CF-4A94-85FC-2B1E0A45F4A2}" styleName="Темный стиль 2 - акцент 1/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793D81CF-94F2-401A-BA57-92F5A7B2D0C5}" styleName="Средний стиль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2500" autoAdjust="0"/>
    <p:restoredTop sz="94607" autoAdjust="0"/>
  </p:normalViewPr>
  <p:slideViewPr>
    <p:cSldViewPr>
      <p:cViewPr>
        <p:scale>
          <a:sx n="70" d="100"/>
          <a:sy n="70" d="100"/>
        </p:scale>
        <p:origin x="-1512" y="-3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882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2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6E9533-85AA-4FF6-8F85-44B4A421396F}" type="datetimeFigureOut">
              <a:rPr lang="ru-RU" smtClean="0"/>
              <a:pPr/>
              <a:t>20.02.2014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E48F3E-0756-44AA-8A24-98B2646C8A8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2545412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E48F3E-0756-44AA-8A24-98B2646C8A86}" type="slidenum">
              <a:rPr lang="ru-RU" smtClean="0"/>
              <a:pPr/>
              <a:t>10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7404712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E48F3E-0756-44AA-8A24-98B2646C8A86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7404712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E48F3E-0756-44AA-8A24-98B2646C8A86}" type="slidenum">
              <a:rPr lang="ru-RU" smtClean="0"/>
              <a:pPr/>
              <a:t>22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E48F3E-0756-44AA-8A24-98B2646C8A86}" type="slidenum">
              <a:rPr lang="ru-RU" smtClean="0"/>
              <a:pPr/>
              <a:t>25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29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ru-RU" smtClean="0"/>
              <a:t>о</a:t>
            </a:r>
          </a:p>
        </p:txBody>
      </p:sp>
      <p:sp>
        <p:nvSpPr>
          <p:cNvPr id="5530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039373A2-9C38-4317-895E-45E3A221DD07}" type="slidenum">
              <a:rPr lang="ru-RU"/>
              <a:pPr eaLnBrk="1" hangingPunct="1"/>
              <a:t>31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632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ru-RU" smtClean="0"/>
              <a:t>о</a:t>
            </a:r>
          </a:p>
        </p:txBody>
      </p:sp>
      <p:sp>
        <p:nvSpPr>
          <p:cNvPr id="5632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E25D965A-B761-4D29-B937-FFCA30D304B5}" type="slidenum">
              <a:rPr lang="ru-RU"/>
              <a:pPr eaLnBrk="1" hangingPunct="1"/>
              <a:t>32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34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ru-RU" smtClean="0"/>
              <a:t>о</a:t>
            </a:r>
          </a:p>
        </p:txBody>
      </p:sp>
      <p:sp>
        <p:nvSpPr>
          <p:cNvPr id="5734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25C72D15-2B1B-47F2-BA3C-6FCB10E30C76}" type="slidenum">
              <a:rPr lang="ru-RU"/>
              <a:pPr eaLnBrk="1" hangingPunct="1"/>
              <a:t>33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FA538-E8B0-441E-B8DB-6BF9F4404E8D}" type="datetimeFigureOut">
              <a:rPr lang="ru-RU" smtClean="0"/>
              <a:pPr/>
              <a:t>20.02.2014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21371-528C-4DB7-B95D-EBC6F106A1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FA538-E8B0-441E-B8DB-6BF9F4404E8D}" type="datetimeFigureOut">
              <a:rPr lang="ru-RU" smtClean="0"/>
              <a:pPr/>
              <a:t>20.02.2014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21371-528C-4DB7-B95D-EBC6F106A1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FA538-E8B0-441E-B8DB-6BF9F4404E8D}" type="datetimeFigureOut">
              <a:rPr lang="ru-RU" smtClean="0"/>
              <a:pPr/>
              <a:t>20.02.2014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21371-528C-4DB7-B95D-EBC6F106A10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FA538-E8B0-441E-B8DB-6BF9F4404E8D}" type="datetimeFigureOut">
              <a:rPr lang="ru-RU" smtClean="0"/>
              <a:pPr/>
              <a:t>20.02.2014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21371-528C-4DB7-B95D-EBC6F106A10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FA538-E8B0-441E-B8DB-6BF9F4404E8D}" type="datetimeFigureOut">
              <a:rPr lang="ru-RU" smtClean="0"/>
              <a:pPr/>
              <a:t>20.02.2014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21371-528C-4DB7-B95D-EBC6F106A1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FA538-E8B0-441E-B8DB-6BF9F4404E8D}" type="datetimeFigureOut">
              <a:rPr lang="ru-RU" smtClean="0"/>
              <a:pPr/>
              <a:t>20.02.2014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21371-528C-4DB7-B95D-EBC6F106A10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FA538-E8B0-441E-B8DB-6BF9F4404E8D}" type="datetimeFigureOut">
              <a:rPr lang="ru-RU" smtClean="0"/>
              <a:pPr/>
              <a:t>20.02.2014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21371-528C-4DB7-B95D-EBC6F106A1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FA538-E8B0-441E-B8DB-6BF9F4404E8D}" type="datetimeFigureOut">
              <a:rPr lang="ru-RU" smtClean="0"/>
              <a:pPr/>
              <a:t>20.02.2014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21371-528C-4DB7-B95D-EBC6F106A1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FA538-E8B0-441E-B8DB-6BF9F4404E8D}" type="datetimeFigureOut">
              <a:rPr lang="ru-RU" smtClean="0"/>
              <a:pPr/>
              <a:t>20.02.2014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21371-528C-4DB7-B95D-EBC6F106A1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FA538-E8B0-441E-B8DB-6BF9F4404E8D}" type="datetimeFigureOut">
              <a:rPr lang="ru-RU" smtClean="0"/>
              <a:pPr/>
              <a:t>20.02.2014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21371-528C-4DB7-B95D-EBC6F106A10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FA538-E8B0-441E-B8DB-6BF9F4404E8D}" type="datetimeFigureOut">
              <a:rPr lang="ru-RU" smtClean="0"/>
              <a:pPr/>
              <a:t>20.02.2014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21371-528C-4DB7-B95D-EBC6F106A10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0CFFA538-E8B0-441E-B8DB-6BF9F4404E8D}" type="datetimeFigureOut">
              <a:rPr lang="ru-RU" smtClean="0"/>
              <a:pPr/>
              <a:t>20.02.2014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11121371-528C-4DB7-B95D-EBC6F106A10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30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32.xml"/><Relationship Id="rId2" Type="http://schemas.openxmlformats.org/officeDocument/2006/relationships/slide" Target="slide31.xml"/><Relationship Id="rId1" Type="http://schemas.openxmlformats.org/officeDocument/2006/relationships/slideLayout" Target="../slideLayouts/slideLayout7.xml"/><Relationship Id="rId5" Type="http://schemas.openxmlformats.org/officeDocument/2006/relationships/slide" Target="slide29.xml"/><Relationship Id="rId4" Type="http://schemas.openxmlformats.org/officeDocument/2006/relationships/slide" Target="slide3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36.xml"/><Relationship Id="rId2" Type="http://schemas.openxmlformats.org/officeDocument/2006/relationships/slide" Target="slide34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43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3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35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37.xml"/><Relationship Id="rId2" Type="http://schemas.openxmlformats.org/officeDocument/2006/relationships/slide" Target="slide38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9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4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42.xml"/><Relationship Id="rId2" Type="http://schemas.openxmlformats.org/officeDocument/2006/relationships/slide" Target="slide41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" Target="slide9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" Target="slide1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" Target="slide1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slide" Target="slide1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slide" Target="slide17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slide" Target="slide16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slide" Target="slide18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slide" Target="slide18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slide" Target="slide18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slide" Target="slide19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slide" Target="slide20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slide" Target="slide20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slide" Target="slide15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5.xml"/><Relationship Id="rId2" Type="http://schemas.openxmlformats.org/officeDocument/2006/relationships/slide" Target="slide26.xml"/><Relationship Id="rId1" Type="http://schemas.openxmlformats.org/officeDocument/2006/relationships/slideLayout" Target="../slideLayouts/slideLayout7.xml"/><Relationship Id="rId4" Type="http://schemas.openxmlformats.org/officeDocument/2006/relationships/slide" Target="slide2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2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1484784"/>
            <a:ext cx="8215370" cy="3528392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ru-RU" sz="2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1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Мультимедийная</a:t>
            </a:r>
            <a:r>
              <a:rPr lang="ru-RU" sz="31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презентация урока  </a:t>
            </a:r>
            <a:br>
              <a:rPr lang="ru-RU" sz="31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1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русского  языка  в 6 классе по  теме                                                                 </a:t>
            </a:r>
            <a:r>
              <a:rPr lang="ru-RU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«Правописание Н и НН в суффиксах имен прилагательных</a:t>
            </a:r>
            <a:r>
              <a:rPr lang="ru-RU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ru-RU" sz="4000" b="1" dirty="0" smtClean="0">
                <a:solidFill>
                  <a:schemeClr val="tx1"/>
                </a:solidFill>
                <a:latin typeface="Monotype Corsiva" pitchFamily="66" charset="0"/>
                <a:cs typeface="Arial" pitchFamily="34" charset="0"/>
              </a:rPr>
              <a:t/>
            </a:r>
            <a:br>
              <a:rPr lang="ru-RU" sz="4000" b="1" dirty="0" smtClean="0">
                <a:solidFill>
                  <a:schemeClr val="tx1"/>
                </a:solidFill>
                <a:latin typeface="Monotype Corsiva" pitchFamily="66" charset="0"/>
                <a:cs typeface="Arial" pitchFamily="34" charset="0"/>
              </a:rPr>
            </a:br>
            <a:r>
              <a:rPr lang="ru-RU" b="1" dirty="0" smtClean="0">
                <a:latin typeface="Monotype Corsiva" pitchFamily="66" charset="0"/>
                <a:cs typeface="Arial" pitchFamily="34" charset="0"/>
              </a:rPr>
              <a:t/>
            </a:r>
            <a:br>
              <a:rPr lang="ru-RU" b="1" dirty="0" smtClean="0">
                <a:latin typeface="Monotype Corsiva" pitchFamily="66" charset="0"/>
                <a:cs typeface="Arial" pitchFamily="34" charset="0"/>
              </a:rPr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15616" y="4572008"/>
            <a:ext cx="7671226" cy="1928826"/>
          </a:xfrm>
        </p:spPr>
        <p:txBody>
          <a:bodyPr>
            <a:normAutofit/>
          </a:bodyPr>
          <a:lstStyle/>
          <a:p>
            <a:pPr algn="r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Учитель  русского языка и литературы</a:t>
            </a:r>
          </a:p>
          <a:p>
            <a:pPr algn="r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Харитонова Анастасия Дмитриевна                                </a:t>
            </a:r>
          </a:p>
          <a:p>
            <a:pPr algn="l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27584" y="188640"/>
            <a:ext cx="727280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Муниципальное бюджетное  образовательное учреждение</a:t>
            </a:r>
            <a:br>
              <a:rPr lang="ru-RU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«Средняя общеобразовательная школа №8»</a:t>
            </a:r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265811969"/>
              </p:ext>
            </p:extLst>
          </p:nvPr>
        </p:nvGraphicFramePr>
        <p:xfrm>
          <a:off x="0" y="116632"/>
          <a:ext cx="8858278" cy="887351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76755"/>
                <a:gridCol w="939888"/>
                <a:gridCol w="3611488"/>
                <a:gridCol w="2430147"/>
              </a:tblGrid>
              <a:tr h="845882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b="1" i="0" kern="1200" dirty="0" smtClean="0">
                        <a:solidFill>
                          <a:srgbClr val="00330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u="sng" kern="1200" dirty="0" smtClean="0">
                        <a:solidFill>
                          <a:srgbClr val="00330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u="sng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Задача:</a:t>
                      </a:r>
                      <a:endParaRPr lang="ru-RU" sz="1800" b="0" u="none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создать проблемную ситуацию.</a:t>
                      </a:r>
                      <a:endParaRPr lang="ru-RU" sz="1800" b="0" i="0" u="none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just"/>
                      <a:endParaRPr lang="ru-RU" sz="2000" baseline="0" dirty="0" smtClean="0">
                        <a:solidFill>
                          <a:srgbClr val="0033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aseline="0" dirty="0" smtClean="0">
                        <a:solidFill>
                          <a:srgbClr val="0033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sz="180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endParaRPr lang="ru-RU" sz="180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r>
                        <a:rPr lang="ru-RU" sz="18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Учитель даёт задание: </a:t>
                      </a:r>
                    </a:p>
                    <a:p>
                      <a:pPr marL="342900" indent="-342900" algn="l">
                        <a:buAutoNum type="arabicPeriod"/>
                      </a:pPr>
                      <a:r>
                        <a:rPr lang="ru-RU" sz="18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Выделить в </a:t>
                      </a:r>
                      <a:r>
                        <a:rPr lang="ru-RU" sz="18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hlinkClick r:id="rId3" action="ppaction://hlinksldjump"/>
                        </a:rPr>
                        <a:t>данных словах </a:t>
                      </a:r>
                      <a:r>
                        <a:rPr lang="ru-RU" sz="18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морфему, над  которой  работали, определить часть речи.</a:t>
                      </a:r>
                    </a:p>
                    <a:p>
                      <a:pPr marL="342900" indent="-342900" algn="l">
                        <a:buAutoNum type="arabicPeriod"/>
                      </a:pPr>
                      <a:r>
                        <a:rPr lang="ru-RU" sz="18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Разделить на группы данные слова .</a:t>
                      </a:r>
                    </a:p>
                    <a:p>
                      <a:pPr marL="342900" indent="-342900" algn="l">
                        <a:buAutoNum type="arabicPeriod"/>
                      </a:pPr>
                      <a:r>
                        <a:rPr lang="ru-RU" sz="18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Выявить слова, которые не относятся ни к одной из групп.</a:t>
                      </a:r>
                    </a:p>
                    <a:p>
                      <a:pPr marL="0" indent="0" algn="l">
                        <a:buNone/>
                      </a:pPr>
                      <a:r>
                        <a:rPr lang="ru-RU" sz="18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u="none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Работа в парах.</a:t>
                      </a:r>
                      <a:r>
                        <a:rPr lang="ru-RU" sz="1800" b="0" u="none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u="none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u="none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Учитель просит 2-3 учеников представить результаты работы.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u="none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u="none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u="none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u="none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indent="0" algn="l">
                        <a:buNone/>
                      </a:pPr>
                      <a:endParaRPr lang="ru-RU" sz="1800" u="sng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u="none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u="none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u="none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u="none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endParaRPr lang="ru-RU" sz="1800" b="0" i="0" u="none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sz="1800" b="0" u="none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u="none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u="none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Обучающиеся  выделяют морфему, определяют часть речи, делят слова на группы,</a:t>
                      </a:r>
                      <a:r>
                        <a:rPr lang="ru-RU" sz="18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выявляют  те, которые не относятся ни к одной из групп.</a:t>
                      </a:r>
                    </a:p>
                    <a:p>
                      <a:pPr algn="l"/>
                      <a:r>
                        <a:rPr lang="ru-RU" sz="1800" b="0" u="none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342900" indent="-342900" algn="l">
                        <a:buAutoNum type="arabicPeriod"/>
                      </a:pPr>
                      <a:endParaRPr lang="ru-RU" sz="1800" b="0" u="none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indent="0" algn="l">
                        <a:buNone/>
                      </a:pPr>
                      <a:endParaRPr lang="ru-RU" sz="1800" b="0" u="none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indent="0" algn="l">
                        <a:buNone/>
                      </a:pPr>
                      <a:endParaRPr lang="ru-RU" sz="1800" b="0" u="none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indent="0" algn="l">
                        <a:buNone/>
                      </a:pPr>
                      <a:endParaRPr lang="ru-RU" sz="1800" b="0" u="none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indent="0" algn="l">
                        <a:buNone/>
                      </a:pPr>
                      <a:r>
                        <a:rPr lang="ru-RU" sz="1800" b="0" u="none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Обучающиеся представляют результаты работы.</a:t>
                      </a:r>
                    </a:p>
                    <a:p>
                      <a:pPr marL="342900" indent="-342900" algn="l">
                        <a:buAutoNum type="arabicPeriod"/>
                      </a:pPr>
                      <a:endParaRPr lang="ru-RU" sz="1800" b="0" u="none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 algn="l">
                        <a:buAutoNum type="arabicPeriod"/>
                      </a:pPr>
                      <a:endParaRPr lang="ru-RU" sz="1800" b="0" u="none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 algn="l">
                        <a:buAutoNum type="arabicPeriod"/>
                      </a:pPr>
                      <a:endParaRPr lang="ru-RU" sz="1800" b="0" u="none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 algn="l">
                        <a:buAutoNum type="arabicPeriod"/>
                      </a:pPr>
                      <a:endParaRPr lang="ru-RU" sz="1800" b="0" u="none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endParaRPr lang="ru-RU" sz="1800" b="0" u="none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endParaRPr lang="ru-RU" sz="1800" b="0" u="none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endParaRPr lang="ru-RU" sz="1800" b="0" u="none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endParaRPr lang="ru-RU" sz="1800" b="0" u="none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endParaRPr lang="ru-RU" sz="1800" b="0" u="none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endParaRPr lang="ru-RU" sz="1800" b="0" u="none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endParaRPr lang="ru-RU" sz="1800" b="0" u="none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endParaRPr lang="ru-RU" sz="1800" b="0" u="none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endParaRPr lang="ru-RU" sz="1800" b="0" u="none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4688">
                <a:tc>
                  <a:txBody>
                    <a:bodyPr/>
                    <a:lstStyle/>
                    <a:p>
                      <a:pPr algn="just"/>
                      <a:endParaRPr lang="ru-RU" dirty="0">
                        <a:latin typeface="Cambria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latin typeface="Cambria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latin typeface="Cambria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 smtClean="0">
                        <a:latin typeface="Cambria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169919029"/>
              </p:ext>
            </p:extLst>
          </p:nvPr>
        </p:nvGraphicFramePr>
        <p:xfrm>
          <a:off x="0" y="0"/>
          <a:ext cx="9144000" cy="887351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37289"/>
                <a:gridCol w="970204"/>
                <a:gridCol w="3727976"/>
                <a:gridCol w="2508531"/>
              </a:tblGrid>
              <a:tr h="845882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III</a:t>
                      </a:r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r>
                        <a:rPr lang="ru-RU" sz="20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Изучение нового материала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u="sng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Задача: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u="none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выяснить условия написания -н-</a:t>
                      </a:r>
                      <a:r>
                        <a:rPr lang="ru-RU" sz="2000" b="0" u="none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и -</a:t>
                      </a:r>
                      <a:r>
                        <a:rPr lang="ru-RU" sz="2000" b="0" u="none" kern="12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нн</a:t>
                      </a:r>
                      <a:r>
                        <a:rPr lang="ru-RU" sz="2000" b="0" u="none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 в суффиксах  </a:t>
                      </a:r>
                      <a:r>
                        <a:rPr lang="ru-RU" sz="2000" b="0" u="none" kern="12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прилагатель-ных</a:t>
                      </a:r>
                      <a:r>
                        <a:rPr lang="ru-RU" sz="2000" b="0" u="none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u="none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1. </a:t>
                      </a:r>
                      <a:r>
                        <a:rPr lang="ru-RU" sz="18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Формулирова-ние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проблемы, темы и цели урока.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2.</a:t>
                      </a:r>
                      <a:r>
                        <a:rPr lang="ru-RU" sz="18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Решение проблемы.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3. Составление алгоритм</a:t>
                      </a:r>
                      <a:r>
                        <a:rPr lang="ru-RU" sz="2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b="1" i="0" kern="1200" dirty="0" smtClean="0">
                        <a:solidFill>
                          <a:srgbClr val="00330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just"/>
                      <a:endParaRPr lang="ru-RU" sz="2000" baseline="0" dirty="0" smtClean="0">
                        <a:solidFill>
                          <a:srgbClr val="0033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aseline="0" dirty="0" smtClean="0">
                          <a:solidFill>
                            <a:srgbClr val="0033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</a:p>
                    <a:p>
                      <a:pPr algn="ctr"/>
                      <a:r>
                        <a:rPr lang="ru-RU" sz="2000" baseline="0" dirty="0" smtClean="0">
                          <a:solidFill>
                            <a:srgbClr val="0033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мин.</a:t>
                      </a:r>
                    </a:p>
                    <a:p>
                      <a:pPr algn="ctr"/>
                      <a:endParaRPr lang="ru-RU" sz="2000" baseline="0" dirty="0" smtClean="0">
                        <a:solidFill>
                          <a:srgbClr val="0033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u="sng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1. Учитель подводит итог данной работы: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u="none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1) Почему получились разные ответы (возникает  проблема)?</a:t>
                      </a:r>
                    </a:p>
                    <a:p>
                      <a:pPr algn="l"/>
                      <a:endParaRPr lang="ru-RU" sz="180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endParaRPr lang="ru-RU" sz="180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endParaRPr lang="ru-RU" sz="180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endParaRPr lang="ru-RU" sz="180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endParaRPr lang="ru-RU" sz="180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r>
                        <a:rPr lang="ru-RU" sz="18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2) Что нужно знать, чтобы разделить слова на группы?</a:t>
                      </a:r>
                    </a:p>
                    <a:p>
                      <a:pPr algn="just"/>
                      <a:endParaRPr lang="ru-RU" sz="1800" b="0" i="0" u="none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/>
                      <a:endParaRPr lang="ru-RU" sz="1800" b="0" i="0" u="none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endParaRPr lang="ru-RU" sz="180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u="none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u="none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indent="0" algn="l">
                        <a:buNone/>
                      </a:pPr>
                      <a:endParaRPr lang="ru-RU" sz="1800" u="sng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u="none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u="none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u="none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u="none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endParaRPr lang="ru-RU" sz="1800" b="0" i="0" u="none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indent="-342900" algn="l">
                        <a:buAutoNum type="arabicPeriod"/>
                      </a:pPr>
                      <a:r>
                        <a:rPr lang="ru-RU" sz="1800" b="0" u="none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Обучающиеся не владеют способами действия при написании –н- и </a:t>
                      </a:r>
                    </a:p>
                    <a:p>
                      <a:pPr marL="0" indent="0" algn="l">
                        <a:buNone/>
                      </a:pPr>
                      <a:r>
                        <a:rPr lang="ru-RU" sz="1800" b="0" u="none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-</a:t>
                      </a:r>
                      <a:r>
                        <a:rPr lang="ru-RU" sz="1800" b="0" u="none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нн</a:t>
                      </a:r>
                      <a:r>
                        <a:rPr lang="ru-RU" sz="1800" b="0" u="none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 в суффиксах   </a:t>
                      </a:r>
                    </a:p>
                    <a:p>
                      <a:pPr marL="0" indent="0" algn="l">
                        <a:buNone/>
                      </a:pPr>
                      <a:r>
                        <a:rPr lang="ru-RU" sz="1800" b="0" u="none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прилагательных  </a:t>
                      </a:r>
                    </a:p>
                    <a:p>
                      <a:pPr marL="342900" indent="-342900" algn="l">
                        <a:buAutoNum type="arabicPeriod"/>
                      </a:pPr>
                      <a:endParaRPr lang="ru-RU" sz="1800" b="0" u="none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 algn="l">
                        <a:buAutoNum type="arabicPeriod"/>
                      </a:pPr>
                      <a:endParaRPr lang="ru-RU" sz="1800" b="0" u="none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 algn="l">
                        <a:buAutoNum type="arabicPeriod"/>
                      </a:pPr>
                      <a:r>
                        <a:rPr lang="ru-RU" sz="1800" b="0" u="none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Обучающимся необходимо  определить часть речи, выделить суффикс.</a:t>
                      </a:r>
                    </a:p>
                    <a:p>
                      <a:pPr marL="342900" indent="-342900" algn="l">
                        <a:buAutoNum type="arabicPeriod"/>
                      </a:pPr>
                      <a:r>
                        <a:rPr lang="ru-RU" sz="1800" b="0" u="none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Выяснить  условия  написания -н-  и </a:t>
                      </a:r>
                    </a:p>
                    <a:p>
                      <a:pPr marL="0" indent="0" algn="l">
                        <a:buNone/>
                      </a:pPr>
                      <a:r>
                        <a:rPr lang="ru-RU" sz="1800" b="0" u="none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-</a:t>
                      </a:r>
                      <a:r>
                        <a:rPr lang="ru-RU" sz="1800" b="0" u="none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нн</a:t>
                      </a:r>
                      <a:r>
                        <a:rPr lang="ru-RU" sz="1800" b="0" u="none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 в суффиксах   </a:t>
                      </a:r>
                    </a:p>
                    <a:p>
                      <a:pPr marL="0" indent="0" algn="l">
                        <a:buNone/>
                      </a:pPr>
                      <a:r>
                        <a:rPr lang="ru-RU" sz="1800" b="0" u="none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прилагательных.   </a:t>
                      </a:r>
                    </a:p>
                    <a:p>
                      <a:pPr marL="0" indent="0" algn="l">
                        <a:buNone/>
                      </a:pPr>
                      <a:r>
                        <a:rPr lang="ru-RU" sz="1800" b="0" u="none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</a:t>
                      </a:r>
                    </a:p>
                    <a:p>
                      <a:pPr algn="l"/>
                      <a:endParaRPr lang="ru-RU" sz="1800" b="0" u="none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endParaRPr lang="ru-RU" sz="1800" b="0" u="none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endParaRPr lang="ru-RU" sz="1800" b="0" u="none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4688">
                <a:tc>
                  <a:txBody>
                    <a:bodyPr/>
                    <a:lstStyle/>
                    <a:p>
                      <a:pPr algn="just"/>
                      <a:endParaRPr lang="ru-RU" dirty="0">
                        <a:latin typeface="Cambria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latin typeface="Cambria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latin typeface="Cambria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 smtClean="0">
                        <a:latin typeface="Cambria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881820271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4041174638"/>
              </p:ext>
            </p:extLst>
          </p:nvPr>
        </p:nvGraphicFramePr>
        <p:xfrm>
          <a:off x="0" y="0"/>
          <a:ext cx="9144000" cy="767236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54457"/>
                <a:gridCol w="853037"/>
                <a:gridCol w="3727975"/>
                <a:gridCol w="2508531"/>
              </a:tblGrid>
              <a:tr h="7288750">
                <a:tc>
                  <a:txBody>
                    <a:bodyPr/>
                    <a:lstStyle/>
                    <a:p>
                      <a:pPr algn="just"/>
                      <a:endParaRPr lang="ru-RU" sz="2000" baseline="0" dirty="0" smtClean="0">
                        <a:solidFill>
                          <a:srgbClr val="0033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aseline="0" dirty="0" smtClean="0">
                        <a:solidFill>
                          <a:srgbClr val="0033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b="1" i="0" u="none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2. Учитель просит   определить тему и цель урока </a:t>
                      </a:r>
                      <a:r>
                        <a:rPr lang="ru-RU" sz="1800" b="0" i="0" u="none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(чему мы должны научиться?), нацеливает на решение обозначившейся на предыдущем этапе проблемы.</a:t>
                      </a:r>
                    </a:p>
                    <a:p>
                      <a:pPr algn="just"/>
                      <a:endParaRPr lang="ru-RU" sz="1800" b="0" i="0" u="none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/>
                      <a:endParaRPr lang="ru-RU" sz="1800" b="0" i="0" u="none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i="0" u="none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i="0" u="none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u="none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3.Исследовательская работа для выяснения условий написания -</a:t>
                      </a:r>
                      <a:r>
                        <a:rPr lang="ru-RU" sz="1800" b="0" i="0" u="none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</a:t>
                      </a:r>
                      <a:r>
                        <a:rPr lang="ru-RU" sz="1800" b="0" i="0" u="none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 и  -</a:t>
                      </a:r>
                      <a:r>
                        <a:rPr lang="ru-RU" sz="1800" b="0" i="0" u="none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нн</a:t>
                      </a:r>
                      <a:r>
                        <a:rPr lang="ru-RU" sz="1800" b="0" i="0" u="none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 (</a:t>
                      </a:r>
                      <a:r>
                        <a:rPr lang="ru-RU" sz="1800" b="0" i="0" u="none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разноуровневые</a:t>
                      </a:r>
                      <a:r>
                        <a:rPr lang="ru-RU" sz="1800" b="0" i="0" u="none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задания):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u="none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hlinkClick r:id="rId2" action="ppaction://hlinksldjump"/>
                        </a:rPr>
                        <a:t>уровень А (1 группа), </a:t>
                      </a:r>
                      <a:endParaRPr lang="ru-RU" sz="1800" b="0" i="0" u="none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u="none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b="0" i="0" u="none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hlinkClick r:id="rId3" action="ppaction://hlinksldjump"/>
                        </a:rPr>
                        <a:t>уровень Б (2группа), </a:t>
                      </a:r>
                      <a:endParaRPr lang="ru-RU" sz="1800" b="0" i="0" u="none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u="none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hlinkClick r:id="rId4" action="ppaction://hlinksldjump"/>
                        </a:rPr>
                        <a:t>уровень В</a:t>
                      </a:r>
                      <a:r>
                        <a:rPr lang="ru-RU" sz="1800" b="0" i="0" u="none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(3 группа)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i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 Учитель</a:t>
                      </a:r>
                      <a:r>
                        <a:rPr lang="ru-RU" sz="1800" i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</a:t>
                      </a:r>
                      <a:r>
                        <a:rPr lang="ru-RU" sz="1800" i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роводит </a:t>
                      </a:r>
                      <a:r>
                        <a:rPr lang="ru-RU" sz="1800" i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hlinkClick r:id="rId5" action="ppaction://hlinksldjump"/>
                        </a:rPr>
                        <a:t>инструктаж </a:t>
                      </a:r>
                      <a:r>
                        <a:rPr lang="ru-RU" sz="1800" i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 выполнению исследовательской работы.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Комментирует  ответы групп, проверяет правильность заполнения  таблицы </a:t>
                      </a:r>
                      <a:r>
                        <a:rPr lang="ru-RU" sz="1800" i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lang="ru-RU" sz="1800" i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1800" i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Обобщает сказанное учащимися.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i="0" u="none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i="0" u="none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1" i="0" u="sng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b="0" i="0" u="none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Обучающиеся формулируют проблему, определяют  тему и цель урока, (научиться правильно писать -</a:t>
                      </a:r>
                      <a:r>
                        <a:rPr lang="ru-RU" sz="1800" b="0" i="0" u="none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</a:t>
                      </a:r>
                      <a:r>
                        <a:rPr lang="ru-RU" sz="1800" b="0" i="0" u="none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 и -</a:t>
                      </a:r>
                      <a:r>
                        <a:rPr lang="ru-RU" sz="1800" b="0" i="0" u="none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нн</a:t>
                      </a:r>
                      <a:r>
                        <a:rPr lang="ru-RU" sz="1800" b="0" i="0" u="none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 в суффиксах прилагательных).</a:t>
                      </a:r>
                    </a:p>
                    <a:p>
                      <a:pPr algn="just"/>
                      <a:endParaRPr lang="ru-RU" sz="1800" b="0" i="0" u="none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u="none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Обучающиеся работают в группах.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i="0" u="none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i="0" u="none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Изучив  предложенную таблицу, каждый  выясняет условия, от которых зависит написание букв -</a:t>
                      </a:r>
                      <a:r>
                        <a:rPr kumimoji="0" lang="ru-RU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и –</a:t>
                      </a:r>
                      <a:r>
                        <a:rPr kumimoji="0" lang="ru-RU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нн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в суффиксах прилагательных.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i="0" u="none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i="0" u="none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i="0" u="none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3618">
                <a:tc>
                  <a:txBody>
                    <a:bodyPr/>
                    <a:lstStyle/>
                    <a:p>
                      <a:pPr algn="just"/>
                      <a:endParaRPr lang="ru-RU" dirty="0">
                        <a:solidFill>
                          <a:srgbClr val="0033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rgbClr val="0033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rgbClr val="0033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 smtClean="0">
                        <a:solidFill>
                          <a:srgbClr val="0033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595183194"/>
              </p:ext>
            </p:extLst>
          </p:nvPr>
        </p:nvGraphicFramePr>
        <p:xfrm>
          <a:off x="0" y="880716"/>
          <a:ext cx="8786841" cy="668015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74211"/>
                <a:gridCol w="819718"/>
                <a:gridCol w="3582363"/>
                <a:gridCol w="2410549"/>
              </a:tblGrid>
              <a:tr h="6314398">
                <a:tc>
                  <a:txBody>
                    <a:bodyPr/>
                    <a:lstStyle/>
                    <a:p>
                      <a:pPr algn="just"/>
                      <a:endParaRPr lang="ru-RU" sz="2000" baseline="0" dirty="0" smtClean="0">
                        <a:solidFill>
                          <a:srgbClr val="0033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aseline="0" dirty="0" smtClean="0">
                        <a:solidFill>
                          <a:srgbClr val="0033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1" i="0" u="sng" baseline="0" dirty="0" smtClean="0">
                        <a:solidFill>
                          <a:srgbClr val="0033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Совместно обсуждают, от чего зависит написание –</a:t>
                      </a:r>
                      <a:r>
                        <a:rPr kumimoji="0" lang="ru-RU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н-и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-</a:t>
                      </a:r>
                      <a:r>
                        <a:rPr kumimoji="0" lang="ru-RU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нн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,  фиксируют выводы в этой же таблице. Формулируют правило написания –</a:t>
                      </a:r>
                      <a:r>
                        <a:rPr kumimoji="0" lang="ru-RU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н-и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-</a:t>
                      </a:r>
                      <a:r>
                        <a:rPr kumimoji="0" lang="ru-RU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нн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в суффиксах прилагательных</a:t>
                      </a:r>
                      <a:r>
                        <a:rPr kumimoji="0" lang="ru-RU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7756">
                <a:tc>
                  <a:txBody>
                    <a:bodyPr/>
                    <a:lstStyle/>
                    <a:p>
                      <a:pPr algn="just"/>
                      <a:endParaRPr lang="ru-RU" dirty="0">
                        <a:solidFill>
                          <a:srgbClr val="0033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rgbClr val="0033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rgbClr val="0033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 smtClean="0">
                        <a:solidFill>
                          <a:srgbClr val="0033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267186240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201454704"/>
              </p:ext>
            </p:extLst>
          </p:nvPr>
        </p:nvGraphicFramePr>
        <p:xfrm>
          <a:off x="285720" y="692696"/>
          <a:ext cx="8858280" cy="616530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76755"/>
                <a:gridCol w="939889"/>
                <a:gridCol w="3212942"/>
                <a:gridCol w="2828694"/>
              </a:tblGrid>
              <a:tr h="5740110">
                <a:tc>
                  <a:txBody>
                    <a:bodyPr/>
                    <a:lstStyle/>
                    <a:p>
                      <a:pPr algn="just"/>
                      <a:endParaRPr lang="ru-RU" sz="2000" baseline="0" dirty="0" smtClean="0">
                        <a:latin typeface="Cambria" pitchFamily="18" charset="0"/>
                      </a:endParaRPr>
                    </a:p>
                    <a:p>
                      <a:pPr algn="just"/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Преодоление утомляемости через соблюдение </a:t>
                      </a:r>
                      <a:r>
                        <a:rPr lang="ru-RU" sz="2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валеологичес</a:t>
                      </a:r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</a:p>
                    <a:p>
                      <a:pPr algn="just"/>
                      <a:r>
                        <a:rPr lang="ru-RU" sz="2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ких</a:t>
                      </a:r>
                      <a:r>
                        <a:rPr lang="ru-RU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требований к уроку.</a:t>
                      </a:r>
                      <a:endParaRPr lang="ru-RU" sz="20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/>
                      <a:endParaRPr lang="ru-RU" sz="2000" baseline="0" dirty="0" smtClean="0">
                        <a:latin typeface="Cambria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aseline="0" dirty="0" smtClean="0">
                        <a:latin typeface="Cambria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i="0" u="none" baseline="0" dirty="0" smtClean="0">
                        <a:solidFill>
                          <a:srgbClr val="0033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i="0" u="none" baseline="0" dirty="0" smtClean="0">
                        <a:solidFill>
                          <a:srgbClr val="0033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u="none" baseline="0" dirty="0" smtClean="0">
                          <a:solidFill>
                            <a:srgbClr val="003300"/>
                          </a:solidFill>
                          <a:latin typeface="Times New Roman" pitchFamily="18" charset="0"/>
                          <a:cs typeface="Times New Roman" pitchFamily="18" charset="0"/>
                          <a:hlinkClick r:id="rId2" action="ppaction://hlinksldjump"/>
                        </a:rPr>
                        <a:t>Физминутка</a:t>
                      </a:r>
                      <a:r>
                        <a:rPr lang="ru-RU" sz="1200" b="0" i="1" u="none" baseline="0" dirty="0" smtClean="0">
                          <a:solidFill>
                            <a:srgbClr val="0033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ru-RU" sz="1200" b="0" i="1" u="none" baseline="0" dirty="0" smtClean="0">
                          <a:solidFill>
                            <a:srgbClr val="003300"/>
                          </a:solidFill>
                          <a:latin typeface="Times New Roman" pitchFamily="18" charset="0"/>
                          <a:cs typeface="Times New Roman" pitchFamily="18" charset="0"/>
                          <a:hlinkClick r:id="rId3" action="ppaction://hlinksldjump"/>
                        </a:rPr>
                        <a:t>(под музыку)</a:t>
                      </a:r>
                      <a:r>
                        <a:rPr lang="ru-RU" sz="1200" b="1" i="0" u="sng" baseline="0" dirty="0" smtClean="0">
                          <a:solidFill>
                            <a:srgbClr val="003300"/>
                          </a:solidFill>
                          <a:latin typeface="Times New Roman" pitchFamily="18" charset="0"/>
                          <a:cs typeface="Times New Roman" pitchFamily="18" charset="0"/>
                          <a:hlinkClick r:id="rId3" action="ppaction://hlinksldjump"/>
                        </a:rPr>
                        <a:t> </a:t>
                      </a:r>
                      <a:endParaRPr lang="ru-RU" sz="1200" b="1" i="0" u="sng" baseline="0" dirty="0" smtClean="0">
                        <a:solidFill>
                          <a:srgbClr val="003300"/>
                        </a:solidFill>
                        <a:latin typeface="Times New Roman" pitchFamily="18" charset="0"/>
                        <a:cs typeface="Times New Roman" pitchFamily="18" charset="0"/>
                        <a:hlinkClick r:id="rId4" action="ppaction://hlinksldjump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sz="2000" b="0" i="1" u="none" baseline="0" dirty="0" smtClean="0">
                        <a:solidFill>
                          <a:srgbClr val="0033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r>
                        <a:rPr lang="ru-RU" sz="2000" b="0" i="0" u="none" baseline="0" dirty="0" smtClean="0">
                          <a:solidFill>
                            <a:srgbClr val="0033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Ученики выполняют </a:t>
                      </a:r>
                      <a:r>
                        <a:rPr lang="ru-RU" sz="2000" b="0" i="0" u="none" baseline="0" dirty="0" err="1" smtClean="0">
                          <a:solidFill>
                            <a:srgbClr val="0033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физминутку</a:t>
                      </a:r>
                      <a:endParaRPr lang="ru-RU" sz="2000" b="0" i="1" u="none" baseline="0" dirty="0" smtClean="0">
                        <a:solidFill>
                          <a:srgbClr val="0033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endParaRPr lang="ru-RU" sz="2000" b="0" i="1" u="none" baseline="0" dirty="0" smtClean="0">
                        <a:solidFill>
                          <a:srgbClr val="0033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endParaRPr lang="ru-RU" sz="2000" b="0" i="1" u="none" baseline="0" dirty="0" smtClean="0">
                        <a:solidFill>
                          <a:srgbClr val="0033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5194">
                <a:tc>
                  <a:txBody>
                    <a:bodyPr/>
                    <a:lstStyle/>
                    <a:p>
                      <a:pPr algn="just"/>
                      <a:endParaRPr lang="ru-RU" dirty="0">
                        <a:latin typeface="Cambria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latin typeface="Cambria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 smtClean="0">
                        <a:latin typeface="Cambria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 smtClean="0">
                        <a:latin typeface="Cambria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4283771356"/>
              </p:ext>
            </p:extLst>
          </p:nvPr>
        </p:nvGraphicFramePr>
        <p:xfrm>
          <a:off x="107504" y="404663"/>
          <a:ext cx="9036496" cy="6846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83388"/>
                <a:gridCol w="689923"/>
                <a:gridCol w="3684146"/>
                <a:gridCol w="2479039"/>
              </a:tblGrid>
              <a:tr h="64807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baseline="0" dirty="0" smtClean="0">
                          <a:solidFill>
                            <a:srgbClr val="0033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IV</a:t>
                      </a:r>
                      <a:r>
                        <a:rPr lang="ru-RU" sz="1600" b="0" i="0" baseline="0" dirty="0" smtClean="0">
                          <a:solidFill>
                            <a:srgbClr val="0033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 </a:t>
                      </a:r>
                      <a:r>
                        <a:rPr lang="ru-RU" sz="1600" b="1" i="0" baseline="0" dirty="0" smtClean="0">
                          <a:solidFill>
                            <a:srgbClr val="0033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Первичное закрепление нового знания</a:t>
                      </a:r>
                    </a:p>
                    <a:p>
                      <a:pPr>
                        <a:buFont typeface="Symbol" pitchFamily="18" charset="2"/>
                        <a:buNone/>
                      </a:pPr>
                      <a:r>
                        <a:rPr lang="ru-RU" sz="1600" b="0" i="0" u="sng" kern="1200" dirty="0" smtClean="0">
                          <a:solidFill>
                            <a:srgbClr val="0033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Задача: </a:t>
                      </a:r>
                      <a:r>
                        <a:rPr lang="ru-RU" sz="1600" b="0" i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закрепить изученный материал, </a:t>
                      </a:r>
                      <a:r>
                        <a:rPr lang="en-US" sz="1600" b="0" i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</a:p>
                    <a:p>
                      <a:pPr>
                        <a:buFont typeface="Symbol" pitchFamily="18" charset="2"/>
                        <a:buNone/>
                      </a:pPr>
                      <a:r>
                        <a:rPr lang="ru-RU" sz="1600" b="0" i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выработать  навык написания Н и НН в суффиксах прилагательных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0" i="0" u="none" kern="1200" dirty="0" smtClean="0">
                        <a:solidFill>
                          <a:srgbClr val="00330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just"/>
                      <a:endParaRPr lang="ru-RU" sz="2000" b="0" i="0" baseline="0" dirty="0" smtClean="0">
                        <a:solidFill>
                          <a:srgbClr val="0033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i="0" baseline="0" dirty="0" smtClean="0">
                          <a:solidFill>
                            <a:srgbClr val="0033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 мин</a:t>
                      </a:r>
                      <a:r>
                        <a:rPr lang="ru-RU" sz="2000" b="0" i="0" baseline="0" dirty="0" smtClean="0">
                          <a:solidFill>
                            <a:srgbClr val="0033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  <a:p>
                      <a:pPr algn="ctr"/>
                      <a:endParaRPr lang="ru-RU" sz="2000" b="0" i="0" baseline="0" dirty="0" smtClean="0">
                        <a:solidFill>
                          <a:srgbClr val="0033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2000" b="0" i="0" baseline="0" dirty="0" smtClean="0">
                        <a:solidFill>
                          <a:srgbClr val="0033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2000" b="0" i="0" baseline="0" dirty="0" smtClean="0">
                        <a:solidFill>
                          <a:srgbClr val="0033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2000" b="0" i="0" baseline="0" dirty="0" smtClean="0">
                        <a:solidFill>
                          <a:srgbClr val="0033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2000" b="0" i="0" baseline="0" dirty="0" smtClean="0">
                        <a:solidFill>
                          <a:srgbClr val="0033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600" b="0" i="0" baseline="0" dirty="0" smtClean="0">
                        <a:solidFill>
                          <a:srgbClr val="0033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Учитель предлагает проанализировать слова, правописание которых не смогли объяснить при распределении слов по группам.</a:t>
                      </a:r>
                    </a:p>
                    <a:p>
                      <a:pPr algn="l"/>
                      <a:endParaRPr lang="ru-RU" sz="1700" b="0" i="0" u="none" baseline="0" dirty="0" smtClean="0">
                        <a:solidFill>
                          <a:srgbClr val="0033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endParaRPr lang="ru-RU" sz="1700" b="0" i="0" u="none" baseline="0" dirty="0" smtClean="0">
                        <a:solidFill>
                          <a:srgbClr val="0033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endParaRPr lang="ru-RU" sz="1700" b="0" i="0" u="none" baseline="0" dirty="0" smtClean="0">
                        <a:solidFill>
                          <a:srgbClr val="0033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endParaRPr lang="ru-RU" sz="1700" b="0" i="0" u="none" baseline="0" dirty="0" smtClean="0">
                        <a:solidFill>
                          <a:srgbClr val="0033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endParaRPr lang="ru-RU" sz="1700" b="0" i="0" u="none" baseline="0" dirty="0" smtClean="0">
                        <a:solidFill>
                          <a:srgbClr val="0033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endParaRPr lang="ru-RU" sz="1700" b="0" i="0" u="none" baseline="0" dirty="0" smtClean="0">
                        <a:solidFill>
                          <a:srgbClr val="0033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endParaRPr lang="ru-RU" sz="1700" b="0" i="0" u="none" baseline="0" dirty="0" smtClean="0">
                        <a:solidFill>
                          <a:srgbClr val="0033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endParaRPr lang="ru-RU" sz="1700" b="0" i="0" u="none" baseline="0" dirty="0" smtClean="0">
                        <a:solidFill>
                          <a:srgbClr val="0033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endParaRPr lang="ru-RU" sz="1700" b="0" i="0" u="none" baseline="0" dirty="0" smtClean="0">
                        <a:solidFill>
                          <a:srgbClr val="0033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endParaRPr lang="ru-RU" sz="1700" b="0" i="0" u="none" baseline="0" dirty="0" smtClean="0">
                        <a:solidFill>
                          <a:srgbClr val="0033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700" b="0" i="0" u="none" baseline="0" dirty="0" smtClean="0">
                          <a:solidFill>
                            <a:srgbClr val="0033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Обучающиеся анализируют слова.</a:t>
                      </a:r>
                    </a:p>
                    <a:p>
                      <a:pPr marL="609600" marR="0" lvl="0" indent="-609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Объясняют</a:t>
                      </a:r>
                    </a:p>
                    <a:p>
                      <a:pPr marL="609600" marR="0" lvl="0" indent="-609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написание –</a:t>
                      </a:r>
                      <a:r>
                        <a:rPr kumimoji="0" lang="ru-RU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и –</a:t>
                      </a:r>
                      <a:r>
                        <a:rPr kumimoji="0" lang="ru-RU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нн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</a:p>
                    <a:p>
                      <a:pPr marL="609600" marR="0" lvl="0" indent="-609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в суффиксах</a:t>
                      </a:r>
                    </a:p>
                    <a:p>
                      <a:pPr marL="609600" marR="0" lvl="0" indent="-609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прилагательных.</a:t>
                      </a:r>
                    </a:p>
                    <a:p>
                      <a:pPr marL="609600" marR="0" lvl="0" indent="-609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Правильно</a:t>
                      </a:r>
                    </a:p>
                    <a:p>
                      <a:pPr marL="609600" marR="0" lvl="0" indent="-609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распределяют</a:t>
                      </a:r>
                    </a:p>
                    <a:p>
                      <a:pPr marL="609600" marR="0" lvl="0" indent="-609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hlinkClick r:id="rId2" action="ppaction://hlinksldjump"/>
                        </a:rPr>
                        <a:t>данные слова 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</a:t>
                      </a:r>
                    </a:p>
                    <a:p>
                      <a:pPr marL="609600" marR="0" lvl="0" indent="-609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группам, </a:t>
                      </a:r>
                    </a:p>
                    <a:p>
                      <a:pPr marL="609600" marR="0" lvl="0" indent="-609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обозначив</a:t>
                      </a:r>
                    </a:p>
                    <a:p>
                      <a:pPr marL="609600" marR="0" lvl="0" indent="-609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изученную </a:t>
                      </a:r>
                    </a:p>
                    <a:p>
                      <a:pPr marL="609600" marR="0" lvl="0" indent="-609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орфограмму. </a:t>
                      </a:r>
                    </a:p>
                    <a:p>
                      <a:pPr marL="609600" marR="0" lvl="0" indent="-609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Приводят  свои</a:t>
                      </a:r>
                    </a:p>
                    <a:p>
                      <a:pPr marL="609600" marR="0" lvl="0" indent="-609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примера.</a:t>
                      </a:r>
                    </a:p>
                    <a:p>
                      <a:pPr marL="609600" marR="0" lvl="0" indent="-609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Делают вывод </a:t>
                      </a:r>
                    </a:p>
                    <a:p>
                      <a:pPr marL="609600" marR="0" lvl="0" indent="-609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о правописании</a:t>
                      </a:r>
                    </a:p>
                    <a:p>
                      <a:pPr marL="609600" marR="0" lvl="0" indent="-609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kumimoji="0" lang="ru-RU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и –</a:t>
                      </a:r>
                      <a:r>
                        <a:rPr kumimoji="0" lang="ru-RU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нн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в суффиксах</a:t>
                      </a:r>
                    </a:p>
                    <a:p>
                      <a:pPr marL="609600" marR="0" lvl="0" indent="-609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прилагательных.</a:t>
                      </a:r>
                      <a:endParaRPr lang="ru-RU" sz="1700" b="0" i="0" u="none" baseline="0" dirty="0" smtClean="0">
                        <a:solidFill>
                          <a:srgbClr val="0033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endParaRPr lang="ru-RU" sz="1700" b="0" i="0" u="none" baseline="0" dirty="0" smtClean="0">
                        <a:solidFill>
                          <a:srgbClr val="0033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endParaRPr lang="ru-RU" sz="1700" b="0" i="0" u="none" baseline="0" dirty="0" smtClean="0">
                        <a:solidFill>
                          <a:srgbClr val="0033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endParaRPr lang="ru-RU" sz="1700" b="0" i="0" u="none" baseline="0" dirty="0" smtClean="0">
                        <a:solidFill>
                          <a:srgbClr val="0033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1468">
                <a:tc>
                  <a:txBody>
                    <a:bodyPr/>
                    <a:lstStyle/>
                    <a:p>
                      <a:pPr algn="just"/>
                      <a:endParaRPr lang="ru-RU" dirty="0">
                        <a:solidFill>
                          <a:srgbClr val="003300"/>
                        </a:solidFill>
                        <a:latin typeface="Cambria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rgbClr val="003300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rgbClr val="003300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 smtClean="0">
                        <a:solidFill>
                          <a:srgbClr val="003300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4231892673"/>
              </p:ext>
            </p:extLst>
          </p:nvPr>
        </p:nvGraphicFramePr>
        <p:xfrm>
          <a:off x="285720" y="357167"/>
          <a:ext cx="8501121" cy="631249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01086"/>
                <a:gridCol w="901993"/>
                <a:gridCol w="3083399"/>
                <a:gridCol w="2714643"/>
              </a:tblGrid>
              <a:tr h="5946730">
                <a:tc>
                  <a:txBody>
                    <a:bodyPr/>
                    <a:lstStyle/>
                    <a:p>
                      <a:pPr algn="just"/>
                      <a:endParaRPr lang="ru-RU" sz="2000" baseline="0" dirty="0" smtClean="0">
                        <a:latin typeface="Cambria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aseline="0" dirty="0" smtClean="0">
                        <a:latin typeface="Cambria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sz="1800" b="0" i="0" u="none" baseline="0" dirty="0" smtClean="0">
                        <a:solidFill>
                          <a:srgbClr val="0033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r>
                        <a:rPr lang="ru-RU" sz="1800" b="0" i="0" u="none" baseline="0" dirty="0" smtClean="0">
                          <a:solidFill>
                            <a:srgbClr val="0033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Учитель просит сравнить свои выводы с выводами учебника.</a:t>
                      </a:r>
                    </a:p>
                    <a:p>
                      <a:pPr algn="l"/>
                      <a:endParaRPr lang="ru-RU" sz="1800" b="0" i="0" u="none" baseline="0" dirty="0" smtClean="0">
                        <a:solidFill>
                          <a:srgbClr val="0033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endParaRPr lang="ru-RU" sz="1800" b="0" i="0" u="none" baseline="0" dirty="0" smtClean="0">
                        <a:solidFill>
                          <a:srgbClr val="0033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endParaRPr lang="ru-RU" sz="1800" b="0" i="0" u="none" baseline="0" dirty="0" smtClean="0">
                        <a:solidFill>
                          <a:srgbClr val="0033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r>
                        <a:rPr lang="ru-RU" sz="1800" b="0" i="0" u="none" baseline="0" dirty="0" smtClean="0">
                          <a:solidFill>
                            <a:srgbClr val="0033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Учитель предлагает обучающимся составить </a:t>
                      </a:r>
                      <a:r>
                        <a:rPr lang="ru-RU" sz="1800" b="0" i="0" u="none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  <a:hlinkClick r:id="rId2" action="ppaction://hlinksldjump"/>
                        </a:rPr>
                        <a:t>алгоритм</a:t>
                      </a:r>
                      <a:r>
                        <a:rPr lang="ru-RU" sz="1800" b="0" i="0" u="none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hlinkClick r:id="rId2" action="ppaction://hlinksldjump"/>
                        </a:rPr>
                        <a:t>,</a:t>
                      </a:r>
                      <a:r>
                        <a:rPr lang="ru-RU" sz="1800" b="0" i="0" u="none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по которому они смогут безошибочно писать буквы -</a:t>
                      </a:r>
                      <a:r>
                        <a:rPr lang="ru-RU" sz="1800" b="0" i="0" u="none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</a:t>
                      </a:r>
                      <a:r>
                        <a:rPr lang="ru-RU" sz="1800" b="0" i="0" u="none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 и –</a:t>
                      </a:r>
                      <a:r>
                        <a:rPr lang="ru-RU" sz="1800" b="0" i="0" u="none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нн</a:t>
                      </a:r>
                      <a:r>
                        <a:rPr lang="ru-RU" sz="1800" b="0" i="0" u="none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 в суффиксах прилагательных.</a:t>
                      </a:r>
                    </a:p>
                    <a:p>
                      <a:pPr algn="l"/>
                      <a:r>
                        <a:rPr lang="ru-RU" sz="1800" b="0" i="0" u="none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(работа в группах)</a:t>
                      </a:r>
                    </a:p>
                    <a:p>
                      <a:pPr algn="l"/>
                      <a:endParaRPr lang="ru-RU" sz="1800" b="0" i="0" u="none" baseline="0" dirty="0" smtClean="0">
                        <a:solidFill>
                          <a:srgbClr val="0033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endParaRPr lang="ru-RU" sz="1800" b="0" i="0" u="none" baseline="0" dirty="0" smtClean="0">
                        <a:solidFill>
                          <a:srgbClr val="0033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r>
                        <a:rPr lang="ru-RU" sz="1800" b="0" i="0" u="none" baseline="0" dirty="0" smtClean="0">
                          <a:solidFill>
                            <a:srgbClr val="0033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Проверка.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sz="1800" b="0" u="none" baseline="0" dirty="0" smtClean="0">
                        <a:solidFill>
                          <a:srgbClr val="0033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u="none" baseline="0" dirty="0" smtClean="0">
                          <a:solidFill>
                            <a:srgbClr val="0033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Обучающиеся читают 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правило «Буквы </a:t>
                      </a:r>
                      <a:r>
                        <a:rPr kumimoji="0" lang="ru-RU" sz="18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-н-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и –</a:t>
                      </a:r>
                      <a:r>
                        <a:rPr kumimoji="0" lang="ru-RU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нн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в суффиксах прилагательных», сравнивают.</a:t>
                      </a:r>
                      <a:endParaRPr lang="en-US" sz="1800" b="0" u="none" baseline="0" dirty="0" smtClean="0">
                        <a:solidFill>
                          <a:srgbClr val="0033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endParaRPr lang="ru-RU" sz="1800" b="0" u="none" baseline="0" dirty="0" smtClean="0">
                        <a:solidFill>
                          <a:srgbClr val="0033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r>
                        <a:rPr lang="ru-RU" sz="1800" b="0" u="none" baseline="0" dirty="0" smtClean="0">
                          <a:solidFill>
                            <a:srgbClr val="0033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Обучающиеся  составляют алгоритм под руководством учителя.</a:t>
                      </a:r>
                    </a:p>
                    <a:p>
                      <a:pPr algn="l"/>
                      <a:endParaRPr lang="ru-RU" sz="1800" b="0" u="none" baseline="0" dirty="0" smtClean="0">
                        <a:solidFill>
                          <a:srgbClr val="0033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endParaRPr lang="ru-RU" sz="1800" b="0" u="none" baseline="0" dirty="0" smtClean="0">
                        <a:solidFill>
                          <a:srgbClr val="0033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endParaRPr lang="ru-RU" sz="1800" b="0" u="none" baseline="0" dirty="0" smtClean="0">
                        <a:solidFill>
                          <a:srgbClr val="0033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endParaRPr lang="ru-RU" sz="1800" b="0" u="none" baseline="0" dirty="0" smtClean="0">
                        <a:solidFill>
                          <a:srgbClr val="0033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endParaRPr lang="ru-RU" sz="1800" b="0" u="none" baseline="0" dirty="0" smtClean="0">
                        <a:solidFill>
                          <a:srgbClr val="0033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endParaRPr lang="ru-RU" sz="1800" b="0" u="none" baseline="0" dirty="0" smtClean="0">
                        <a:solidFill>
                          <a:srgbClr val="0033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r>
                        <a:rPr lang="ru-RU" sz="1800" b="0" u="none" baseline="0" dirty="0" smtClean="0">
                          <a:solidFill>
                            <a:srgbClr val="0033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Каждая группа представляет свой алгоритм.</a:t>
                      </a:r>
                    </a:p>
                    <a:p>
                      <a:pPr algn="l"/>
                      <a:r>
                        <a:rPr lang="ru-RU" sz="1800" b="0" u="none" baseline="0" dirty="0" smtClean="0">
                          <a:solidFill>
                            <a:srgbClr val="0033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Выбор самого удачного алгоритма.</a:t>
                      </a:r>
                      <a:endParaRPr lang="en-US" sz="1800" b="0" u="none" baseline="0" dirty="0" smtClean="0">
                        <a:solidFill>
                          <a:srgbClr val="0033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9813">
                <a:tc>
                  <a:txBody>
                    <a:bodyPr/>
                    <a:lstStyle/>
                    <a:p>
                      <a:pPr algn="just"/>
                      <a:endParaRPr lang="ru-RU" dirty="0">
                        <a:latin typeface="Cambria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latin typeface="Cambria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latin typeface="Cambria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 smtClean="0">
                        <a:latin typeface="Cambria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030519584"/>
              </p:ext>
            </p:extLst>
          </p:nvPr>
        </p:nvGraphicFramePr>
        <p:xfrm>
          <a:off x="285720" y="357167"/>
          <a:ext cx="8501121" cy="631249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01086"/>
                <a:gridCol w="901993"/>
                <a:gridCol w="3083399"/>
                <a:gridCol w="2714643"/>
              </a:tblGrid>
              <a:tr h="5946730">
                <a:tc>
                  <a:txBody>
                    <a:bodyPr/>
                    <a:lstStyle/>
                    <a:p>
                      <a:pPr algn="just"/>
                      <a:endParaRPr lang="ru-RU" sz="2000" baseline="0" dirty="0" smtClean="0">
                        <a:latin typeface="Cambria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aseline="0" dirty="0" smtClean="0">
                        <a:latin typeface="Cambria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800" b="0" i="0" u="none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Учитель предлагает выполнить </a:t>
                      </a:r>
                      <a:r>
                        <a:rPr lang="ru-RU" sz="1800" b="0" i="0" u="none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hlinkClick r:id="rId2" action="ppaction://hlinksldjump"/>
                        </a:rPr>
                        <a:t>лексический диктант:</a:t>
                      </a:r>
                      <a:r>
                        <a:rPr lang="ru-RU" sz="1800" b="0" i="0" u="none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преобразовать словосочетания в прилагательные.</a:t>
                      </a:r>
                    </a:p>
                    <a:p>
                      <a:pPr algn="l"/>
                      <a:r>
                        <a:rPr lang="ru-RU" sz="1800" b="0" i="0" u="none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(Комментированное письмо, работа по цепочке)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Заменяют словосочетания одним словом,  записывают это слово (пишут лексический диктант). 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Объясняют условия написания –</a:t>
                      </a:r>
                      <a:r>
                        <a:rPr kumimoji="0" lang="ru-RU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и –</a:t>
                      </a:r>
                      <a:r>
                        <a:rPr kumimoji="0" lang="ru-RU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нн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 в подобранном слове и обозначают орфограмму.</a:t>
                      </a:r>
                    </a:p>
                    <a:p>
                      <a:pPr algn="l"/>
                      <a:endParaRPr lang="ru-RU" sz="1800" b="0" i="0" u="none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9813">
                <a:tc>
                  <a:txBody>
                    <a:bodyPr/>
                    <a:lstStyle/>
                    <a:p>
                      <a:pPr algn="just"/>
                      <a:endParaRPr lang="ru-RU" dirty="0">
                        <a:latin typeface="Cambria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latin typeface="Cambria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latin typeface="Cambria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 smtClean="0">
                        <a:latin typeface="Cambria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64612648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922210359"/>
              </p:ext>
            </p:extLst>
          </p:nvPr>
        </p:nvGraphicFramePr>
        <p:xfrm>
          <a:off x="107504" y="188640"/>
          <a:ext cx="9036496" cy="706250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83388"/>
                <a:gridCol w="689923"/>
                <a:gridCol w="3684146"/>
                <a:gridCol w="2479039"/>
              </a:tblGrid>
              <a:tr h="669674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i="0" u="none" kern="1200" dirty="0" smtClean="0">
                        <a:solidFill>
                          <a:srgbClr val="00330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dirty="0" smtClean="0">
                          <a:latin typeface="Times New Roman" pitchFamily="18" charset="0"/>
                          <a:cs typeface="Times New Roman" pitchFamily="18" charset="0"/>
                        </a:rPr>
                        <a:t>V.</a:t>
                      </a:r>
                      <a:r>
                        <a:rPr lang="ru-RU" sz="1800" b="0" i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Вторичное закрепление</a:t>
                      </a:r>
                      <a:r>
                        <a:rPr lang="ru-RU" sz="1800" b="0" i="0" dirty="0" smtClean="0">
                          <a:latin typeface="Times New Roman" pitchFamily="18" charset="0"/>
                          <a:cs typeface="Times New Roman" pitchFamily="18" charset="0"/>
                        </a:rPr>
                        <a:t> понимания учебного материала.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i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dirty="0" smtClean="0">
                          <a:latin typeface="Times New Roman" pitchFamily="18" charset="0"/>
                          <a:cs typeface="Times New Roman" pitchFamily="18" charset="0"/>
                        </a:rPr>
                        <a:t>Задача: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формировать познавательные интересы, повысить активность и самостоятельность учащихся</a:t>
                      </a:r>
                      <a:endParaRPr lang="ru-RU" sz="1800" b="0" i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/>
                      <a:endParaRPr lang="ru-RU" sz="1800" b="0" i="0" baseline="0" dirty="0" smtClean="0">
                        <a:solidFill>
                          <a:srgbClr val="0033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b="0" i="0" baseline="0" dirty="0" smtClean="0">
                        <a:solidFill>
                          <a:srgbClr val="0033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baseline="0" dirty="0" smtClean="0">
                          <a:solidFill>
                            <a:srgbClr val="0033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 мин.</a:t>
                      </a:r>
                    </a:p>
                    <a:p>
                      <a:pPr algn="ctr"/>
                      <a:endParaRPr lang="ru-RU" sz="1800" b="0" i="0" baseline="0" dirty="0" smtClean="0">
                        <a:solidFill>
                          <a:srgbClr val="0033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sz="1800" b="0" i="0" u="none" baseline="0" dirty="0" smtClean="0">
                        <a:solidFill>
                          <a:srgbClr val="0033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 algn="l">
                        <a:buAutoNum type="arabicPeriod"/>
                      </a:pPr>
                      <a:r>
                        <a:rPr lang="ru-RU" sz="1800" b="0" i="0" u="none" baseline="0" dirty="0" smtClean="0">
                          <a:solidFill>
                            <a:srgbClr val="0033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Учитель  предлагает выполнить </a:t>
                      </a:r>
                      <a:r>
                        <a:rPr lang="ru-RU" sz="1800" b="0" i="0" u="none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  <a:hlinkClick r:id="rId2" action="ppaction://hlinksldjump"/>
                        </a:rPr>
                        <a:t>тестовое задание</a:t>
                      </a:r>
                      <a:endParaRPr lang="ru-RU" sz="1800" b="0" i="0" u="none" baseline="0" dirty="0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 algn="l">
                        <a:buNone/>
                      </a:pPr>
                      <a:endParaRPr lang="ru-RU" sz="1800" b="0" i="0" u="none" baseline="0" dirty="0" smtClean="0">
                        <a:solidFill>
                          <a:srgbClr val="0033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 algn="l">
                        <a:buAutoNum type="arabicPeriod"/>
                      </a:pPr>
                      <a:endParaRPr lang="ru-RU" sz="1800" b="0" i="0" u="none" baseline="0" dirty="0" smtClean="0">
                        <a:solidFill>
                          <a:srgbClr val="0033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 algn="l">
                        <a:buAutoNum type="arabicPeriod"/>
                      </a:pPr>
                      <a:endParaRPr lang="ru-RU" sz="1800" b="0" i="0" u="none" baseline="0" dirty="0" smtClean="0">
                        <a:solidFill>
                          <a:srgbClr val="0033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 algn="l">
                        <a:buAutoNum type="arabicPeriod"/>
                      </a:pPr>
                      <a:endParaRPr lang="ru-RU" sz="1800" b="0" i="0" u="none" baseline="0" dirty="0" smtClean="0">
                        <a:solidFill>
                          <a:srgbClr val="0033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 algn="l">
                        <a:buAutoNum type="arabicPeriod"/>
                      </a:pPr>
                      <a:endParaRPr lang="ru-RU" sz="1800" b="0" i="0" u="none" baseline="0" dirty="0" smtClean="0">
                        <a:solidFill>
                          <a:srgbClr val="0033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 algn="l">
                        <a:buAutoNum type="arabicPeriod"/>
                      </a:pPr>
                      <a:r>
                        <a:rPr lang="ru-RU" sz="1800" b="0" i="0" u="none" baseline="0" dirty="0" smtClean="0">
                          <a:solidFill>
                            <a:srgbClr val="0033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Учитель даёт дифференцированное  задание, которое выполняется с опорой на алгоритм. </a:t>
                      </a:r>
                    </a:p>
                    <a:p>
                      <a:pPr algn="l"/>
                      <a:r>
                        <a:rPr lang="ru-RU" sz="1800" b="1" i="0" u="none" baseline="0" dirty="0" smtClean="0">
                          <a:solidFill>
                            <a:srgbClr val="0033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Уровень А </a:t>
                      </a:r>
                      <a:r>
                        <a:rPr lang="ru-RU" sz="1800" b="0" i="0" u="none" baseline="0" dirty="0" smtClean="0">
                          <a:solidFill>
                            <a:srgbClr val="0033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ru-RU" sz="1800" b="0" i="0" u="non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учащиеся с низким уровнем учебных возможностей</a:t>
                      </a:r>
                      <a:r>
                        <a:rPr lang="ru-RU" sz="1800" b="0" i="0" u="sng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r>
                        <a:rPr lang="ru-RU" sz="1800" b="0" i="0" u="none" baseline="0" dirty="0" smtClean="0">
                          <a:solidFill>
                            <a:srgbClr val="0033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– </a:t>
                      </a:r>
                      <a:r>
                        <a:rPr lang="ru-RU" sz="1800" b="0" i="0" u="none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</a:t>
                      </a:r>
                      <a:r>
                        <a:rPr lang="ru-RU" sz="1800" b="0" i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ыпиши из данного </a:t>
                      </a:r>
                      <a:r>
                        <a:rPr lang="ru-RU" sz="1800" b="0" i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  <a:hlinkClick r:id="rId3" action="ppaction://hlinksldjump"/>
                        </a:rPr>
                        <a:t>текста</a:t>
                      </a:r>
                      <a:r>
                        <a:rPr lang="ru-RU" sz="1800" b="0" i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hlinkClick r:id="rId3" action="ppaction://hlinksldjump"/>
                        </a:rPr>
                        <a:t> </a:t>
                      </a:r>
                      <a:r>
                        <a:rPr lang="ru-RU" sz="1800" b="0" i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прилагательные, образованные от существительных, с -</a:t>
                      </a:r>
                      <a:r>
                        <a:rPr lang="ru-RU" sz="1800" b="0" i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</a:t>
                      </a:r>
                      <a:r>
                        <a:rPr lang="ru-RU" sz="1800" b="0" i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lang="ru-RU" sz="1800" b="0" i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b="0" i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  -</a:t>
                      </a:r>
                      <a:r>
                        <a:rPr lang="ru-RU" sz="1800" b="0" i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нн</a:t>
                      </a:r>
                      <a:r>
                        <a:rPr lang="ru-RU" sz="1800" b="0" i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lang="ru-RU" sz="1800" b="0" i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b="0" i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в суффиксах . Обозначь изученную орфограмму и определи условие написания –</a:t>
                      </a:r>
                      <a:r>
                        <a:rPr lang="ru-RU" sz="1800" b="0" i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</a:t>
                      </a:r>
                      <a:r>
                        <a:rPr lang="ru-RU" sz="1800" b="0" i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 и –</a:t>
                      </a:r>
                      <a:r>
                        <a:rPr lang="ru-RU" sz="1800" b="0" i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нн</a:t>
                      </a:r>
                      <a:r>
                        <a:rPr lang="ru-RU" sz="1800" b="0" i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-.</a:t>
                      </a:r>
                      <a:r>
                        <a:rPr lang="ru-RU" sz="1800" b="0" i="0" u="none" baseline="0" dirty="0" smtClean="0">
                          <a:solidFill>
                            <a:srgbClr val="0033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algn="l"/>
                      <a:endParaRPr lang="ru-RU" sz="1800" b="0" i="0" u="none" baseline="0" dirty="0" smtClean="0">
                        <a:solidFill>
                          <a:srgbClr val="0033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sz="1800" b="0" i="0" u="none" baseline="0" dirty="0" smtClean="0">
                        <a:solidFill>
                          <a:srgbClr val="0033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r>
                        <a:rPr lang="ru-RU" sz="1800" b="0" i="0" u="none" baseline="0" dirty="0" smtClean="0">
                          <a:solidFill>
                            <a:srgbClr val="0033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Взаимопроверка.</a:t>
                      </a:r>
                    </a:p>
                    <a:p>
                      <a:pPr algn="l"/>
                      <a:r>
                        <a:rPr lang="ru-RU" sz="1800" b="0" i="0" u="none" baseline="0" dirty="0" smtClean="0">
                          <a:solidFill>
                            <a:srgbClr val="0033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Обучающиеся проверяют правильность выполнения работы по </a:t>
                      </a:r>
                      <a:r>
                        <a:rPr lang="ru-RU" sz="1800" b="0" i="0" u="none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  <a:hlinkClick r:id="rId4" action="ppaction://hlinksldjump"/>
                        </a:rPr>
                        <a:t>ключу</a:t>
                      </a:r>
                      <a:r>
                        <a:rPr lang="ru-RU" sz="1800" b="0" i="0" u="none" baseline="0" dirty="0" smtClean="0">
                          <a:solidFill>
                            <a:srgbClr val="0033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оценивают работу по критериям, данным учителем.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1468">
                <a:tc>
                  <a:txBody>
                    <a:bodyPr/>
                    <a:lstStyle/>
                    <a:p>
                      <a:pPr algn="just"/>
                      <a:endParaRPr lang="ru-RU" dirty="0">
                        <a:solidFill>
                          <a:srgbClr val="003300"/>
                        </a:solidFill>
                        <a:latin typeface="Cambria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rgbClr val="003300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rgbClr val="003300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 smtClean="0">
                        <a:solidFill>
                          <a:srgbClr val="003300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31906228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200236636"/>
              </p:ext>
            </p:extLst>
          </p:nvPr>
        </p:nvGraphicFramePr>
        <p:xfrm>
          <a:off x="107504" y="188640"/>
          <a:ext cx="9036496" cy="706250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83388"/>
                <a:gridCol w="689923"/>
                <a:gridCol w="3684146"/>
                <a:gridCol w="2479039"/>
              </a:tblGrid>
              <a:tr h="669674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0" i="0" u="none" kern="1200" dirty="0" smtClean="0">
                        <a:solidFill>
                          <a:srgbClr val="00330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just"/>
                      <a:endParaRPr lang="ru-RU" sz="2000" b="0" i="0" u="none" baseline="0" dirty="0" smtClean="0">
                        <a:solidFill>
                          <a:srgbClr val="0033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0" i="0" u="none" baseline="0" dirty="0" smtClean="0">
                        <a:solidFill>
                          <a:srgbClr val="0033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2000" b="0" i="0" u="none" baseline="0" dirty="0" smtClean="0">
                        <a:solidFill>
                          <a:srgbClr val="0033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sz="1700" b="0" i="0" u="none" baseline="0" dirty="0" smtClean="0">
                        <a:solidFill>
                          <a:srgbClr val="0033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r>
                        <a:rPr lang="ru-RU" sz="1700" b="1" i="0" u="none" baseline="0" dirty="0" smtClean="0">
                          <a:solidFill>
                            <a:srgbClr val="0033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Уровень Б </a:t>
                      </a:r>
                      <a:r>
                        <a:rPr lang="ru-RU" sz="1700" b="0" i="0" u="none" baseline="0" dirty="0" smtClean="0">
                          <a:solidFill>
                            <a:srgbClr val="0033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ru-RU" sz="1600" b="0" i="0" u="non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учащиеся со средним уровнем учебных возможностей) </a:t>
                      </a:r>
                      <a:r>
                        <a:rPr lang="ru-RU" sz="1700" b="0" i="0" u="none" baseline="0" dirty="0" smtClean="0">
                          <a:solidFill>
                            <a:srgbClr val="0033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lang="ru-RU" sz="1600" b="0" i="0" u="none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</a:t>
                      </a:r>
                      <a:r>
                        <a:rPr lang="ru-RU" sz="1600" b="0" i="0" u="non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апишите сочинение-миниатюру (4-5 предложений) на тему «Зимние забавы», включая прилагательные с -</a:t>
                      </a:r>
                      <a:r>
                        <a:rPr lang="ru-RU" sz="1600" b="0" i="0" u="none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</a:t>
                      </a:r>
                      <a:r>
                        <a:rPr lang="ru-RU" sz="1600" b="0" i="0" u="non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 и </a:t>
                      </a:r>
                      <a:r>
                        <a:rPr lang="ru-RU" sz="1600" b="0" i="0" u="none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-</a:t>
                      </a:r>
                      <a:r>
                        <a:rPr lang="ru-RU" sz="1600" b="0" i="0" u="none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нн</a:t>
                      </a:r>
                      <a:r>
                        <a:rPr lang="ru-RU" sz="1600" b="0" i="0" u="none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-.</a:t>
                      </a:r>
                      <a:endParaRPr lang="ru-RU" sz="1600" b="0" i="0" u="none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endParaRPr lang="ru-RU" sz="1600" b="1" i="0" u="none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80000"/>
                        </a:lnSpc>
                        <a:buFont typeface="Symbol" pitchFamily="18" charset="2"/>
                        <a:buNone/>
                      </a:pPr>
                      <a:r>
                        <a:rPr lang="ru-RU" sz="1700" b="1" i="0" u="none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Уровень В </a:t>
                      </a:r>
                      <a:r>
                        <a:rPr lang="ru-RU" sz="1700" b="0" i="0" u="none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ru-RU" sz="1800" b="0" i="0" u="non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учащиеся с высоким уровнем учебных возможностей) </a:t>
                      </a:r>
                      <a:r>
                        <a:rPr lang="ru-RU" sz="1700" b="0" i="0" u="none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–</a:t>
                      </a:r>
                      <a:r>
                        <a:rPr lang="ru-RU" sz="1600" b="0" i="0" u="none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</a:t>
                      </a:r>
                      <a:r>
                        <a:rPr lang="ru-RU" sz="1600" b="0" i="0" u="non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оставьте </a:t>
                      </a:r>
                      <a:r>
                        <a:rPr lang="ru-RU" sz="1600" b="0" i="0" u="non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hlinkClick r:id="rId2" action="ppaction://hlinksldjump"/>
                        </a:rPr>
                        <a:t>синквейн </a:t>
                      </a:r>
                      <a:r>
                        <a:rPr lang="ru-RU" sz="1600" b="0" i="0" u="non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по изученной теме.</a:t>
                      </a:r>
                      <a:endParaRPr lang="ru-RU" sz="1700" b="0" i="0" u="none" baseline="0" dirty="0" smtClean="0">
                        <a:solidFill>
                          <a:srgbClr val="0033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80000"/>
                        </a:lnSpc>
                        <a:buFont typeface="Symbol" pitchFamily="18" charset="2"/>
                        <a:buNone/>
                      </a:pPr>
                      <a:endParaRPr lang="ru-RU" sz="1700" b="0" i="0" u="none" baseline="0" dirty="0" smtClean="0">
                        <a:solidFill>
                          <a:srgbClr val="0033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80000"/>
                        </a:lnSpc>
                        <a:buFont typeface="Symbol" pitchFamily="18" charset="2"/>
                        <a:buNone/>
                      </a:pPr>
                      <a:r>
                        <a:rPr lang="ru-RU" sz="1700" b="0" i="0" u="none" baseline="0" dirty="0" smtClean="0">
                          <a:solidFill>
                            <a:srgbClr val="0033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Работа проверяется учителем.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sz="1700" b="0" i="0" u="none" baseline="0" dirty="0" smtClean="0">
                        <a:solidFill>
                          <a:srgbClr val="0033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r>
                        <a:rPr lang="ru-RU" sz="1700" b="0" i="0" u="none" baseline="0" dirty="0" smtClean="0">
                          <a:solidFill>
                            <a:srgbClr val="0033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Выполняют задания. </a:t>
                      </a:r>
                    </a:p>
                    <a:p>
                      <a:pPr algn="l"/>
                      <a:endParaRPr lang="ru-RU" sz="1700" b="0" i="0" u="none" baseline="0" dirty="0" smtClean="0">
                        <a:solidFill>
                          <a:srgbClr val="0033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1468">
                <a:tc>
                  <a:txBody>
                    <a:bodyPr/>
                    <a:lstStyle/>
                    <a:p>
                      <a:pPr algn="just"/>
                      <a:endParaRPr lang="ru-RU" dirty="0">
                        <a:solidFill>
                          <a:srgbClr val="003300"/>
                        </a:solidFill>
                        <a:latin typeface="Cambria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rgbClr val="003300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rgbClr val="003300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 smtClean="0">
                        <a:solidFill>
                          <a:srgbClr val="003300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387649410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988840"/>
            <a:ext cx="8784976" cy="4137323"/>
          </a:xfrm>
        </p:spPr>
        <p:txBody>
          <a:bodyPr>
            <a:normAutofit/>
          </a:bodyPr>
          <a:lstStyle/>
          <a:p>
            <a:pPr>
              <a:buClrTx/>
              <a:buFont typeface="Arial" pitchFamily="34" charset="0"/>
              <a:buChar char="•"/>
            </a:pP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Мультимедийный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проектор.</a:t>
            </a:r>
          </a:p>
          <a:p>
            <a:pPr>
              <a:buClrTx/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Компьютер.</a:t>
            </a:r>
          </a:p>
          <a:p>
            <a:pPr>
              <a:buClrTx/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Раздаточный материал: кластеры,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тесты, карточки с заданиями.</a:t>
            </a:r>
          </a:p>
          <a:p>
            <a:pPr>
              <a:buClrTx/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Баранов М.Т.,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Ладыженская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Т.А.,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Тростенцова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Л.А. Русский язык 6 класс. Учебник для общеобразовательных учреждений. - М.: Просвещение, 2010.</a:t>
            </a:r>
          </a:p>
          <a:p>
            <a:pPr>
              <a:buClrTx/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Баранов М.Т.,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Ладыженская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Т.А.,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Шанский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Н.М. Русский язык. Программа общеобразовательных учреждений 5-9 классы.-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М.:Просвещение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2009.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785794"/>
            <a:ext cx="8686800" cy="838200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УМК</a:t>
            </a:r>
            <a:b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Оборудование</a:t>
            </a:r>
            <a:endParaRPr lang="ru-RU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061306779"/>
              </p:ext>
            </p:extLst>
          </p:nvPr>
        </p:nvGraphicFramePr>
        <p:xfrm>
          <a:off x="0" y="260648"/>
          <a:ext cx="8929717" cy="702720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09187"/>
                <a:gridCol w="830172"/>
                <a:gridCol w="3640613"/>
                <a:gridCol w="2449745"/>
              </a:tblGrid>
              <a:tr h="3770768"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VI</a:t>
                      </a:r>
                      <a:r>
                        <a:rPr lang="ru-RU" sz="1800" b="0" i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.Итог урока. Рефлексия</a:t>
                      </a:r>
                      <a:endParaRPr lang="ru-RU" sz="2400" b="1" i="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/>
                      <a:endParaRPr lang="ru-RU" sz="2000" i="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/>
                      <a:r>
                        <a:rPr lang="ru-RU" sz="1800" i="0" u="sng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Задача</a:t>
                      </a:r>
                      <a:r>
                        <a:rPr lang="ru-RU" sz="1800" i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: проверить усвоение темы, коррекция знаний</a:t>
                      </a:r>
                      <a:endParaRPr lang="ru-RU" sz="2000" b="1" i="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2000" b="1" i="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2000" b="1" i="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b="0" i="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b="0" i="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b="0" i="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b="0" i="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VII</a:t>
                      </a:r>
                      <a:r>
                        <a:rPr lang="ru-RU" sz="2000" b="0" i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  Домашнее задание</a:t>
                      </a:r>
                      <a:endParaRPr lang="ru-RU" sz="2000" b="1" i="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r>
                        <a:rPr lang="ru-RU" sz="2000" b="0" i="0" u="sng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Задача:</a:t>
                      </a:r>
                      <a:r>
                        <a:rPr lang="ru-RU" sz="2000" b="0" i="0" u="none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дать установку на отработку определённых умений.</a:t>
                      </a:r>
                      <a:endParaRPr lang="ru-RU" sz="2000" b="0" i="0" u="sng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i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 мин.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b="0" i="0" u="none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Учитель просит учащихся вернуться к возникшей проблеме в начале урока: удалось ли решить данную проблему? Как?</a:t>
                      </a:r>
                    </a:p>
                    <a:p>
                      <a:pPr algn="just"/>
                      <a:endParaRPr lang="ru-RU" sz="1800" b="0" i="0" u="none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buFont typeface="Symbol" pitchFamily="18" charset="2"/>
                        <a:buNone/>
                      </a:pPr>
                      <a:r>
                        <a:rPr lang="ru-RU" b="0" i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Учитель предлагает</a:t>
                      </a:r>
                      <a:r>
                        <a:rPr lang="ru-RU" b="0" i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з</a:t>
                      </a:r>
                      <a:r>
                        <a:rPr lang="ru-RU" b="0" i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адать одноклассникам </a:t>
                      </a:r>
                      <a:r>
                        <a:rPr lang="ru-RU" b="0" i="0" u="non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hlinkClick r:id="rId2" action="ppaction://hlinksldjump"/>
                        </a:rPr>
                        <a:t>«толстые» и «тонкие» вопросы</a:t>
                      </a:r>
                      <a:r>
                        <a:rPr lang="ru-RU" b="0" i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по изученной теме.</a:t>
                      </a:r>
                    </a:p>
                    <a:p>
                      <a:pPr algn="just"/>
                      <a:endParaRPr lang="ru-RU" sz="1800" b="0" i="0" u="none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/>
                      <a:endParaRPr lang="ru-RU" sz="1800" b="0" i="0" u="none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i="0" u="none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Обучающиеся обобщают и делают выводы.</a:t>
                      </a:r>
                    </a:p>
                    <a:p>
                      <a:endParaRPr lang="ru-RU" sz="1800" b="0" i="0" u="none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800" b="0" i="0" u="none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800" b="0" i="0" u="none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Ученики задают вопросы и отвечают на них.</a:t>
                      </a:r>
                    </a:p>
                    <a:p>
                      <a:pPr algn="just"/>
                      <a:endParaRPr lang="ru-RU" sz="1800" b="0" i="0" u="none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6439">
                <a:tc vMerge="1">
                  <a:txBody>
                    <a:bodyPr/>
                    <a:lstStyle/>
                    <a:p>
                      <a:pPr algn="ctr"/>
                      <a:endParaRPr lang="ru-RU" sz="2000" b="0" u="sng" baseline="0" dirty="0" smtClean="0">
                        <a:solidFill>
                          <a:srgbClr val="003300"/>
                        </a:solidFill>
                        <a:latin typeface="Cambria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i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  <a:p>
                      <a:pPr algn="ctr"/>
                      <a:r>
                        <a:rPr lang="ru-RU" sz="2000" i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мин.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b="0" i="0" u="none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Учитель предлагает </a:t>
                      </a:r>
                      <a:r>
                        <a:rPr lang="ru-RU" sz="1800" b="0" i="0" u="none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hlinkClick r:id="rId3" action="ppaction://hlinksldjump"/>
                        </a:rPr>
                        <a:t>домашнее задание</a:t>
                      </a:r>
                      <a:r>
                        <a:rPr lang="ru-RU" sz="1800" b="0" i="0" u="none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(по выбору)  и инструктаж по его выполнению . </a:t>
                      </a:r>
                      <a:endParaRPr lang="ru-RU" sz="1800" b="1" i="0" u="sng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u="none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Ученики записывают домашнее задание, слушают инструктаж по его выполнению. </a:t>
                      </a:r>
                    </a:p>
                    <a:p>
                      <a:pPr algn="just"/>
                      <a:endParaRPr lang="ru-RU" sz="1800" b="0" i="0" u="none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spcBef>
                <a:spcPts val="580"/>
              </a:spcBef>
              <a:buNone/>
              <a:defRPr/>
            </a:pPr>
            <a:r>
              <a:rPr lang="ru-RU" sz="2400" dirty="0" smtClean="0">
                <a:latin typeface="Times New Roman" panose="02020603050405020304" pitchFamily="18" charset="0"/>
                <a:cs typeface="Times New Roman" pitchFamily="18" charset="0"/>
              </a:rPr>
              <a:t>Тема урока:  «Буквы </a:t>
            </a:r>
            <a:r>
              <a:rPr lang="ru-RU" sz="2400" dirty="0">
                <a:latin typeface="Times New Roman" panose="02020603050405020304" pitchFamily="18" charset="0"/>
                <a:cs typeface="Times New Roman" pitchFamily="18" charset="0"/>
              </a:rPr>
              <a:t>-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н-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и –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нн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в суффиксах  имён прилагательных»</a:t>
            </a:r>
          </a:p>
          <a:p>
            <a:pPr marL="0" indent="0">
              <a:spcBef>
                <a:spcPts val="580"/>
              </a:spcBef>
              <a:buNone/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Тип урока: урок изучения нового материала.</a:t>
            </a:r>
          </a:p>
          <a:p>
            <a:pPr marL="0" indent="0">
              <a:spcBef>
                <a:spcPts val="580"/>
              </a:spcBef>
              <a:buNone/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Цель урока: ознакомление учащихся с условиями выбора букв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н-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-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нн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суффиксах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имён прилагательных.</a:t>
            </a:r>
          </a:p>
          <a:p>
            <a:pPr marL="0" indent="0">
              <a:spcBef>
                <a:spcPts val="580"/>
              </a:spcBef>
              <a:buNone/>
              <a:defRPr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 : ученик, умеющий  выходить из затруднения при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выборе буквы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н- и 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нн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суффиксах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имён прилагательных.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7901014" cy="1161846"/>
          </a:xfrm>
        </p:spPr>
        <p:txBody>
          <a:bodyPr>
            <a:normAutofit/>
          </a:bodyPr>
          <a:lstStyle/>
          <a:p>
            <a:r>
              <a:rPr lang="ru-RU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Самоанализ урока</a:t>
            </a:r>
            <a:endParaRPr lang="ru-RU" sz="4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-571528"/>
            <a:ext cx="9144000" cy="773580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  <a:defRPr/>
            </a:pP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>
              <a:spcBef>
                <a:spcPts val="0"/>
              </a:spcBef>
              <a:buNone/>
              <a:defRPr/>
            </a:pPr>
            <a:endParaRPr lang="ru-RU" sz="1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ts val="0"/>
              </a:spcBef>
              <a:buNone/>
              <a:defRPr/>
            </a:pPr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Самоанализ урока</a:t>
            </a: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На данном уроке   учащиеся  получают знания о правописании букв</a:t>
            </a:r>
            <a:r>
              <a:rPr lang="ru-RU" sz="16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н 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1600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нн</a:t>
            </a:r>
            <a:endParaRPr lang="ru-RU" sz="16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ru-RU" sz="16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в суффиксах имён прилагательных.</a:t>
            </a:r>
            <a:r>
              <a:rPr lang="ru-RU" sz="16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spcBef>
                <a:spcPts val="0"/>
              </a:spcBef>
              <a:buNone/>
              <a:defRPr/>
            </a:pP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Урок проведён с использованием  технологии проблемного обучения  и технологии развития критического мышления. Задачи урока выполнены, цель достигнута.</a:t>
            </a:r>
            <a:r>
              <a:rPr lang="ru-RU" sz="16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  <a:buNone/>
              <a:defRPr/>
            </a:pP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Для решения задач урока использовала различные  формы (коллективную, парную,  групповую). Задачи урока    соответствуют особенностям учебного материала.</a:t>
            </a:r>
          </a:p>
          <a:p>
            <a:pPr>
              <a:spcBef>
                <a:spcPts val="0"/>
              </a:spcBef>
              <a:buNone/>
              <a:defRPr/>
            </a:pP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Данный урок соответствует содержанию программы.</a:t>
            </a:r>
          </a:p>
          <a:p>
            <a:pPr>
              <a:spcBef>
                <a:spcPts val="0"/>
              </a:spcBef>
              <a:buNone/>
              <a:defRPr/>
            </a:pP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Содержание учебного материала учитывает возрастные особенности учащихся и способствует формированию у школьников компетенций: </a:t>
            </a:r>
          </a:p>
          <a:p>
            <a:pPr>
              <a:spcBef>
                <a:spcPts val="0"/>
              </a:spcBef>
              <a:buNone/>
              <a:defRPr/>
            </a:pP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учебно-познавательных (обучающиеся учатся формулировать проблему и задачи урока, оценивать свою работу, делать выводы);</a:t>
            </a:r>
          </a:p>
          <a:p>
            <a:pPr fontAlgn="auto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коммуникативных (приобретают навыки общения, работают в группах).</a:t>
            </a:r>
          </a:p>
          <a:p>
            <a:pPr fontAlgn="auto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Учащиеся были активны на уроке, работоспособны на всех этапах. На уроке использовались приемы мотивации и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целеполагания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Формы  организации  деятельности  на уроке обоснованы и подходят для данного класса. </a:t>
            </a:r>
          </a:p>
          <a:p>
            <a:pPr fontAlgn="auto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На уроке осуществлялась постоянная работа по формированию самоконтроля. На этапе рефлексии оценка своей работы помогает детям осознать имеющиеся проблемы и поставить задачу для следующего этапа работы. Все используемые на уроке методы, формы, приемы, средства способствовали достижению результатов. </a:t>
            </a:r>
            <a:r>
              <a:rPr lang="ru-RU" sz="16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 целью избегания перегрузки и переутомления использовалась физкультминутка. Показателем эффективности усвоения знаний у учащихся является правильность их ответов во время беседы, действий во    время выполнения заданий.  Домашнее задание носит вариативный, творческий характер.</a:t>
            </a:r>
            <a:endParaRPr lang="ru-RU" sz="16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  <a:buNone/>
              <a:defRPr/>
            </a:pPr>
            <a:endParaRPr lang="ru-RU" sz="1600" i="1" dirty="0" smtClean="0">
              <a:solidFill>
                <a:srgbClr val="002060"/>
              </a:solidFill>
              <a:latin typeface="Times New Roman" pitchFamily="18" charset="0"/>
            </a:endParaRPr>
          </a:p>
          <a:p>
            <a:pPr>
              <a:spcBef>
                <a:spcPts val="0"/>
              </a:spcBef>
            </a:pPr>
            <a:endParaRPr lang="ru-RU" sz="1400" dirty="0">
              <a:solidFill>
                <a:srgbClr val="002060"/>
              </a:solidFill>
            </a:endParaRPr>
          </a:p>
        </p:txBody>
      </p:sp>
      <p:sp>
        <p:nvSpPr>
          <p:cNvPr id="4" name="Стрелка влево 3">
            <a:hlinkClick r:id="" action="ppaction://hlinkshowjump?jump=firstslide"/>
          </p:cNvPr>
          <p:cNvSpPr/>
          <p:nvPr/>
        </p:nvSpPr>
        <p:spPr>
          <a:xfrm rot="10800000">
            <a:off x="7500983" y="6501551"/>
            <a:ext cx="986910" cy="357166"/>
          </a:xfrm>
          <a:prstGeom prst="leftArrow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F:\72692608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214290"/>
            <a:ext cx="1643074" cy="1662257"/>
          </a:xfrm>
          <a:prstGeom prst="rect">
            <a:avLst/>
          </a:prstGeom>
          <a:noFill/>
        </p:spPr>
      </p:pic>
      <p:sp>
        <p:nvSpPr>
          <p:cNvPr id="4" name="Стрелка влево 3">
            <a:hlinkClick r:id="rId3" action="ppaction://hlinksldjump"/>
          </p:cNvPr>
          <p:cNvSpPr/>
          <p:nvPr/>
        </p:nvSpPr>
        <p:spPr>
          <a:xfrm>
            <a:off x="500034" y="5929330"/>
            <a:ext cx="978408" cy="484632"/>
          </a:xfrm>
          <a:prstGeom prst="leftArrow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2071670" y="428604"/>
            <a:ext cx="678661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740000"/>
                </a:solidFill>
                <a:latin typeface="Monotype Corsiva" pitchFamily="66" charset="0"/>
              </a:rPr>
              <a:t>Задание: спишите, проведите исследование, проанализировав по схеме :            </a:t>
            </a:r>
            <a:r>
              <a:rPr lang="ru-RU" sz="3600" b="1" dirty="0" smtClean="0">
                <a:ln w="38100">
                  <a:solidFill>
                    <a:schemeClr val="accent1"/>
                  </a:solidFill>
                </a:ln>
                <a:solidFill>
                  <a:srgbClr val="740000"/>
                </a:solidFill>
                <a:latin typeface="Monotype Corsiva" pitchFamily="66" charset="0"/>
              </a:rPr>
              <a:t>+</a:t>
            </a:r>
            <a:r>
              <a:rPr lang="ru-RU" sz="3600" b="1" dirty="0" smtClean="0">
                <a:solidFill>
                  <a:srgbClr val="740000"/>
                </a:solidFill>
                <a:latin typeface="Monotype Corsiva" pitchFamily="66" charset="0"/>
              </a:rPr>
              <a:t>                 </a:t>
            </a:r>
            <a:endParaRPr lang="ru-RU" sz="3600" b="1" dirty="0">
              <a:solidFill>
                <a:srgbClr val="740000"/>
              </a:solidFill>
              <a:latin typeface="Monotype Corsiva" pitchFamily="66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500430" y="1714488"/>
            <a:ext cx="914400" cy="28575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rot="5400000" flipH="1" flipV="1">
            <a:off x="4964909" y="1607331"/>
            <a:ext cx="285752" cy="214314"/>
          </a:xfrm>
          <a:prstGeom prst="line">
            <a:avLst/>
          </a:prstGeom>
          <a:ln w="571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rot="16200000" flipV="1">
            <a:off x="5214942" y="1571612"/>
            <a:ext cx="276228" cy="276228"/>
          </a:xfrm>
          <a:prstGeom prst="line">
            <a:avLst/>
          </a:prstGeom>
          <a:ln w="571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5715008" y="1857364"/>
            <a:ext cx="714380" cy="1588"/>
          </a:xfrm>
          <a:prstGeom prst="straightConnector1">
            <a:avLst/>
          </a:prstGeom>
          <a:ln w="57150"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6" name="Скругленный прямоугольник 15"/>
          <p:cNvSpPr/>
          <p:nvPr/>
        </p:nvSpPr>
        <p:spPr>
          <a:xfrm>
            <a:off x="214282" y="2143116"/>
            <a:ext cx="1928826" cy="3000396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740000"/>
                </a:solidFill>
                <a:latin typeface="Cambria" pitchFamily="18" charset="0"/>
              </a:rPr>
              <a:t>1 группа</a:t>
            </a:r>
          </a:p>
          <a:p>
            <a:pPr algn="ctr"/>
            <a:endParaRPr lang="ru-RU" sz="2400" b="1" dirty="0" smtClean="0">
              <a:solidFill>
                <a:schemeClr val="tx1"/>
              </a:solidFill>
              <a:latin typeface="Cambria" pitchFamily="18" charset="0"/>
            </a:endParaRPr>
          </a:p>
          <a:p>
            <a:pPr algn="ctr"/>
            <a:endParaRPr lang="ru-RU" sz="20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2214546" y="2500306"/>
            <a:ext cx="2000264" cy="3000396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b="1" dirty="0" smtClean="0">
              <a:solidFill>
                <a:srgbClr val="740000"/>
              </a:solidFill>
              <a:latin typeface="Cambria" pitchFamily="18" charset="0"/>
            </a:endParaRPr>
          </a:p>
          <a:p>
            <a:pPr algn="ctr"/>
            <a:endParaRPr lang="ru-RU" sz="2400" b="1" dirty="0" smtClean="0">
              <a:solidFill>
                <a:srgbClr val="740000"/>
              </a:solidFill>
              <a:latin typeface="Cambria" pitchFamily="18" charset="0"/>
            </a:endParaRPr>
          </a:p>
          <a:p>
            <a:pPr algn="ctr"/>
            <a:r>
              <a:rPr lang="ru-RU" sz="2400" b="1" dirty="0" smtClean="0">
                <a:solidFill>
                  <a:srgbClr val="740000"/>
                </a:solidFill>
                <a:latin typeface="Cambria" pitchFamily="18" charset="0"/>
              </a:rPr>
              <a:t>2 группа</a:t>
            </a:r>
          </a:p>
          <a:p>
            <a:pPr algn="ctr"/>
            <a:endParaRPr lang="ru-RU" sz="2400" b="1" dirty="0" smtClean="0">
              <a:solidFill>
                <a:srgbClr val="740000"/>
              </a:solidFill>
              <a:latin typeface="Cambria" pitchFamily="18" charset="0"/>
            </a:endParaRPr>
          </a:p>
          <a:p>
            <a:pPr algn="ctr"/>
            <a:endParaRPr lang="ru-RU" sz="2400" b="1" dirty="0" smtClean="0">
              <a:solidFill>
                <a:srgbClr val="740000"/>
              </a:solidFill>
              <a:latin typeface="Cambria" pitchFamily="18" charset="0"/>
            </a:endParaRPr>
          </a:p>
          <a:p>
            <a:pPr algn="ctr"/>
            <a:endParaRPr lang="ru-RU" sz="2400" b="1" dirty="0" smtClean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4286248" y="2786058"/>
            <a:ext cx="1785950" cy="3000396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740000"/>
                </a:solidFill>
                <a:latin typeface="Cambria" pitchFamily="18" charset="0"/>
              </a:rPr>
              <a:t>3 группа</a:t>
            </a:r>
          </a:p>
          <a:p>
            <a:pPr algn="ctr"/>
            <a:endParaRPr lang="ru-RU" sz="2400" b="1" dirty="0" smtClean="0">
              <a:solidFill>
                <a:schemeClr val="tx1"/>
              </a:solidFill>
              <a:latin typeface="Cambria" pitchFamily="18" charset="0"/>
            </a:endParaRPr>
          </a:p>
          <a:p>
            <a:pPr algn="ctr"/>
            <a:endParaRPr lang="ru-RU" sz="2000" b="1" dirty="0" smtClean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6143636" y="3286124"/>
            <a:ext cx="2786050" cy="3000396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740000"/>
                </a:solidFill>
                <a:latin typeface="Cambria" pitchFamily="18" charset="0"/>
              </a:rPr>
              <a:t>4 группа</a:t>
            </a:r>
          </a:p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</a:p>
          <a:p>
            <a:pPr algn="ctr"/>
            <a:endParaRPr lang="ru-RU" sz="2000" b="1" dirty="0" smtClean="0">
              <a:solidFill>
                <a:schemeClr val="tx1"/>
              </a:solidFill>
              <a:latin typeface="Cambria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F:\72692608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214290"/>
            <a:ext cx="1643074" cy="1662257"/>
          </a:xfrm>
          <a:prstGeom prst="rect">
            <a:avLst/>
          </a:prstGeom>
          <a:noFill/>
        </p:spPr>
      </p:pic>
      <p:sp>
        <p:nvSpPr>
          <p:cNvPr id="4" name="Стрелка влево 3">
            <a:hlinkClick r:id="rId3" action="ppaction://hlinksldjump"/>
          </p:cNvPr>
          <p:cNvSpPr/>
          <p:nvPr/>
        </p:nvSpPr>
        <p:spPr>
          <a:xfrm>
            <a:off x="500034" y="5929330"/>
            <a:ext cx="978408" cy="484632"/>
          </a:xfrm>
          <a:prstGeom prst="leftArrow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2071670" y="428604"/>
            <a:ext cx="678661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740000"/>
                </a:solidFill>
                <a:latin typeface="Monotype Corsiva" pitchFamily="66" charset="0"/>
              </a:rPr>
              <a:t>Задание: спишите, проведите исследование, проанализировав по схеме :            </a:t>
            </a:r>
            <a:r>
              <a:rPr lang="ru-RU" sz="3600" b="1" dirty="0" smtClean="0">
                <a:ln w="38100">
                  <a:solidFill>
                    <a:schemeClr val="accent1"/>
                  </a:solidFill>
                </a:ln>
                <a:solidFill>
                  <a:srgbClr val="740000"/>
                </a:solidFill>
                <a:latin typeface="Monotype Corsiva" pitchFamily="66" charset="0"/>
              </a:rPr>
              <a:t>+</a:t>
            </a:r>
            <a:r>
              <a:rPr lang="ru-RU" sz="3600" b="1" dirty="0" smtClean="0">
                <a:solidFill>
                  <a:srgbClr val="740000"/>
                </a:solidFill>
                <a:latin typeface="Monotype Corsiva" pitchFamily="66" charset="0"/>
              </a:rPr>
              <a:t>                 </a:t>
            </a:r>
            <a:endParaRPr lang="ru-RU" sz="3600" b="1" dirty="0">
              <a:solidFill>
                <a:srgbClr val="740000"/>
              </a:solidFill>
              <a:latin typeface="Monotype Corsiva" pitchFamily="66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500430" y="1714488"/>
            <a:ext cx="914400" cy="28575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rot="5400000" flipH="1" flipV="1">
            <a:off x="4964909" y="1607331"/>
            <a:ext cx="285752" cy="214314"/>
          </a:xfrm>
          <a:prstGeom prst="line">
            <a:avLst/>
          </a:prstGeom>
          <a:ln w="571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rot="16200000" flipV="1">
            <a:off x="5214942" y="1571612"/>
            <a:ext cx="276228" cy="276228"/>
          </a:xfrm>
          <a:prstGeom prst="line">
            <a:avLst/>
          </a:prstGeom>
          <a:ln w="571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5715008" y="1857364"/>
            <a:ext cx="714380" cy="1588"/>
          </a:xfrm>
          <a:prstGeom prst="straightConnector1">
            <a:avLst/>
          </a:prstGeom>
          <a:ln w="57150"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6" name="Скругленный прямоугольник 15"/>
          <p:cNvSpPr/>
          <p:nvPr/>
        </p:nvSpPr>
        <p:spPr>
          <a:xfrm>
            <a:off x="214282" y="2143116"/>
            <a:ext cx="1928826" cy="3000396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740000"/>
                </a:solidFill>
                <a:latin typeface="Cambria" pitchFamily="18" charset="0"/>
              </a:rPr>
              <a:t>1 группа</a:t>
            </a:r>
          </a:p>
          <a:p>
            <a:pPr algn="ctr"/>
            <a:endParaRPr lang="ru-RU" sz="2400" b="1" dirty="0" smtClean="0">
              <a:solidFill>
                <a:schemeClr val="tx1"/>
              </a:solidFill>
              <a:latin typeface="Cambria" pitchFamily="18" charset="0"/>
            </a:endParaRPr>
          </a:p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Cambria" pitchFamily="18" charset="0"/>
              </a:rPr>
              <a:t>Кожаная,</a:t>
            </a:r>
          </a:p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Cambria" pitchFamily="18" charset="0"/>
              </a:rPr>
              <a:t>серебряная,</a:t>
            </a:r>
          </a:p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Cambria" pitchFamily="18" charset="0"/>
              </a:rPr>
              <a:t>глиняный,</a:t>
            </a:r>
          </a:p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Cambria" pitchFamily="18" charset="0"/>
              </a:rPr>
              <a:t>песчаный,</a:t>
            </a:r>
          </a:p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Cambria" pitchFamily="18" charset="0"/>
              </a:rPr>
              <a:t>ледяной.</a:t>
            </a:r>
            <a:endParaRPr lang="ru-RU" sz="20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2214546" y="2500306"/>
            <a:ext cx="2000264" cy="3000396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b="1" dirty="0" smtClean="0">
              <a:solidFill>
                <a:srgbClr val="740000"/>
              </a:solidFill>
              <a:latin typeface="Cambria" pitchFamily="18" charset="0"/>
            </a:endParaRPr>
          </a:p>
          <a:p>
            <a:pPr algn="ctr"/>
            <a:endParaRPr lang="ru-RU" sz="2400" b="1" dirty="0" smtClean="0">
              <a:solidFill>
                <a:srgbClr val="740000"/>
              </a:solidFill>
              <a:latin typeface="Cambria" pitchFamily="18" charset="0"/>
            </a:endParaRPr>
          </a:p>
          <a:p>
            <a:pPr algn="ctr"/>
            <a:r>
              <a:rPr lang="ru-RU" sz="2400" b="1" dirty="0" smtClean="0">
                <a:solidFill>
                  <a:srgbClr val="740000"/>
                </a:solidFill>
                <a:latin typeface="Cambria" pitchFamily="18" charset="0"/>
              </a:rPr>
              <a:t>2 группа</a:t>
            </a:r>
          </a:p>
          <a:p>
            <a:pPr algn="ctr"/>
            <a:endParaRPr lang="ru-RU" sz="2400" b="1" dirty="0" smtClean="0">
              <a:solidFill>
                <a:srgbClr val="740000"/>
              </a:solidFill>
              <a:latin typeface="Cambria" pitchFamily="18" charset="0"/>
            </a:endParaRPr>
          </a:p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Cambria" pitchFamily="18" charset="0"/>
              </a:rPr>
              <a:t>Гусиный,</a:t>
            </a:r>
          </a:p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Cambria" pitchFamily="18" charset="0"/>
              </a:rPr>
              <a:t>Воробьиное,</a:t>
            </a:r>
          </a:p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Cambria" pitchFamily="18" charset="0"/>
              </a:rPr>
              <a:t>журавлиная,</a:t>
            </a:r>
          </a:p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Cambria" pitchFamily="18" charset="0"/>
              </a:rPr>
              <a:t>лошадиный,</a:t>
            </a:r>
          </a:p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Cambria" pitchFamily="18" charset="0"/>
              </a:rPr>
              <a:t>орлиные.</a:t>
            </a:r>
          </a:p>
          <a:p>
            <a:pPr algn="ctr"/>
            <a:endParaRPr lang="ru-RU" sz="2400" b="1" dirty="0" smtClean="0">
              <a:solidFill>
                <a:srgbClr val="740000"/>
              </a:solidFill>
              <a:latin typeface="Cambria" pitchFamily="18" charset="0"/>
            </a:endParaRPr>
          </a:p>
          <a:p>
            <a:pPr algn="ctr"/>
            <a:endParaRPr lang="ru-RU" sz="2400" b="1" dirty="0" smtClean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4286248" y="2786058"/>
            <a:ext cx="1785950" cy="3000396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740000"/>
                </a:solidFill>
                <a:latin typeface="Cambria" pitchFamily="18" charset="0"/>
              </a:rPr>
              <a:t>3 группа</a:t>
            </a:r>
          </a:p>
          <a:p>
            <a:pPr algn="ctr"/>
            <a:endParaRPr lang="ru-RU" sz="2400" b="1" dirty="0" smtClean="0">
              <a:solidFill>
                <a:schemeClr val="tx1"/>
              </a:solidFill>
              <a:latin typeface="Cambria" pitchFamily="18" charset="0"/>
            </a:endParaRPr>
          </a:p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Cambria" pitchFamily="18" charset="0"/>
              </a:rPr>
              <a:t>Сонный, законный,</a:t>
            </a:r>
          </a:p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Cambria" pitchFamily="18" charset="0"/>
              </a:rPr>
              <a:t>конный,</a:t>
            </a:r>
          </a:p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Cambria" pitchFamily="18" charset="0"/>
              </a:rPr>
              <a:t>длинная,</a:t>
            </a:r>
          </a:p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Cambria" pitchFamily="18" charset="0"/>
              </a:rPr>
              <a:t>туманный.</a:t>
            </a: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6143636" y="3286124"/>
            <a:ext cx="2786050" cy="3000396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740000"/>
                </a:solidFill>
                <a:latin typeface="Cambria" pitchFamily="18" charset="0"/>
              </a:rPr>
              <a:t>4 группа</a:t>
            </a:r>
          </a:p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</a:p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Cambria" pitchFamily="18" charset="0"/>
              </a:rPr>
              <a:t>Клюквенный, информационный, искусственный, революционный,</a:t>
            </a:r>
          </a:p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Cambria" pitchFamily="18" charset="0"/>
              </a:rPr>
              <a:t>соломенный.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857224" y="2960983"/>
            <a:ext cx="7643866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809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5400" b="1" i="1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Monotype Corsiva" pitchFamily="66" charset="0"/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724128" y="5085184"/>
            <a:ext cx="30963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chemeClr val="tx2">
                    <a:lumMod val="50000"/>
                  </a:schemeClr>
                </a:solidFill>
                <a:latin typeface="Cambria" pitchFamily="18" charset="0"/>
              </a:rPr>
              <a:t>(СУФФИКС)</a:t>
            </a:r>
            <a:endParaRPr lang="ru-RU" sz="4000" b="1" dirty="0">
              <a:solidFill>
                <a:schemeClr val="tx2">
                  <a:lumMod val="50000"/>
                </a:schemeClr>
              </a:solidFill>
              <a:latin typeface="Cambria" pitchFamily="18" charset="0"/>
            </a:endParaRPr>
          </a:p>
        </p:txBody>
      </p:sp>
      <p:sp>
        <p:nvSpPr>
          <p:cNvPr id="8" name="Стрелка влево 7">
            <a:hlinkClick r:id="rId3" action="ppaction://hlinksldjump"/>
          </p:cNvPr>
          <p:cNvSpPr/>
          <p:nvPr/>
        </p:nvSpPr>
        <p:spPr>
          <a:xfrm rot="10800000">
            <a:off x="7643834" y="6072206"/>
            <a:ext cx="978408" cy="484632"/>
          </a:xfrm>
          <a:prstGeom prst="leftArrow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251520" y="857232"/>
            <a:ext cx="1020096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i="1" dirty="0" smtClean="0">
                <a:latin typeface="Calibri" pitchFamily="34" charset="0"/>
                <a:cs typeface="Times New Roman" pitchFamily="18" charset="0"/>
              </a:rPr>
              <a:t>Задание: </a:t>
            </a:r>
            <a:r>
              <a:rPr lang="ru-RU" sz="2800" b="1" dirty="0" smtClean="0">
                <a:latin typeface="Calibri" pitchFamily="34" charset="0"/>
                <a:cs typeface="Times New Roman" pitchFamily="18" charset="0"/>
              </a:rPr>
              <a:t>отгадайте  лингвистическую загадку</a:t>
            </a:r>
          </a:p>
          <a:p>
            <a:endParaRPr lang="ru-RU" sz="3600" b="1" dirty="0">
              <a:solidFill>
                <a:srgbClr val="7030A0"/>
              </a:solidFill>
              <a:latin typeface="Calibri" pitchFamily="34" charset="0"/>
            </a:endParaRPr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1979712" y="1208316"/>
            <a:ext cx="5591463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dirty="0" smtClean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dirty="0" smtClean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dirty="0" smtClean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dirty="0" smtClean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dirty="0" smtClean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dirty="0" smtClean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dirty="0" smtClean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dirty="0" smtClean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dirty="0" smtClean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dirty="0" smtClean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dirty="0" smtClean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dirty="0" smtClean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dirty="0" smtClean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dirty="0" smtClean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dirty="0" smtClean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475656" y="1772816"/>
            <a:ext cx="559836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180975" fontAlgn="base">
              <a:spcBef>
                <a:spcPct val="0"/>
              </a:spcBef>
              <a:spcAft>
                <a:spcPct val="0"/>
              </a:spcAft>
            </a:pPr>
            <a:r>
              <a:rPr lang="ru-RU" sz="4000" b="1" i="1" dirty="0" smtClean="0">
                <a:solidFill>
                  <a:schemeClr val="tx2">
                    <a:lumMod val="50000"/>
                  </a:schemeClr>
                </a:solidFill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После корня он стоит</a:t>
            </a:r>
            <a:endParaRPr lang="ru-RU" sz="4000" dirty="0" smtClean="0">
              <a:solidFill>
                <a:schemeClr val="tx2">
                  <a:lumMod val="50000"/>
                </a:schemeClr>
              </a:solidFill>
              <a:latin typeface="Monotype Corsiva" pitchFamily="66" charset="0"/>
              <a:cs typeface="Arial" pitchFamily="34" charset="0"/>
            </a:endParaRPr>
          </a:p>
          <a:p>
            <a:pPr lvl="0" indent="180975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4000" b="1" i="1" dirty="0" smtClean="0">
                <a:solidFill>
                  <a:schemeClr val="tx2">
                    <a:lumMod val="50000"/>
                  </a:schemeClr>
                </a:solidFill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Перед окончанием.</a:t>
            </a:r>
            <a:endParaRPr lang="ru-RU" sz="4000" dirty="0" smtClean="0">
              <a:solidFill>
                <a:schemeClr val="tx2">
                  <a:lumMod val="50000"/>
                </a:schemeClr>
              </a:solidFill>
              <a:latin typeface="Monotype Corsiva" pitchFamily="66" charset="0"/>
              <a:cs typeface="Arial" pitchFamily="34" charset="0"/>
            </a:endParaRPr>
          </a:p>
          <a:p>
            <a:pPr lvl="0" indent="180975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4000" b="1" i="1" dirty="0" smtClean="0">
                <a:solidFill>
                  <a:schemeClr val="tx2">
                    <a:lumMod val="50000"/>
                  </a:schemeClr>
                </a:solidFill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Его я если заменю,</a:t>
            </a:r>
            <a:endParaRPr lang="ru-RU" sz="4000" dirty="0" smtClean="0">
              <a:solidFill>
                <a:schemeClr val="tx2">
                  <a:lumMod val="50000"/>
                </a:schemeClr>
              </a:solidFill>
              <a:latin typeface="Monotype Corsiva" pitchFamily="66" charset="0"/>
              <a:cs typeface="Arial" pitchFamily="34" charset="0"/>
            </a:endParaRPr>
          </a:p>
          <a:p>
            <a:pPr lvl="0" indent="180975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4000" b="1" i="1" dirty="0" smtClean="0">
                <a:solidFill>
                  <a:schemeClr val="tx2">
                    <a:lumMod val="50000"/>
                  </a:schemeClr>
                </a:solidFill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Другое слово получу.</a:t>
            </a:r>
            <a:r>
              <a:rPr lang="ru-RU" sz="4000" dirty="0" smtClean="0">
                <a:solidFill>
                  <a:schemeClr val="tx2">
                    <a:lumMod val="50000"/>
                  </a:schemeClr>
                </a:solidFill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  </a:t>
            </a:r>
            <a:endParaRPr lang="ru-RU" sz="4000" dirty="0" smtClean="0">
              <a:solidFill>
                <a:schemeClr val="tx2">
                  <a:lumMod val="50000"/>
                </a:schemeClr>
              </a:solidFill>
              <a:latin typeface="Monotype Corsiva" pitchFamily="66" charset="0"/>
              <a:cs typeface="Arial" pitchFamily="34" charset="0"/>
            </a:endParaRPr>
          </a:p>
        </p:txBody>
      </p:sp>
      <p:sp>
        <p:nvSpPr>
          <p:cNvPr id="10" name="Заголовок 9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ransition advTm="5000">
    <p:wipe dir="d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Объект 2"/>
          <p:cNvSpPr>
            <a:spLocks noGrp="1"/>
          </p:cNvSpPr>
          <p:nvPr>
            <p:ph idx="1"/>
          </p:nvPr>
        </p:nvSpPr>
        <p:spPr>
          <a:xfrm>
            <a:off x="250825" y="2133600"/>
            <a:ext cx="8569325" cy="4464050"/>
          </a:xfrm>
        </p:spPr>
        <p:txBody>
          <a:bodyPr>
            <a:normAutofit/>
          </a:bodyPr>
          <a:lstStyle/>
          <a:p>
            <a:pPr indent="180975" algn="ctr">
              <a:buFont typeface="Symbol" pitchFamily="18" charset="2"/>
              <a:buNone/>
            </a:pPr>
            <a:r>
              <a:rPr lang="ru-RU" sz="4000" b="1" i="1" dirty="0" smtClean="0">
                <a:solidFill>
                  <a:srgbClr val="002060"/>
                </a:solidFill>
                <a:latin typeface="Monotype Corsiva" pitchFamily="66" charset="0"/>
                <a:cs typeface="Times New Roman" pitchFamily="18" charset="0"/>
              </a:rPr>
              <a:t>Беленький, летел, </a:t>
            </a:r>
          </a:p>
          <a:p>
            <a:pPr indent="180975" algn="ctr">
              <a:buFont typeface="Symbol" pitchFamily="18" charset="2"/>
              <a:buNone/>
            </a:pPr>
            <a:r>
              <a:rPr lang="ru-RU" sz="4000" b="1" i="1" dirty="0" smtClean="0">
                <a:solidFill>
                  <a:srgbClr val="002060"/>
                </a:solidFill>
                <a:latin typeface="Monotype Corsiva" pitchFamily="66" charset="0"/>
                <a:cs typeface="Times New Roman" pitchFamily="18" charset="0"/>
              </a:rPr>
              <a:t>зайчонок, мелковатый,</a:t>
            </a:r>
          </a:p>
          <a:p>
            <a:pPr indent="180975" algn="ctr">
              <a:buFont typeface="Symbol" pitchFamily="18" charset="2"/>
              <a:buNone/>
            </a:pPr>
            <a:r>
              <a:rPr lang="ru-RU" sz="4000" b="1" i="1" dirty="0">
                <a:solidFill>
                  <a:srgbClr val="002060"/>
                </a:solidFill>
                <a:latin typeface="Monotype Corsiva" pitchFamily="66" charset="0"/>
                <a:cs typeface="Times New Roman" pitchFamily="18" charset="0"/>
              </a:rPr>
              <a:t>б</a:t>
            </a:r>
            <a:r>
              <a:rPr lang="ru-RU" sz="4000" b="1" i="1" dirty="0" smtClean="0">
                <a:solidFill>
                  <a:srgbClr val="002060"/>
                </a:solidFill>
                <a:latin typeface="Monotype Corsiva" pitchFamily="66" charset="0"/>
                <a:cs typeface="Times New Roman" pitchFamily="18" charset="0"/>
              </a:rPr>
              <a:t>обрёнок, каменщик, </a:t>
            </a:r>
          </a:p>
          <a:p>
            <a:pPr indent="180975" algn="ctr">
              <a:buFont typeface="Symbol" pitchFamily="18" charset="2"/>
              <a:buNone/>
            </a:pPr>
            <a:r>
              <a:rPr lang="ru-RU" sz="4000" b="1" i="1" dirty="0" smtClean="0">
                <a:solidFill>
                  <a:srgbClr val="002060"/>
                </a:solidFill>
                <a:latin typeface="Monotype Corsiva" pitchFamily="66" charset="0"/>
                <a:cs typeface="Times New Roman" pitchFamily="18" charset="0"/>
              </a:rPr>
              <a:t>прыгал, аптекарь, </a:t>
            </a:r>
          </a:p>
          <a:p>
            <a:pPr indent="180975" algn="ctr">
              <a:buFont typeface="Symbol" pitchFamily="18" charset="2"/>
              <a:buNone/>
            </a:pPr>
            <a:r>
              <a:rPr lang="ru-RU" sz="4000" b="1" i="1" dirty="0" smtClean="0">
                <a:solidFill>
                  <a:srgbClr val="002060"/>
                </a:solidFill>
                <a:latin typeface="Monotype Corsiva" pitchFamily="66" charset="0"/>
                <a:cs typeface="Times New Roman" pitchFamily="18" charset="0"/>
              </a:rPr>
              <a:t>топорик, крылышки </a:t>
            </a:r>
          </a:p>
          <a:p>
            <a:pPr indent="180975" algn="ctr">
              <a:buFont typeface="Symbol" pitchFamily="18" charset="2"/>
              <a:buNone/>
            </a:pPr>
            <a:endParaRPr lang="ru-RU" sz="4000" i="1" dirty="0" smtClean="0">
              <a:solidFill>
                <a:schemeClr val="tx1"/>
              </a:solidFill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17411" name="Заголовок 1"/>
          <p:cNvSpPr>
            <a:spLocks noGrp="1"/>
          </p:cNvSpPr>
          <p:nvPr>
            <p:ph type="title"/>
          </p:nvPr>
        </p:nvSpPr>
        <p:spPr>
          <a:xfrm>
            <a:off x="179388" y="333375"/>
            <a:ext cx="8785225" cy="1150938"/>
          </a:xfrm>
        </p:spPr>
        <p:txBody>
          <a:bodyPr/>
          <a:lstStyle/>
          <a:p>
            <a:pPr eaLnBrk="1" hangingPunct="1"/>
            <a:r>
              <a:rPr lang="ru-RU" sz="2800" b="1" dirty="0" smtClean="0">
                <a:solidFill>
                  <a:schemeClr val="tx1"/>
                </a:solidFill>
                <a:latin typeface="Calibri" pitchFamily="34" charset="0"/>
              </a:rPr>
              <a:t>ПРИМЕРЫ СЛОВ С СУФФИКСАМИ ДЛЯ ЗАПОЛНЕНИЯ КЛАСТЕРА.</a:t>
            </a:r>
          </a:p>
        </p:txBody>
      </p:sp>
      <p:sp>
        <p:nvSpPr>
          <p:cNvPr id="5" name="Стрелка вправо 4">
            <a:hlinkClick r:id="rId2" action="ppaction://hlinksldjump"/>
          </p:cNvPr>
          <p:cNvSpPr/>
          <p:nvPr/>
        </p:nvSpPr>
        <p:spPr>
          <a:xfrm>
            <a:off x="7643834" y="6072206"/>
            <a:ext cx="977900" cy="4841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4349033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35896" y="332656"/>
            <a:ext cx="22185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latin typeface="Monotype Corsiva" pitchFamily="66" charset="0"/>
              </a:rPr>
              <a:t>Кластер</a:t>
            </a:r>
            <a:endParaRPr lang="ru-RU" sz="3600" b="1" dirty="0">
              <a:solidFill>
                <a:schemeClr val="tx2">
                  <a:lumMod val="75000"/>
                </a:schemeClr>
              </a:solidFill>
              <a:latin typeface="Monotype Corsiva" pitchFamily="66" charset="0"/>
            </a:endParaRPr>
          </a:p>
        </p:txBody>
      </p:sp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3857620" y="1643050"/>
            <a:ext cx="1714512" cy="642942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mbria" pitchFamily="18" charset="0"/>
                <a:cs typeface="Arial" pitchFamily="34" charset="0"/>
              </a:rPr>
              <a:t>суффикс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Cambria" pitchFamily="18" charset="0"/>
              <a:cs typeface="Arial" pitchFamily="34" charset="0"/>
            </a:endParaRPr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auto">
          <a:xfrm>
            <a:off x="1000100" y="2143116"/>
            <a:ext cx="2143140" cy="857256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mbria" pitchFamily="18" charset="0"/>
                <a:cs typeface="Arial" pitchFamily="34" charset="0"/>
              </a:rPr>
              <a:t>Функция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ru-RU" sz="2000" b="1" dirty="0" smtClean="0">
                <a:solidFill>
                  <a:srgbClr val="002060"/>
                </a:solidFill>
                <a:latin typeface="Cambria" pitchFamily="18" charset="0"/>
                <a:cs typeface="Arial" pitchFamily="34" charset="0"/>
              </a:rPr>
              <a:t>(?)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Cambria" pitchFamily="18" charset="0"/>
              <a:cs typeface="Arial" pitchFamily="34" charset="0"/>
            </a:endParaRPr>
          </a:p>
        </p:txBody>
      </p:sp>
      <p:sp>
        <p:nvSpPr>
          <p:cNvPr id="6" name="AutoShape 3"/>
          <p:cNvSpPr>
            <a:spLocks noChangeArrowheads="1"/>
          </p:cNvSpPr>
          <p:nvPr/>
        </p:nvSpPr>
        <p:spPr bwMode="auto">
          <a:xfrm>
            <a:off x="6072198" y="2143116"/>
            <a:ext cx="2143140" cy="71438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ru-RU" sz="2000" b="1" dirty="0" smtClean="0">
                <a:solidFill>
                  <a:srgbClr val="002060"/>
                </a:solidFill>
                <a:latin typeface="Cambria" pitchFamily="18" charset="0"/>
                <a:cs typeface="Arial" pitchFamily="34" charset="0"/>
              </a:rPr>
              <a:t>м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mbria" pitchFamily="18" charset="0"/>
                <a:cs typeface="Arial" pitchFamily="34" charset="0"/>
              </a:rPr>
              <a:t>есто</a:t>
            </a:r>
            <a:r>
              <a:rPr kumimoji="0" lang="ru-RU" sz="2000" b="1" i="0" u="none" strike="noStrike" cap="none" normalizeH="0" dirty="0" smtClean="0">
                <a:ln>
                  <a:noFill/>
                </a:ln>
                <a:solidFill>
                  <a:srgbClr val="002060"/>
                </a:solidFill>
                <a:effectLst/>
                <a:latin typeface="Cambria" pitchFamily="18" charset="0"/>
                <a:cs typeface="Arial" pitchFamily="34" charset="0"/>
              </a:rPr>
              <a:t> в слове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Cambria" pitchFamily="18" charset="0"/>
              <a:cs typeface="Arial" pitchFamily="34" charset="0"/>
            </a:endParaRPr>
          </a:p>
        </p:txBody>
      </p:sp>
      <p:sp>
        <p:nvSpPr>
          <p:cNvPr id="8" name="AutoShape 3"/>
          <p:cNvSpPr>
            <a:spLocks noChangeArrowheads="1"/>
          </p:cNvSpPr>
          <p:nvPr/>
        </p:nvSpPr>
        <p:spPr bwMode="auto">
          <a:xfrm>
            <a:off x="3929058" y="3571876"/>
            <a:ext cx="2143140" cy="71438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mbria" pitchFamily="18" charset="0"/>
                <a:cs typeface="Arial" pitchFamily="34" charset="0"/>
              </a:rPr>
              <a:t>значения</a:t>
            </a:r>
          </a:p>
        </p:txBody>
      </p:sp>
      <p:sp>
        <p:nvSpPr>
          <p:cNvPr id="9" name="AutoShape 3"/>
          <p:cNvSpPr>
            <a:spLocks noChangeArrowheads="1"/>
          </p:cNvSpPr>
          <p:nvPr/>
        </p:nvSpPr>
        <p:spPr bwMode="auto">
          <a:xfrm>
            <a:off x="571472" y="3571876"/>
            <a:ext cx="1214446" cy="785818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mbria" pitchFamily="18" charset="0"/>
                <a:cs typeface="Arial" pitchFamily="34" charset="0"/>
              </a:rPr>
              <a:t>?</a:t>
            </a:r>
          </a:p>
        </p:txBody>
      </p:sp>
      <p:sp>
        <p:nvSpPr>
          <p:cNvPr id="10" name="AutoShape 3"/>
          <p:cNvSpPr>
            <a:spLocks noChangeArrowheads="1"/>
          </p:cNvSpPr>
          <p:nvPr/>
        </p:nvSpPr>
        <p:spPr bwMode="auto">
          <a:xfrm>
            <a:off x="2143108" y="3571876"/>
            <a:ext cx="1214446" cy="785818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ts val="1000"/>
              </a:spcAft>
            </a:pPr>
            <a:r>
              <a:rPr lang="ru-RU" sz="4000" b="1" dirty="0" smtClean="0">
                <a:solidFill>
                  <a:srgbClr val="FF0000"/>
                </a:solidFill>
                <a:latin typeface="Cambria" pitchFamily="18" charset="0"/>
                <a:cs typeface="Arial" pitchFamily="34" charset="0"/>
              </a:rPr>
              <a:t>?</a:t>
            </a:r>
          </a:p>
        </p:txBody>
      </p:sp>
      <p:sp>
        <p:nvSpPr>
          <p:cNvPr id="11" name="AutoShape 3"/>
          <p:cNvSpPr>
            <a:spLocks noChangeArrowheads="1"/>
          </p:cNvSpPr>
          <p:nvPr/>
        </p:nvSpPr>
        <p:spPr bwMode="auto">
          <a:xfrm>
            <a:off x="2857488" y="5000636"/>
            <a:ext cx="1214446" cy="785818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ts val="1000"/>
              </a:spcAft>
            </a:pPr>
            <a:r>
              <a:rPr lang="ru-RU" sz="4000" b="1" dirty="0" smtClean="0">
                <a:solidFill>
                  <a:srgbClr val="FF0000"/>
                </a:solidFill>
                <a:latin typeface="Cambria" pitchFamily="18" charset="0"/>
                <a:cs typeface="Arial" pitchFamily="34" charset="0"/>
              </a:rPr>
              <a:t>?</a:t>
            </a:r>
          </a:p>
        </p:txBody>
      </p:sp>
      <p:sp>
        <p:nvSpPr>
          <p:cNvPr id="12" name="AutoShape 3"/>
          <p:cNvSpPr>
            <a:spLocks noChangeArrowheads="1"/>
          </p:cNvSpPr>
          <p:nvPr/>
        </p:nvSpPr>
        <p:spPr bwMode="auto">
          <a:xfrm>
            <a:off x="4357686" y="5000636"/>
            <a:ext cx="1214446" cy="785818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ts val="1000"/>
              </a:spcAft>
            </a:pPr>
            <a:r>
              <a:rPr lang="ru-RU" sz="4000" b="1" dirty="0" smtClean="0">
                <a:solidFill>
                  <a:srgbClr val="FF0000"/>
                </a:solidFill>
                <a:latin typeface="Cambria" pitchFamily="18" charset="0"/>
                <a:cs typeface="Arial" pitchFamily="34" charset="0"/>
              </a:rPr>
              <a:t>?</a:t>
            </a:r>
          </a:p>
        </p:txBody>
      </p:sp>
      <p:sp>
        <p:nvSpPr>
          <p:cNvPr id="13" name="AutoShape 3"/>
          <p:cNvSpPr>
            <a:spLocks noChangeArrowheads="1"/>
          </p:cNvSpPr>
          <p:nvPr/>
        </p:nvSpPr>
        <p:spPr bwMode="auto">
          <a:xfrm>
            <a:off x="5857884" y="5000636"/>
            <a:ext cx="1214446" cy="785818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ts val="1000"/>
              </a:spcAft>
            </a:pPr>
            <a:r>
              <a:rPr lang="ru-RU" sz="4000" b="1" dirty="0" smtClean="0">
                <a:solidFill>
                  <a:srgbClr val="FF0000"/>
                </a:solidFill>
                <a:latin typeface="Cambria" pitchFamily="18" charset="0"/>
                <a:cs typeface="Arial" pitchFamily="34" charset="0"/>
              </a:rPr>
              <a:t>?</a:t>
            </a:r>
          </a:p>
        </p:txBody>
      </p:sp>
      <p:sp>
        <p:nvSpPr>
          <p:cNvPr id="16" name="Выгнутая влево стрелка 15"/>
          <p:cNvSpPr/>
          <p:nvPr/>
        </p:nvSpPr>
        <p:spPr>
          <a:xfrm rot="4231865">
            <a:off x="2786050" y="461735"/>
            <a:ext cx="746491" cy="2027775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7" name="Выгнутая вправо стрелка 16"/>
          <p:cNvSpPr/>
          <p:nvPr/>
        </p:nvSpPr>
        <p:spPr>
          <a:xfrm rot="17303506">
            <a:off x="5652745" y="442856"/>
            <a:ext cx="798285" cy="1985939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8" name="Стрелка вниз 17"/>
          <p:cNvSpPr/>
          <p:nvPr/>
        </p:nvSpPr>
        <p:spPr>
          <a:xfrm flipH="1">
            <a:off x="4786314" y="2357430"/>
            <a:ext cx="285752" cy="11430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20" name="Прямая со стрелкой 19"/>
          <p:cNvCxnSpPr/>
          <p:nvPr/>
        </p:nvCxnSpPr>
        <p:spPr>
          <a:xfrm rot="10800000" flipV="1">
            <a:off x="1285852" y="3000372"/>
            <a:ext cx="714380" cy="50006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>
            <a:off x="2143108" y="3000372"/>
            <a:ext cx="714380" cy="50006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/>
          <p:nvPr/>
        </p:nvCxnSpPr>
        <p:spPr>
          <a:xfrm rot="10800000" flipV="1">
            <a:off x="3571868" y="4357694"/>
            <a:ext cx="1285884" cy="50006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/>
          <p:nvPr/>
        </p:nvCxnSpPr>
        <p:spPr>
          <a:xfrm rot="5400000">
            <a:off x="4714876" y="4643446"/>
            <a:ext cx="429422" cy="14367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9" name="Прямая со стрелкой 38"/>
          <p:cNvCxnSpPr/>
          <p:nvPr/>
        </p:nvCxnSpPr>
        <p:spPr>
          <a:xfrm>
            <a:off x="5214942" y="4429132"/>
            <a:ext cx="785818" cy="42862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1" name="Стрелка влево 40">
            <a:hlinkClick r:id="rId2" action="ppaction://hlinksldjump"/>
          </p:cNvPr>
          <p:cNvSpPr/>
          <p:nvPr/>
        </p:nvSpPr>
        <p:spPr>
          <a:xfrm rot="10800000">
            <a:off x="7715272" y="6072206"/>
            <a:ext cx="978408" cy="484632"/>
          </a:xfrm>
          <a:prstGeom prst="leftArrow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4" name="AutoShape 3"/>
          <p:cNvSpPr>
            <a:spLocks noChangeArrowheads="1"/>
          </p:cNvSpPr>
          <p:nvPr/>
        </p:nvSpPr>
        <p:spPr bwMode="auto">
          <a:xfrm>
            <a:off x="6588224" y="3068960"/>
            <a:ext cx="1224136" cy="792088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ts val="1000"/>
              </a:spcAft>
            </a:pPr>
            <a:r>
              <a:rPr lang="ru-RU" sz="4000" b="1" dirty="0" smtClean="0">
                <a:solidFill>
                  <a:srgbClr val="FF0000"/>
                </a:solidFill>
                <a:latin typeface="Cambria" pitchFamily="18" charset="0"/>
                <a:cs typeface="Arial" pitchFamily="34" charset="0"/>
              </a:rPr>
              <a:t>?</a:t>
            </a:r>
          </a:p>
        </p:txBody>
      </p:sp>
      <p:sp>
        <p:nvSpPr>
          <p:cNvPr id="23" name="Заголовок 22"/>
          <p:cNvSpPr>
            <a:spLocks noGrp="1"/>
          </p:cNvSpPr>
          <p:nvPr>
            <p:ph type="title" idx="4294967295"/>
          </p:nvPr>
        </p:nvSpPr>
        <p:spPr>
          <a:xfrm>
            <a:off x="428596" y="214290"/>
            <a:ext cx="8229600" cy="1252728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950754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28860" y="214290"/>
            <a:ext cx="54292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latin typeface="Monotype Corsiva" pitchFamily="66" charset="0"/>
              </a:rPr>
              <a:t>ПРОВЕРЬ!</a:t>
            </a:r>
            <a:endParaRPr lang="ru-RU" sz="3600" b="1" dirty="0">
              <a:solidFill>
                <a:schemeClr val="tx2">
                  <a:lumMod val="75000"/>
                </a:schemeClr>
              </a:solidFill>
              <a:latin typeface="Monotype Corsiva" pitchFamily="66" charset="0"/>
            </a:endParaRPr>
          </a:p>
        </p:txBody>
      </p:sp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3857620" y="1643050"/>
            <a:ext cx="1714512" cy="642942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mbria" pitchFamily="18" charset="0"/>
                <a:cs typeface="Arial" pitchFamily="34" charset="0"/>
              </a:rPr>
              <a:t>суффикс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Cambria" pitchFamily="18" charset="0"/>
              <a:cs typeface="Arial" pitchFamily="34" charset="0"/>
            </a:endParaRPr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auto">
          <a:xfrm>
            <a:off x="1000099" y="2143116"/>
            <a:ext cx="2464611" cy="857256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mbria" pitchFamily="18" charset="0"/>
                <a:cs typeface="Arial" pitchFamily="34" charset="0"/>
              </a:rPr>
              <a:t>ФУНКЦИЯ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mbria" pitchFamily="18" charset="0"/>
                <a:cs typeface="Arial" pitchFamily="34" charset="0"/>
              </a:rPr>
              <a:t>(ОБРАЗОВАНИЕ)</a:t>
            </a:r>
          </a:p>
        </p:txBody>
      </p:sp>
      <p:sp>
        <p:nvSpPr>
          <p:cNvPr id="6" name="AutoShape 3"/>
          <p:cNvSpPr>
            <a:spLocks noChangeArrowheads="1"/>
          </p:cNvSpPr>
          <p:nvPr/>
        </p:nvSpPr>
        <p:spPr bwMode="auto">
          <a:xfrm>
            <a:off x="6072198" y="2143116"/>
            <a:ext cx="2143140" cy="71438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mbria" pitchFamily="18" charset="0"/>
                <a:cs typeface="Arial" pitchFamily="34" charset="0"/>
              </a:rPr>
              <a:t>ПОСЛЕ</a:t>
            </a:r>
            <a:r>
              <a:rPr kumimoji="0" lang="ru-RU" sz="2000" b="1" i="0" u="none" strike="noStrike" cap="none" normalizeH="0" dirty="0" smtClean="0">
                <a:ln>
                  <a:noFill/>
                </a:ln>
                <a:solidFill>
                  <a:srgbClr val="002060"/>
                </a:solidFill>
                <a:effectLst/>
                <a:latin typeface="Cambria" pitchFamily="18" charset="0"/>
                <a:cs typeface="Arial" pitchFamily="34" charset="0"/>
              </a:rPr>
              <a:t> КОРНЯ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Cambria" pitchFamily="18" charset="0"/>
              <a:cs typeface="Arial" pitchFamily="34" charset="0"/>
            </a:endParaRPr>
          </a:p>
        </p:txBody>
      </p:sp>
      <p:sp>
        <p:nvSpPr>
          <p:cNvPr id="8" name="AutoShape 3"/>
          <p:cNvSpPr>
            <a:spLocks noChangeArrowheads="1"/>
          </p:cNvSpPr>
          <p:nvPr/>
        </p:nvSpPr>
        <p:spPr bwMode="auto">
          <a:xfrm>
            <a:off x="3929058" y="3571876"/>
            <a:ext cx="2143140" cy="71438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mbria" pitchFamily="18" charset="0"/>
                <a:cs typeface="Arial" pitchFamily="34" charset="0"/>
              </a:rPr>
              <a:t>значения</a:t>
            </a:r>
          </a:p>
        </p:txBody>
      </p:sp>
      <p:sp>
        <p:nvSpPr>
          <p:cNvPr id="9" name="AutoShape 3"/>
          <p:cNvSpPr>
            <a:spLocks noChangeArrowheads="1"/>
          </p:cNvSpPr>
          <p:nvPr/>
        </p:nvSpPr>
        <p:spPr bwMode="auto">
          <a:xfrm>
            <a:off x="571472" y="3571876"/>
            <a:ext cx="1214446" cy="785818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ru-RU" b="1" dirty="0" smtClean="0">
                <a:solidFill>
                  <a:srgbClr val="002060"/>
                </a:solidFill>
                <a:latin typeface="Cambria" pitchFamily="18" charset="0"/>
                <a:cs typeface="Arial" pitchFamily="34" charset="0"/>
              </a:rPr>
              <a:t>НОВЫХ СЛОВ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Cambria" pitchFamily="18" charset="0"/>
              <a:cs typeface="Arial" pitchFamily="34" charset="0"/>
            </a:endParaRPr>
          </a:p>
        </p:txBody>
      </p:sp>
      <p:sp>
        <p:nvSpPr>
          <p:cNvPr id="10" name="AutoShape 3"/>
          <p:cNvSpPr>
            <a:spLocks noChangeArrowheads="1"/>
          </p:cNvSpPr>
          <p:nvPr/>
        </p:nvSpPr>
        <p:spPr bwMode="auto">
          <a:xfrm>
            <a:off x="2143108" y="3571876"/>
            <a:ext cx="1214446" cy="785818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ts val="1000"/>
              </a:spcAft>
            </a:pPr>
            <a:r>
              <a:rPr lang="ru-RU" b="1" dirty="0" smtClean="0">
                <a:solidFill>
                  <a:srgbClr val="002060"/>
                </a:solidFill>
                <a:latin typeface="Cambria" pitchFamily="18" charset="0"/>
                <a:cs typeface="Arial" pitchFamily="34" charset="0"/>
              </a:rPr>
              <a:t>ФОРМ СЛОВА</a:t>
            </a:r>
          </a:p>
        </p:txBody>
      </p:sp>
      <p:sp>
        <p:nvSpPr>
          <p:cNvPr id="11" name="AutoShape 3"/>
          <p:cNvSpPr>
            <a:spLocks noChangeArrowheads="1"/>
          </p:cNvSpPr>
          <p:nvPr/>
        </p:nvSpPr>
        <p:spPr bwMode="auto">
          <a:xfrm>
            <a:off x="2857488" y="5000636"/>
            <a:ext cx="1214446" cy="1143008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ts val="1000"/>
              </a:spcAft>
            </a:pPr>
            <a:r>
              <a:rPr lang="ru-RU" sz="1400" b="1" dirty="0" smtClean="0">
                <a:solidFill>
                  <a:srgbClr val="002060"/>
                </a:solidFill>
                <a:latin typeface="Cambria" pitchFamily="18" charset="0"/>
                <a:cs typeface="Arial" pitchFamily="34" charset="0"/>
              </a:rPr>
              <a:t>УМЕНЬШИТЕЛЬНО-ЛАСКАТЕЛЬНЫЙ</a:t>
            </a:r>
          </a:p>
        </p:txBody>
      </p:sp>
      <p:sp>
        <p:nvSpPr>
          <p:cNvPr id="12" name="AutoShape 3"/>
          <p:cNvSpPr>
            <a:spLocks noChangeArrowheads="1"/>
          </p:cNvSpPr>
          <p:nvPr/>
        </p:nvSpPr>
        <p:spPr bwMode="auto">
          <a:xfrm>
            <a:off x="4357686" y="5000636"/>
            <a:ext cx="1366442" cy="1143008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ts val="1000"/>
              </a:spcAft>
            </a:pPr>
            <a:r>
              <a:rPr lang="ru-RU" sz="1400" b="1" dirty="0" smtClean="0">
                <a:solidFill>
                  <a:srgbClr val="002060"/>
                </a:solidFill>
                <a:latin typeface="Cambria" pitchFamily="18" charset="0"/>
                <a:cs typeface="Arial" pitchFamily="34" charset="0"/>
              </a:rPr>
              <a:t>ДЕТЁНЫШИ ЖИВОТНЫХ</a:t>
            </a:r>
          </a:p>
        </p:txBody>
      </p:sp>
      <p:sp>
        <p:nvSpPr>
          <p:cNvPr id="14" name="AutoShape 3"/>
          <p:cNvSpPr>
            <a:spLocks noChangeArrowheads="1"/>
          </p:cNvSpPr>
          <p:nvPr/>
        </p:nvSpPr>
        <p:spPr bwMode="auto">
          <a:xfrm>
            <a:off x="5929322" y="5000636"/>
            <a:ext cx="1214446" cy="1143008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ts val="1000"/>
              </a:spcAft>
            </a:pPr>
            <a:r>
              <a:rPr lang="ru-RU" sz="1400" b="1" dirty="0" smtClean="0">
                <a:solidFill>
                  <a:srgbClr val="002060"/>
                </a:solidFill>
                <a:latin typeface="Cambria" pitchFamily="18" charset="0"/>
                <a:cs typeface="Arial" pitchFamily="34" charset="0"/>
              </a:rPr>
              <a:t>ЛИЦО, ПРОФЕССИЯ</a:t>
            </a:r>
          </a:p>
        </p:txBody>
      </p:sp>
      <p:sp>
        <p:nvSpPr>
          <p:cNvPr id="16" name="Выгнутая влево стрелка 15"/>
          <p:cNvSpPr/>
          <p:nvPr/>
        </p:nvSpPr>
        <p:spPr>
          <a:xfrm rot="4231865">
            <a:off x="2786050" y="461735"/>
            <a:ext cx="746491" cy="2027775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7" name="Выгнутая вправо стрелка 16"/>
          <p:cNvSpPr/>
          <p:nvPr/>
        </p:nvSpPr>
        <p:spPr>
          <a:xfrm rot="17303506">
            <a:off x="5652745" y="442856"/>
            <a:ext cx="798285" cy="1985939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8" name="Стрелка вниз 17"/>
          <p:cNvSpPr/>
          <p:nvPr/>
        </p:nvSpPr>
        <p:spPr>
          <a:xfrm flipH="1">
            <a:off x="4786314" y="2357430"/>
            <a:ext cx="285752" cy="11430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20" name="Прямая со стрелкой 19"/>
          <p:cNvCxnSpPr/>
          <p:nvPr/>
        </p:nvCxnSpPr>
        <p:spPr>
          <a:xfrm rot="10800000" flipV="1">
            <a:off x="1285852" y="3000372"/>
            <a:ext cx="714380" cy="50006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>
            <a:off x="2143108" y="3000372"/>
            <a:ext cx="714380" cy="50006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/>
          <p:nvPr/>
        </p:nvCxnSpPr>
        <p:spPr>
          <a:xfrm rot="10800000" flipV="1">
            <a:off x="3571868" y="4357694"/>
            <a:ext cx="1285884" cy="50006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/>
          <p:nvPr/>
        </p:nvCxnSpPr>
        <p:spPr>
          <a:xfrm rot="5400000">
            <a:off x="4714876" y="4643446"/>
            <a:ext cx="429422" cy="14367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9" name="Прямая со стрелкой 38"/>
          <p:cNvCxnSpPr/>
          <p:nvPr/>
        </p:nvCxnSpPr>
        <p:spPr>
          <a:xfrm>
            <a:off x="5214942" y="4429132"/>
            <a:ext cx="785818" cy="42862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1" name="Стрелка влево 40">
            <a:hlinkClick r:id="rId2" action="ppaction://hlinksldjump"/>
          </p:cNvPr>
          <p:cNvSpPr/>
          <p:nvPr/>
        </p:nvSpPr>
        <p:spPr>
          <a:xfrm rot="10800000">
            <a:off x="7858148" y="6000768"/>
            <a:ext cx="978408" cy="484632"/>
          </a:xfrm>
          <a:prstGeom prst="leftArrow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681278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Объект 2"/>
          <p:cNvSpPr>
            <a:spLocks noGrp="1"/>
          </p:cNvSpPr>
          <p:nvPr>
            <p:ph idx="1"/>
          </p:nvPr>
        </p:nvSpPr>
        <p:spPr>
          <a:xfrm>
            <a:off x="323850" y="1439863"/>
            <a:ext cx="8569325" cy="6092825"/>
          </a:xfrm>
        </p:spPr>
        <p:txBody>
          <a:bodyPr/>
          <a:lstStyle/>
          <a:p>
            <a:pPr marL="609600" indent="-609600" eaLnBrk="1" hangingPunct="1">
              <a:spcBef>
                <a:spcPct val="0"/>
              </a:spcBef>
              <a:buClrTx/>
              <a:buSzTx/>
              <a:buFont typeface="Symbol" pitchFamily="18" charset="2"/>
              <a:buNone/>
            </a:pPr>
            <a:r>
              <a:rPr lang="ru-RU" sz="2800" b="1" i="1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1. </a:t>
            </a:r>
            <a:r>
              <a:rPr lang="ru-RU" sz="2800" b="1" i="1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cs typeface="Arial" pitchFamily="34" charset="0"/>
              </a:rPr>
              <a:t>Изучив  предложенную таблицу, </a:t>
            </a:r>
            <a:r>
              <a:rPr lang="ru-RU" sz="2800" b="1" i="1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выясните условия, от которых зависит написание Н и НН в суффиксах прилагательных</a:t>
            </a:r>
            <a:endParaRPr lang="ru-RU" sz="2800" b="1" i="1" dirty="0" smtClean="0">
              <a:solidFill>
                <a:schemeClr val="tx2">
                  <a:lumMod val="50000"/>
                </a:schemeClr>
              </a:solidFill>
              <a:latin typeface="Calibri" pitchFamily="34" charset="0"/>
              <a:cs typeface="Arial" pitchFamily="34" charset="0"/>
            </a:endParaRPr>
          </a:p>
          <a:p>
            <a:pPr marL="609600" indent="-609600" eaLnBrk="1" hangingPunct="1">
              <a:spcBef>
                <a:spcPct val="0"/>
              </a:spcBef>
              <a:buClrTx/>
              <a:buSzTx/>
              <a:buFont typeface="Symbol" pitchFamily="18" charset="2"/>
              <a:buNone/>
            </a:pPr>
            <a:r>
              <a:rPr lang="ru-RU" sz="2800" b="1" i="1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2.Обсудите в группе, от чего зависит написание Н и НН и зафиксируйте выводы</a:t>
            </a:r>
            <a:r>
              <a:rPr lang="ru-RU" sz="2800" b="1" i="1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cs typeface="Arial" pitchFamily="34" charset="0"/>
              </a:rPr>
              <a:t> в этой же таблице.</a:t>
            </a:r>
          </a:p>
          <a:p>
            <a:pPr marL="609600" indent="-609600">
              <a:buFont typeface="Symbol" pitchFamily="18" charset="2"/>
              <a:buNone/>
            </a:pPr>
            <a:r>
              <a:rPr lang="ru-RU" sz="2800" b="1" i="1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cs typeface="Arial" pitchFamily="34" charset="0"/>
              </a:rPr>
              <a:t>3. Сформулируйте правила написания Н и НН в суффиксах прилагательных.</a:t>
            </a:r>
          </a:p>
          <a:p>
            <a:pPr marL="609600" indent="-609600">
              <a:buFont typeface="Symbol" pitchFamily="18" charset="2"/>
              <a:buNone/>
            </a:pPr>
            <a:r>
              <a:rPr lang="ru-RU" sz="2800" b="1" i="1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cs typeface="Arial" pitchFamily="34" charset="0"/>
              </a:rPr>
              <a:t>4. После выступления групп составьте алгоритм действий при написании Н и НН в суффиксах прилагательных .</a:t>
            </a:r>
            <a:endParaRPr lang="ru-RU" sz="2800" b="1" i="1" dirty="0" smtClean="0">
              <a:solidFill>
                <a:schemeClr val="tx2">
                  <a:lumMod val="50000"/>
                </a:schemeClr>
              </a:solidFill>
              <a:latin typeface="Calibri" pitchFamily="34" charset="0"/>
            </a:endParaRPr>
          </a:p>
          <a:p>
            <a:pPr marL="609600" indent="-609600" eaLnBrk="1" hangingPunct="1">
              <a:spcBef>
                <a:spcPct val="0"/>
              </a:spcBef>
              <a:buClrTx/>
              <a:buSzTx/>
              <a:buFont typeface="Symbol" pitchFamily="18" charset="2"/>
              <a:buNone/>
            </a:pPr>
            <a:endParaRPr lang="ru-RU" sz="2800" i="1" dirty="0" smtClean="0">
              <a:solidFill>
                <a:schemeClr val="tx1"/>
              </a:solidFill>
              <a:latin typeface="Calibri" pitchFamily="34" charset="0"/>
              <a:cs typeface="Arial" pitchFamily="34" charset="0"/>
            </a:endParaRPr>
          </a:p>
        </p:txBody>
      </p:sp>
      <p:sp>
        <p:nvSpPr>
          <p:cNvPr id="28675" name="Заголовок 1"/>
          <p:cNvSpPr>
            <a:spLocks noGrp="1"/>
          </p:cNvSpPr>
          <p:nvPr>
            <p:ph type="title"/>
          </p:nvPr>
        </p:nvSpPr>
        <p:spPr>
          <a:xfrm>
            <a:off x="179388" y="333375"/>
            <a:ext cx="8785225" cy="719138"/>
          </a:xfrm>
        </p:spPr>
        <p:txBody>
          <a:bodyPr>
            <a:normAutofit/>
          </a:bodyPr>
          <a:lstStyle/>
          <a:p>
            <a:pPr eaLnBrk="1" hangingPunct="1"/>
            <a:r>
              <a:rPr lang="ru-RU" sz="3600" b="1" dirty="0" smtClean="0">
                <a:solidFill>
                  <a:schemeClr val="tx1"/>
                </a:solidFill>
              </a:rPr>
              <a:t>Инструктаж по выполнению работы. </a:t>
            </a:r>
          </a:p>
        </p:txBody>
      </p:sp>
      <p:sp>
        <p:nvSpPr>
          <p:cNvPr id="4" name="Стрелка вправо 3">
            <a:hlinkClick r:id="rId2" action="ppaction://hlinksldjump"/>
          </p:cNvPr>
          <p:cNvSpPr/>
          <p:nvPr/>
        </p:nvSpPr>
        <p:spPr>
          <a:xfrm>
            <a:off x="7715272" y="6072206"/>
            <a:ext cx="977900" cy="4841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1505300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078936550"/>
              </p:ext>
            </p:extLst>
          </p:nvPr>
        </p:nvGraphicFramePr>
        <p:xfrm>
          <a:off x="0" y="476670"/>
          <a:ext cx="9036496" cy="638132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42023"/>
                <a:gridCol w="7694473"/>
              </a:tblGrid>
              <a:tr h="1228440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Тип</a:t>
                      </a:r>
                      <a:r>
                        <a:rPr lang="ru-RU" sz="2000" b="1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урока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Урок изучения нового материала </a:t>
                      </a:r>
                    </a:p>
                    <a:p>
                      <a:r>
                        <a:rPr lang="ru-RU" sz="240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(первый урок по теме </a:t>
                      </a:r>
                      <a:r>
                        <a:rPr lang="ru-RU" sz="2400" b="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«</a:t>
                      </a:r>
                      <a:r>
                        <a:rPr lang="ru-RU" sz="2400" b="0" i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Правописание</a:t>
                      </a:r>
                      <a:r>
                        <a:rPr lang="ru-RU" sz="2400" b="0" i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-</a:t>
                      </a:r>
                      <a:r>
                        <a:rPr lang="ru-RU" sz="2400" b="0" i="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</a:t>
                      </a:r>
                      <a:r>
                        <a:rPr lang="en-US" sz="2400" b="0" i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  </a:t>
                      </a:r>
                      <a:r>
                        <a:rPr lang="ru-RU" sz="2400" b="0" i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 </a:t>
                      </a:r>
                      <a:r>
                        <a:rPr lang="en-US" sz="2400" b="0" i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lang="ru-RU" sz="2400" b="0" i="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нн</a:t>
                      </a:r>
                      <a:r>
                        <a:rPr lang="en-US" sz="2400" b="0" i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lang="ru-RU" sz="2400" b="0" i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в суффиксах имён прилагательных</a:t>
                      </a:r>
                      <a:r>
                        <a:rPr lang="ru-RU" sz="2400" b="0" i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»).</a:t>
                      </a:r>
                      <a:endParaRPr lang="ru-RU" sz="2400" b="0" i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61792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Цель</a:t>
                      </a:r>
                      <a:endParaRPr lang="ru-RU" sz="20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Ознакомление учащихся с условиями выбора букв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-</a:t>
                      </a:r>
                      <a:r>
                        <a:rPr lang="ru-RU" sz="24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и </a:t>
                      </a:r>
                      <a:r>
                        <a:rPr lang="ru-RU" sz="24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нн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lang="ru-RU" sz="24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 суффиксах</a:t>
                      </a:r>
                      <a:r>
                        <a:rPr lang="ru-RU" sz="24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имён прилагательных.</a:t>
                      </a:r>
                      <a:endParaRPr lang="ru-RU" sz="2400" i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91097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Задачи</a:t>
                      </a:r>
                      <a:endParaRPr lang="ru-RU" sz="20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14350" indent="-514350">
                        <a:buClrTx/>
                        <a:buFont typeface="+mj-lt"/>
                        <a:buAutoNum type="arabicPeriod"/>
                      </a:pPr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Формировать навыки написания </a:t>
                      </a:r>
                      <a:r>
                        <a:rPr lang="ru-RU" sz="24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lang="ru-RU" sz="24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lang="ru-RU" sz="24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и -</a:t>
                      </a:r>
                      <a:r>
                        <a:rPr lang="ru-RU" sz="24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нн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lang="ru-RU" sz="24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 суффиксах</a:t>
                      </a:r>
                      <a:r>
                        <a:rPr lang="ru-RU" sz="24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имён прилагательных</a:t>
                      </a:r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  <a:p>
                      <a:pPr marL="514350" lvl="0" indent="-514350">
                        <a:buClrTx/>
                        <a:buFont typeface="+mj-lt"/>
                        <a:buAutoNum type="arabicPeriod"/>
                      </a:pPr>
                      <a:r>
                        <a:rPr lang="ru-RU" sz="24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</a:t>
                      </a:r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азвивать умения анализировать, делать выводы, работать в группе.</a:t>
                      </a:r>
                    </a:p>
                    <a:p>
                      <a:pPr marL="514350" lvl="0" indent="-514350">
                        <a:buClrTx/>
                        <a:buFont typeface="+mj-lt"/>
                        <a:buAutoNum type="arabicPeriod"/>
                      </a:pPr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Содействовать развитию коммуникативных способностей (слушать и слышать, вступать в диалог, выражать своё мнение).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763688" y="1807952"/>
            <a:ext cx="5880146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4000" b="1" i="1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Тополиный, оловянный, серебряный, кожаный, </a:t>
            </a:r>
            <a:r>
              <a:rPr lang="ru-RU" sz="4000" b="1" i="1" dirty="0" smtClean="0">
                <a:solidFill>
                  <a:schemeClr val="tx2">
                    <a:lumMod val="50000"/>
                  </a:schemeClr>
                </a:solidFill>
                <a:latin typeface="Monotype Corsiva" pitchFamily="66" charset="0"/>
                <a:ea typeface="Times New Roman" pitchFamily="18" charset="0"/>
                <a:cs typeface="Arial" pitchFamily="34" charset="0"/>
              </a:rPr>
              <a:t>жизненный, гусиный</a:t>
            </a:r>
            <a:r>
              <a:rPr lang="ru-RU" sz="4000" b="1" i="1" dirty="0">
                <a:solidFill>
                  <a:schemeClr val="tx2">
                    <a:lumMod val="50000"/>
                  </a:schemeClr>
                </a:solidFill>
                <a:latin typeface="Monotype Corsiva" pitchFamily="66" charset="0"/>
                <a:ea typeface="Times New Roman" pitchFamily="18" charset="0"/>
                <a:cs typeface="Arial" pitchFamily="34" charset="0"/>
              </a:rPr>
              <a:t>, </a:t>
            </a:r>
            <a:endParaRPr lang="ru-RU" sz="4000" dirty="0">
              <a:solidFill>
                <a:schemeClr val="tx2">
                  <a:lumMod val="50000"/>
                </a:schemeClr>
              </a:solidFill>
              <a:latin typeface="Monotype Corsiva" pitchFamily="66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1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утренний, карманный, 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latin typeface="Monotype Corsiva" pitchFamily="66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4000" b="1" i="1" dirty="0">
                <a:solidFill>
                  <a:schemeClr val="tx2">
                    <a:lumMod val="50000"/>
                  </a:schemeClr>
                </a:solidFill>
                <a:latin typeface="Monotype Corsiva" pitchFamily="66" charset="0"/>
                <a:ea typeface="Times New Roman" pitchFamily="18" charset="0"/>
                <a:cs typeface="Arial" pitchFamily="34" charset="0"/>
              </a:rPr>
              <a:t>с</a:t>
            </a:r>
            <a:r>
              <a:rPr kumimoji="0" lang="ru-RU" sz="4000" b="1" i="1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теклянный, деревянный, длинный, станционный, искусственный,</a:t>
            </a:r>
            <a:r>
              <a:rPr kumimoji="0" lang="ru-RU" sz="4000" b="1" i="1" u="none" strike="noStrike" cap="none" normalizeH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4000" b="1" i="1" dirty="0" smtClean="0">
                <a:solidFill>
                  <a:schemeClr val="tx2">
                    <a:lumMod val="50000"/>
                  </a:schemeClr>
                </a:solidFill>
                <a:latin typeface="Monotype Corsiva" pitchFamily="66" charset="0"/>
                <a:ea typeface="Times New Roman" pitchFamily="18" charset="0"/>
                <a:cs typeface="Arial" pitchFamily="34" charset="0"/>
              </a:rPr>
              <a:t>лунный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latin typeface="Monotype Corsiva" pitchFamily="66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7158" y="428604"/>
            <a:ext cx="807249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b="1" dirty="0" smtClean="0">
                <a:latin typeface="Calibri" pitchFamily="34" charset="0"/>
                <a:cs typeface="Times New Roman" pitchFamily="18" charset="0"/>
              </a:rPr>
              <a:t>Выделите в </a:t>
            </a:r>
            <a:r>
              <a:rPr lang="ru-RU" sz="2400" b="1" dirty="0">
                <a:latin typeface="Calibri" pitchFamily="34" charset="0"/>
                <a:cs typeface="Times New Roman" pitchFamily="18" charset="0"/>
              </a:rPr>
              <a:t>данных словах морфему, над  которой  </a:t>
            </a:r>
            <a:r>
              <a:rPr lang="ru-RU" sz="2400" b="1" dirty="0" smtClean="0">
                <a:latin typeface="Calibri" pitchFamily="34" charset="0"/>
                <a:cs typeface="Times New Roman" pitchFamily="18" charset="0"/>
              </a:rPr>
              <a:t>работали. Разделить их на группы.</a:t>
            </a:r>
            <a:r>
              <a:rPr lang="ru-RU" sz="2400" b="1" dirty="0">
                <a:latin typeface="Calibri" pitchFamily="34" charset="0"/>
                <a:cs typeface="Times New Roman" pitchFamily="18" charset="0"/>
              </a:rPr>
              <a:t> </a:t>
            </a:r>
            <a:r>
              <a:rPr lang="ru-RU" sz="2400" b="1" dirty="0" smtClean="0">
                <a:latin typeface="Calibri" pitchFamily="34" charset="0"/>
                <a:cs typeface="Times New Roman" pitchFamily="18" charset="0"/>
              </a:rPr>
              <a:t>Выявите </a:t>
            </a:r>
            <a:r>
              <a:rPr lang="ru-RU" sz="2400" b="1" dirty="0">
                <a:latin typeface="Calibri" pitchFamily="34" charset="0"/>
                <a:cs typeface="Times New Roman" pitchFamily="18" charset="0"/>
              </a:rPr>
              <a:t>слова, которые не относятся ни к одной из групп.</a:t>
            </a:r>
          </a:p>
        </p:txBody>
      </p:sp>
      <p:sp>
        <p:nvSpPr>
          <p:cNvPr id="7" name="Стрелка влево 6">
            <a:hlinkClick r:id="rId2" action="ppaction://hlinksldjump"/>
          </p:cNvPr>
          <p:cNvSpPr/>
          <p:nvPr/>
        </p:nvSpPr>
        <p:spPr>
          <a:xfrm rot="10800000">
            <a:off x="7215206" y="6072206"/>
            <a:ext cx="978408" cy="484632"/>
          </a:xfrm>
          <a:prstGeom prst="leftArrow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740754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38"/>
          <p:cNvSpPr>
            <a:spLocks noChangeArrowheads="1"/>
          </p:cNvSpPr>
          <p:nvPr/>
        </p:nvSpPr>
        <p:spPr bwMode="auto">
          <a:xfrm>
            <a:off x="0" y="1484313"/>
            <a:ext cx="9144000" cy="208915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9699" name="Объект 1"/>
          <p:cNvSpPr>
            <a:spLocks noGrp="1"/>
          </p:cNvSpPr>
          <p:nvPr>
            <p:ph idx="1"/>
          </p:nvPr>
        </p:nvSpPr>
        <p:spPr>
          <a:xfrm>
            <a:off x="0" y="1557338"/>
            <a:ext cx="9144000" cy="5543550"/>
          </a:xfrm>
        </p:spPr>
        <p:txBody>
          <a:bodyPr/>
          <a:lstStyle/>
          <a:p>
            <a:pPr>
              <a:buFont typeface="Symbol" pitchFamily="18" charset="2"/>
              <a:buNone/>
            </a:pPr>
            <a:r>
              <a:rPr lang="ru-RU" dirty="0" smtClean="0">
                <a:solidFill>
                  <a:schemeClr val="tx1"/>
                </a:solidFill>
              </a:rPr>
              <a:t> </a:t>
            </a:r>
            <a:r>
              <a:rPr lang="ru-RU" dirty="0" smtClean="0">
                <a:solidFill>
                  <a:schemeClr val="tx1"/>
                </a:solidFill>
                <a:latin typeface="Calibri" pitchFamily="34" charset="0"/>
              </a:rPr>
              <a:t>1. </a:t>
            </a:r>
            <a:r>
              <a:rPr lang="ru-RU" sz="2000" dirty="0" smtClean="0">
                <a:solidFill>
                  <a:schemeClr val="tx1"/>
                </a:solidFill>
                <a:latin typeface="Calibri" pitchFamily="34" charset="0"/>
              </a:rPr>
              <a:t>В своей группе дайте ответ на вопрос: </a:t>
            </a:r>
            <a:r>
              <a:rPr lang="ru-RU" sz="2000" b="1" i="1" dirty="0" smtClean="0">
                <a:solidFill>
                  <a:schemeClr val="tx1"/>
                </a:solidFill>
                <a:latin typeface="Calibri" pitchFamily="34" charset="0"/>
              </a:rPr>
              <a:t>от каких условий зависит написание –</a:t>
            </a:r>
            <a:r>
              <a:rPr lang="ru-RU" sz="2000" b="1" i="1" dirty="0" err="1" smtClean="0">
                <a:solidFill>
                  <a:schemeClr val="tx1"/>
                </a:solidFill>
                <a:latin typeface="Calibri" pitchFamily="34" charset="0"/>
              </a:rPr>
              <a:t>н</a:t>
            </a:r>
            <a:r>
              <a:rPr lang="ru-RU" sz="2000" b="1" i="1" dirty="0" smtClean="0">
                <a:solidFill>
                  <a:schemeClr val="tx1"/>
                </a:solidFill>
                <a:latin typeface="Calibri" pitchFamily="34" charset="0"/>
              </a:rPr>
              <a:t>- и -</a:t>
            </a:r>
            <a:r>
              <a:rPr lang="ru-RU" sz="2000" b="1" i="1" dirty="0" err="1" smtClean="0">
                <a:solidFill>
                  <a:schemeClr val="tx1"/>
                </a:solidFill>
                <a:latin typeface="Calibri" pitchFamily="34" charset="0"/>
              </a:rPr>
              <a:t>нн</a:t>
            </a:r>
            <a:r>
              <a:rPr lang="ru-RU" sz="2000" b="1" i="1" dirty="0" smtClean="0">
                <a:solidFill>
                  <a:schemeClr val="tx1"/>
                </a:solidFill>
                <a:latin typeface="Calibri" pitchFamily="34" charset="0"/>
              </a:rPr>
              <a:t>- в суффиксах прилагательных?</a:t>
            </a:r>
            <a:endParaRPr lang="ru-RU" sz="2000" dirty="0" smtClean="0">
              <a:solidFill>
                <a:schemeClr val="tx1"/>
              </a:solidFill>
              <a:latin typeface="Calibri" pitchFamily="34" charset="0"/>
            </a:endParaRPr>
          </a:p>
          <a:p>
            <a:pPr>
              <a:buFont typeface="Symbol" pitchFamily="18" charset="2"/>
              <a:buNone/>
            </a:pPr>
            <a:r>
              <a:rPr lang="ru-RU" sz="2000" dirty="0" smtClean="0">
                <a:solidFill>
                  <a:schemeClr val="tx1"/>
                </a:solidFill>
                <a:latin typeface="Calibri" pitchFamily="34" charset="0"/>
              </a:rPr>
              <a:t>2. Для этого исследуйте примеры и выясните, почему в первой группе слов</a:t>
            </a:r>
            <a:r>
              <a:rPr lang="ru-RU" sz="2000" b="1" i="1" dirty="0" smtClean="0">
                <a:solidFill>
                  <a:schemeClr val="tx1"/>
                </a:solidFill>
                <a:latin typeface="Calibri" pitchFamily="34" charset="0"/>
              </a:rPr>
              <a:t> в суффиксах пишется -</a:t>
            </a:r>
            <a:r>
              <a:rPr lang="ru-RU" sz="2000" b="1" i="1" dirty="0" err="1" smtClean="0">
                <a:solidFill>
                  <a:schemeClr val="tx1"/>
                </a:solidFill>
                <a:latin typeface="Calibri" pitchFamily="34" charset="0"/>
              </a:rPr>
              <a:t>н</a:t>
            </a:r>
            <a:r>
              <a:rPr lang="ru-RU" sz="2000" b="1" i="1" dirty="0" smtClean="0">
                <a:solidFill>
                  <a:schemeClr val="tx1"/>
                </a:solidFill>
                <a:latin typeface="Calibri" pitchFamily="34" charset="0"/>
              </a:rPr>
              <a:t>-</a:t>
            </a:r>
            <a:r>
              <a:rPr lang="ru-RU" sz="2000" dirty="0" smtClean="0">
                <a:solidFill>
                  <a:schemeClr val="tx1"/>
                </a:solidFill>
                <a:latin typeface="Calibri" pitchFamily="34" charset="0"/>
              </a:rPr>
              <a:t>, а во второй –</a:t>
            </a:r>
            <a:r>
              <a:rPr lang="ru-RU" sz="2000" b="1" dirty="0" smtClean="0">
                <a:solidFill>
                  <a:schemeClr val="tx1"/>
                </a:solidFill>
                <a:latin typeface="Calibri" pitchFamily="34" charset="0"/>
              </a:rPr>
              <a:t>-</a:t>
            </a:r>
            <a:r>
              <a:rPr lang="ru-RU" sz="2000" b="1" dirty="0" err="1" smtClean="0">
                <a:solidFill>
                  <a:schemeClr val="tx1"/>
                </a:solidFill>
                <a:latin typeface="Calibri" pitchFamily="34" charset="0"/>
              </a:rPr>
              <a:t>нн</a:t>
            </a:r>
            <a:r>
              <a:rPr lang="ru-RU" sz="2000" b="1" dirty="0" smtClean="0">
                <a:solidFill>
                  <a:schemeClr val="tx1"/>
                </a:solidFill>
                <a:latin typeface="Calibri" pitchFamily="34" charset="0"/>
              </a:rPr>
              <a:t>- </a:t>
            </a:r>
            <a:r>
              <a:rPr lang="ru-RU" sz="2000" dirty="0" smtClean="0">
                <a:solidFill>
                  <a:schemeClr val="tx1"/>
                </a:solidFill>
                <a:latin typeface="Calibri" pitchFamily="34" charset="0"/>
              </a:rPr>
              <a:t>(выясните условия)?</a:t>
            </a:r>
          </a:p>
          <a:p>
            <a:pPr>
              <a:buFont typeface="Symbol" pitchFamily="18" charset="2"/>
              <a:buNone/>
            </a:pPr>
            <a:r>
              <a:rPr lang="ru-RU" sz="2000" dirty="0" smtClean="0">
                <a:solidFill>
                  <a:schemeClr val="tx1"/>
                </a:solidFill>
                <a:latin typeface="Calibri" pitchFamily="34" charset="0"/>
              </a:rPr>
              <a:t>3. В случае затруднения воспользуйтесь учебником и прочитайте правило ( §32).</a:t>
            </a:r>
          </a:p>
          <a:p>
            <a:endParaRPr lang="ru-RU" dirty="0" smtClean="0">
              <a:solidFill>
                <a:schemeClr val="tx1"/>
              </a:solidFill>
              <a:latin typeface="Calibri" pitchFamily="34" charset="0"/>
            </a:endParaRPr>
          </a:p>
          <a:p>
            <a:pPr>
              <a:lnSpc>
                <a:spcPct val="90000"/>
              </a:lnSpc>
              <a:buFont typeface="Arial" pitchFamily="34" charset="0"/>
              <a:buNone/>
            </a:pPr>
            <a:endParaRPr lang="ru-RU" dirty="0" smtClean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9700" name="Заголовок 2"/>
          <p:cNvSpPr>
            <a:spLocks noGrp="1"/>
          </p:cNvSpPr>
          <p:nvPr>
            <p:ph type="title"/>
          </p:nvPr>
        </p:nvSpPr>
        <p:spPr>
          <a:xfrm>
            <a:off x="457200" y="338138"/>
            <a:ext cx="8229600" cy="13811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b="1" dirty="0" smtClean="0">
                <a:solidFill>
                  <a:schemeClr val="tx1"/>
                </a:solidFill>
              </a:rPr>
              <a:t/>
            </a:r>
            <a:br>
              <a:rPr lang="ru-RU" b="1" dirty="0" smtClean="0">
                <a:solidFill>
                  <a:schemeClr val="tx1"/>
                </a:solidFill>
              </a:rPr>
            </a:br>
            <a:endParaRPr lang="ru-RU" b="1" dirty="0" smtClean="0">
              <a:solidFill>
                <a:schemeClr val="tx1"/>
              </a:solidFill>
            </a:endParaRPr>
          </a:p>
        </p:txBody>
      </p:sp>
      <p:sp>
        <p:nvSpPr>
          <p:cNvPr id="29701" name="Заголовок 2"/>
          <p:cNvSpPr txBox="1">
            <a:spLocks/>
          </p:cNvSpPr>
          <p:nvPr/>
        </p:nvSpPr>
        <p:spPr bwMode="auto">
          <a:xfrm>
            <a:off x="323850" y="260350"/>
            <a:ext cx="8496300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ru-RU" sz="4400" b="1" dirty="0"/>
              <a:t> </a:t>
            </a:r>
            <a:r>
              <a:rPr lang="ru-RU" sz="2800" b="1" dirty="0">
                <a:latin typeface="Calibri" pitchFamily="34" charset="0"/>
              </a:rPr>
              <a:t>Исследовательское задание </a:t>
            </a:r>
          </a:p>
          <a:p>
            <a:pPr algn="ctr" eaLnBrk="1" hangingPunct="1"/>
            <a:r>
              <a:rPr lang="ru-RU" sz="2800" b="1" dirty="0">
                <a:latin typeface="Calibri" pitchFamily="34" charset="0"/>
              </a:rPr>
              <a:t>(уровень А)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278181646"/>
              </p:ext>
            </p:extLst>
          </p:nvPr>
        </p:nvGraphicFramePr>
        <p:xfrm>
          <a:off x="0" y="3429001"/>
          <a:ext cx="9143999" cy="4415916"/>
        </p:xfrm>
        <a:graphic>
          <a:graphicData uri="http://schemas.openxmlformats.org/drawingml/2006/table">
            <a:tbl>
              <a:tblPr/>
              <a:tblGrid>
                <a:gridCol w="2304512"/>
                <a:gridCol w="2304510"/>
                <a:gridCol w="2304512"/>
                <a:gridCol w="2230465"/>
              </a:tblGrid>
              <a:tr h="3480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-Н-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Условие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-НН-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Условие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68688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Кожаный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Голубиный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Волосяной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Ледяной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Шмелиный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Стеклянный</a:t>
                      </a:r>
                      <a:endParaRPr lang="ru-RU" sz="2000" dirty="0" smtClean="0"/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5FE"/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 lvl="0" indent="-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Клюквенный</a:t>
                      </a:r>
                    </a:p>
                    <a:p>
                      <a:pPr marL="457200" marR="0" lvl="0" indent="-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Осенний</a:t>
                      </a:r>
                    </a:p>
                    <a:p>
                      <a:pPr marL="457200" marR="0" lvl="0" indent="-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Экскурсионный</a:t>
                      </a:r>
                    </a:p>
                    <a:p>
                      <a:pPr marL="457200" marR="0" lvl="0" indent="-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Сезонный</a:t>
                      </a:r>
                    </a:p>
                    <a:p>
                      <a:pPr marL="457200" marR="0" lvl="0" indent="-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Соломенный</a:t>
                      </a:r>
                    </a:p>
                    <a:p>
                      <a:pPr marL="457200" marR="0" lvl="0" indent="-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Ветреный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5FE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5FE"/>
                    </a:solidFill>
                  </a:tcPr>
                </a:tc>
              </a:tr>
              <a:tr h="6158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3FF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3FF"/>
                    </a:solidFill>
                  </a:tcPr>
                </a:tc>
              </a:tr>
              <a:tr h="5467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5FE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5FE"/>
                    </a:solidFill>
                  </a:tcPr>
                </a:tc>
              </a:tr>
              <a:tr h="5467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3FF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3FF"/>
                    </a:solidFill>
                  </a:tcPr>
                </a:tc>
              </a:tr>
            </a:tbl>
          </a:graphicData>
        </a:graphic>
      </p:graphicFrame>
      <p:sp>
        <p:nvSpPr>
          <p:cNvPr id="8" name="Стрелка вправо 7">
            <a:hlinkClick r:id="rId3" action="ppaction://hlinksldjump"/>
          </p:cNvPr>
          <p:cNvSpPr/>
          <p:nvPr/>
        </p:nvSpPr>
        <p:spPr>
          <a:xfrm>
            <a:off x="7715272" y="6072206"/>
            <a:ext cx="979488" cy="4841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9493247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38"/>
          <p:cNvSpPr>
            <a:spLocks noChangeArrowheads="1"/>
          </p:cNvSpPr>
          <p:nvPr/>
        </p:nvSpPr>
        <p:spPr bwMode="auto">
          <a:xfrm>
            <a:off x="0" y="692150"/>
            <a:ext cx="9144000" cy="302418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0723" name="Объект 1"/>
          <p:cNvSpPr>
            <a:spLocks noGrp="1"/>
          </p:cNvSpPr>
          <p:nvPr>
            <p:ph idx="1"/>
          </p:nvPr>
        </p:nvSpPr>
        <p:spPr>
          <a:xfrm>
            <a:off x="0" y="765175"/>
            <a:ext cx="9144000" cy="4032250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 </a:t>
            </a:r>
            <a:r>
              <a:rPr lang="ru-RU" sz="2000" dirty="0" smtClean="0">
                <a:solidFill>
                  <a:schemeClr val="tx1"/>
                </a:solidFill>
                <a:latin typeface="Calibri" pitchFamily="34" charset="0"/>
              </a:rPr>
              <a:t>1.В своей группе ответьте на вопрос: </a:t>
            </a:r>
            <a:r>
              <a:rPr lang="ru-RU" sz="2000" b="1" i="1" dirty="0" smtClean="0">
                <a:solidFill>
                  <a:schemeClr val="tx1"/>
                </a:solidFill>
                <a:latin typeface="Calibri" pitchFamily="34" charset="0"/>
              </a:rPr>
              <a:t>от </a:t>
            </a:r>
            <a:r>
              <a:rPr lang="ru-RU" sz="2000" b="1" i="1" dirty="0">
                <a:solidFill>
                  <a:schemeClr val="tx1"/>
                </a:solidFill>
                <a:latin typeface="Calibri" pitchFamily="34" charset="0"/>
              </a:rPr>
              <a:t>каких условий зависит написание </a:t>
            </a:r>
            <a:r>
              <a:rPr lang="ru-RU" sz="2000" b="1" i="1" dirty="0" smtClean="0">
                <a:solidFill>
                  <a:schemeClr val="tx1"/>
                </a:solidFill>
                <a:latin typeface="Calibri" pitchFamily="34" charset="0"/>
              </a:rPr>
              <a:t>–</a:t>
            </a:r>
            <a:r>
              <a:rPr lang="ru-RU" sz="2000" b="1" i="1" dirty="0" err="1" smtClean="0">
                <a:solidFill>
                  <a:schemeClr val="tx1"/>
                </a:solidFill>
                <a:latin typeface="Calibri" pitchFamily="34" charset="0"/>
              </a:rPr>
              <a:t>н</a:t>
            </a:r>
            <a:r>
              <a:rPr lang="ru-RU" sz="2000" b="1" i="1" dirty="0" smtClean="0">
                <a:solidFill>
                  <a:schemeClr val="tx1"/>
                </a:solidFill>
                <a:latin typeface="Calibri" pitchFamily="34" charset="0"/>
              </a:rPr>
              <a:t>- и -</a:t>
            </a:r>
            <a:r>
              <a:rPr lang="ru-RU" sz="2000" b="1" i="1" dirty="0" err="1" smtClean="0">
                <a:solidFill>
                  <a:schemeClr val="tx1"/>
                </a:solidFill>
                <a:latin typeface="Calibri" pitchFamily="34" charset="0"/>
              </a:rPr>
              <a:t>нн</a:t>
            </a:r>
            <a:r>
              <a:rPr lang="ru-RU" sz="2000" b="1" i="1" dirty="0" smtClean="0">
                <a:solidFill>
                  <a:schemeClr val="tx1"/>
                </a:solidFill>
                <a:latin typeface="Calibri" pitchFamily="34" charset="0"/>
              </a:rPr>
              <a:t>- </a:t>
            </a:r>
            <a:r>
              <a:rPr lang="ru-RU" sz="2000" b="1" i="1" dirty="0">
                <a:solidFill>
                  <a:schemeClr val="tx1"/>
                </a:solidFill>
                <a:latin typeface="Calibri" pitchFamily="34" charset="0"/>
              </a:rPr>
              <a:t>в суффиксах прилагательных</a:t>
            </a:r>
            <a:r>
              <a:rPr lang="ru-RU" sz="2000" b="1" i="1" dirty="0" smtClean="0">
                <a:solidFill>
                  <a:schemeClr val="tx1"/>
                </a:solidFill>
                <a:latin typeface="Calibri" pitchFamily="34" charset="0"/>
              </a:rPr>
              <a:t>?</a:t>
            </a:r>
            <a:endParaRPr lang="ru-RU" sz="2000" dirty="0" smtClean="0">
              <a:solidFill>
                <a:schemeClr val="tx1"/>
              </a:solidFill>
              <a:latin typeface="Calibri" pitchFamily="34" charset="0"/>
            </a:endParaRPr>
          </a:p>
          <a:p>
            <a:pPr>
              <a:buNone/>
            </a:pPr>
            <a:r>
              <a:rPr lang="ru-RU" sz="2000" dirty="0">
                <a:solidFill>
                  <a:schemeClr val="tx1"/>
                </a:solidFill>
                <a:latin typeface="Calibri" pitchFamily="34" charset="0"/>
              </a:rPr>
              <a:t>2.Для этого исследуйте примеры и выясните, почему в первой группе слов</a:t>
            </a:r>
            <a:r>
              <a:rPr lang="ru-RU" sz="2000" b="1" i="1" dirty="0">
                <a:solidFill>
                  <a:schemeClr val="tx1"/>
                </a:solidFill>
                <a:latin typeface="Calibri" pitchFamily="34" charset="0"/>
              </a:rPr>
              <a:t> в суффиксах пишется </a:t>
            </a:r>
            <a:r>
              <a:rPr lang="ru-RU" sz="2000" b="1" i="1" dirty="0" smtClean="0">
                <a:solidFill>
                  <a:schemeClr val="tx1"/>
                </a:solidFill>
                <a:latin typeface="Calibri" pitchFamily="34" charset="0"/>
              </a:rPr>
              <a:t>–</a:t>
            </a:r>
            <a:r>
              <a:rPr lang="ru-RU" sz="2000" b="1" i="1" dirty="0" err="1" smtClean="0">
                <a:solidFill>
                  <a:schemeClr val="tx1"/>
                </a:solidFill>
                <a:latin typeface="Calibri" pitchFamily="34" charset="0"/>
              </a:rPr>
              <a:t>н</a:t>
            </a:r>
            <a:r>
              <a:rPr lang="ru-RU" sz="2000" b="1" i="1" dirty="0" smtClean="0">
                <a:solidFill>
                  <a:schemeClr val="tx1"/>
                </a:solidFill>
                <a:latin typeface="Calibri" pitchFamily="34" charset="0"/>
              </a:rPr>
              <a:t>-</a:t>
            </a:r>
            <a:r>
              <a:rPr lang="ru-RU" sz="2000" dirty="0" smtClean="0">
                <a:solidFill>
                  <a:schemeClr val="tx1"/>
                </a:solidFill>
                <a:latin typeface="Calibri" pitchFamily="34" charset="0"/>
              </a:rPr>
              <a:t>, </a:t>
            </a:r>
            <a:r>
              <a:rPr lang="ru-RU" sz="2000" dirty="0">
                <a:solidFill>
                  <a:schemeClr val="tx1"/>
                </a:solidFill>
                <a:latin typeface="Calibri" pitchFamily="34" charset="0"/>
              </a:rPr>
              <a:t>а во второй </a:t>
            </a:r>
            <a:r>
              <a:rPr lang="ru-RU" sz="2000" dirty="0" smtClean="0">
                <a:solidFill>
                  <a:schemeClr val="tx1"/>
                </a:solidFill>
                <a:latin typeface="Calibri" pitchFamily="34" charset="0"/>
              </a:rPr>
              <a:t>–- </a:t>
            </a:r>
            <a:r>
              <a:rPr lang="ru-RU" sz="2000" b="1" dirty="0" err="1" smtClean="0">
                <a:solidFill>
                  <a:schemeClr val="tx1"/>
                </a:solidFill>
                <a:latin typeface="Calibri" pitchFamily="34" charset="0"/>
              </a:rPr>
              <a:t>нн</a:t>
            </a:r>
            <a:r>
              <a:rPr lang="ru-RU" sz="2000" b="1" dirty="0" smtClean="0">
                <a:solidFill>
                  <a:schemeClr val="tx1"/>
                </a:solidFill>
                <a:latin typeface="Calibri" pitchFamily="34" charset="0"/>
              </a:rPr>
              <a:t>- </a:t>
            </a:r>
            <a:r>
              <a:rPr lang="ru-RU" sz="2000" dirty="0">
                <a:solidFill>
                  <a:schemeClr val="tx1"/>
                </a:solidFill>
                <a:latin typeface="Calibri" pitchFamily="34" charset="0"/>
              </a:rPr>
              <a:t>(выясните условия)?</a:t>
            </a:r>
          </a:p>
          <a:p>
            <a:pPr>
              <a:buFont typeface="Symbol" pitchFamily="18" charset="2"/>
              <a:buNone/>
            </a:pPr>
            <a:r>
              <a:rPr lang="ru-RU" sz="2000" dirty="0" smtClean="0">
                <a:solidFill>
                  <a:schemeClr val="tx1"/>
                </a:solidFill>
                <a:latin typeface="Calibri" pitchFamily="34" charset="0"/>
              </a:rPr>
              <a:t>3. В помощь опора-напоминание.</a:t>
            </a:r>
            <a:r>
              <a:rPr lang="ru-RU" sz="2000" b="1" i="1" dirty="0" smtClean="0">
                <a:solidFill>
                  <a:schemeClr val="tx1"/>
                </a:solidFill>
                <a:latin typeface="Calibri" pitchFamily="34" charset="0"/>
              </a:rPr>
              <a:t>  </a:t>
            </a:r>
          </a:p>
          <a:p>
            <a:pPr>
              <a:buFont typeface="Symbol" pitchFamily="18" charset="2"/>
              <a:buNone/>
            </a:pPr>
            <a:r>
              <a:rPr lang="ru-RU" sz="2000" dirty="0" smtClean="0">
                <a:solidFill>
                  <a:schemeClr val="tx1"/>
                </a:solidFill>
                <a:latin typeface="Calibri" pitchFamily="34" charset="0"/>
              </a:rPr>
              <a:t>     При обозначении данной орфограммы нужно: определить часть речи, выделить корень и суффикс.</a:t>
            </a:r>
          </a:p>
          <a:p>
            <a:endParaRPr lang="ru-RU" dirty="0" smtClean="0">
              <a:solidFill>
                <a:schemeClr val="tx1"/>
              </a:solidFill>
              <a:latin typeface="Calibri" pitchFamily="34" charset="0"/>
            </a:endParaRPr>
          </a:p>
          <a:p>
            <a:pPr>
              <a:lnSpc>
                <a:spcPct val="90000"/>
              </a:lnSpc>
              <a:buFont typeface="Arial" pitchFamily="34" charset="0"/>
              <a:buNone/>
            </a:pPr>
            <a:endParaRPr lang="ru-RU" dirty="0" smtClean="0">
              <a:solidFill>
                <a:schemeClr val="tx1"/>
              </a:solidFill>
            </a:endParaRPr>
          </a:p>
        </p:txBody>
      </p:sp>
      <p:sp>
        <p:nvSpPr>
          <p:cNvPr id="30724" name="Заголовок 2"/>
          <p:cNvSpPr>
            <a:spLocks noGrp="1"/>
          </p:cNvSpPr>
          <p:nvPr>
            <p:ph type="title"/>
          </p:nvPr>
        </p:nvSpPr>
        <p:spPr>
          <a:xfrm>
            <a:off x="457200" y="338138"/>
            <a:ext cx="8229600" cy="13811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b="1" dirty="0" smtClean="0">
                <a:solidFill>
                  <a:schemeClr val="tx1"/>
                </a:solidFill>
              </a:rPr>
              <a:t/>
            </a:r>
            <a:br>
              <a:rPr lang="ru-RU" b="1" dirty="0" smtClean="0">
                <a:solidFill>
                  <a:schemeClr val="tx1"/>
                </a:solidFill>
              </a:rPr>
            </a:br>
            <a:endParaRPr lang="ru-RU" b="1" dirty="0" smtClean="0">
              <a:solidFill>
                <a:schemeClr val="tx1"/>
              </a:solidFill>
            </a:endParaRPr>
          </a:p>
        </p:txBody>
      </p:sp>
      <p:sp>
        <p:nvSpPr>
          <p:cNvPr id="30725" name="Заголовок 2"/>
          <p:cNvSpPr txBox="1">
            <a:spLocks/>
          </p:cNvSpPr>
          <p:nvPr/>
        </p:nvSpPr>
        <p:spPr bwMode="auto">
          <a:xfrm>
            <a:off x="323850" y="260350"/>
            <a:ext cx="8496300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ru-RU" sz="2800" b="1">
                <a:solidFill>
                  <a:srgbClr val="06436B"/>
                </a:solidFill>
              </a:rPr>
              <a:t>     </a:t>
            </a:r>
            <a:r>
              <a:rPr lang="ru-RU" sz="2800" b="1"/>
              <a:t>Исследовательское задание (уровень Б)</a:t>
            </a:r>
            <a:endParaRPr lang="ru-RU" sz="2800" b="1">
              <a:latin typeface="Candara" pitchFamily="34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679393359"/>
              </p:ext>
            </p:extLst>
          </p:nvPr>
        </p:nvGraphicFramePr>
        <p:xfrm>
          <a:off x="251520" y="3429000"/>
          <a:ext cx="8569325" cy="3554060"/>
        </p:xfrm>
        <a:graphic>
          <a:graphicData uri="http://schemas.openxmlformats.org/drawingml/2006/table">
            <a:tbl>
              <a:tblPr/>
              <a:tblGrid>
                <a:gridCol w="2416175"/>
                <a:gridCol w="2417763"/>
                <a:gridCol w="1866900"/>
                <a:gridCol w="1868487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-Н-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Условие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-НН-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Условие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681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Кожаный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Голубиный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Волосяной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Ледяной</a:t>
                      </a:r>
                    </a:p>
                    <a:p>
                      <a:r>
                        <a:rPr lang="ru-RU" dirty="0" smtClean="0"/>
                        <a:t>Шмелиный</a:t>
                      </a:r>
                    </a:p>
                    <a:p>
                      <a:r>
                        <a:rPr lang="ru-RU" dirty="0" smtClean="0"/>
                        <a:t>Стеклянный</a:t>
                      </a:r>
                      <a:endParaRPr lang="ru-RU" dirty="0"/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5FE"/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 lvl="0" indent="-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Клюквенный</a:t>
                      </a:r>
                    </a:p>
                    <a:p>
                      <a:pPr marL="457200" marR="0" lvl="0" indent="-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Осенний</a:t>
                      </a:r>
                    </a:p>
                    <a:p>
                      <a:pPr marL="457200" marR="0" lvl="0" indent="-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Экскурсионный</a:t>
                      </a:r>
                    </a:p>
                    <a:p>
                      <a:pPr marL="457200" marR="0" lvl="0" indent="-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Сезонный</a:t>
                      </a:r>
                    </a:p>
                    <a:p>
                      <a:pPr marL="457200" marR="0" lvl="0" indent="-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Соломенный</a:t>
                      </a:r>
                    </a:p>
                    <a:p>
                      <a:pPr marL="457200" marR="0" lvl="0" indent="-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Ветреный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5FE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5FE"/>
                    </a:solidFill>
                  </a:tcPr>
                </a:tc>
              </a:tr>
              <a:tr h="69148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3FF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3FF"/>
                    </a:solidFill>
                  </a:tcPr>
                </a:tc>
              </a:tr>
              <a:tr h="393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5FE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5FE"/>
                    </a:solidFill>
                  </a:tcPr>
                </a:tc>
              </a:tr>
              <a:tr h="18271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3FF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3FF"/>
                    </a:solidFill>
                  </a:tcPr>
                </a:tc>
              </a:tr>
            </a:tbl>
          </a:graphicData>
        </a:graphic>
      </p:graphicFrame>
      <p:sp>
        <p:nvSpPr>
          <p:cNvPr id="8" name="Стрелка вправо 7">
            <a:hlinkClick r:id="rId3" action="ppaction://hlinksldjump"/>
          </p:cNvPr>
          <p:cNvSpPr/>
          <p:nvPr/>
        </p:nvSpPr>
        <p:spPr>
          <a:xfrm>
            <a:off x="7929586" y="6000768"/>
            <a:ext cx="977900" cy="48418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82705464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38"/>
          <p:cNvSpPr>
            <a:spLocks noChangeArrowheads="1"/>
          </p:cNvSpPr>
          <p:nvPr/>
        </p:nvSpPr>
        <p:spPr bwMode="auto">
          <a:xfrm>
            <a:off x="0" y="1557338"/>
            <a:ext cx="9144000" cy="180022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1747" name="Объект 1"/>
          <p:cNvSpPr>
            <a:spLocks noGrp="1"/>
          </p:cNvSpPr>
          <p:nvPr>
            <p:ph idx="1"/>
          </p:nvPr>
        </p:nvSpPr>
        <p:spPr>
          <a:xfrm>
            <a:off x="0" y="1557338"/>
            <a:ext cx="8893175" cy="5543550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 </a:t>
            </a:r>
            <a:r>
              <a:rPr lang="ru-RU" sz="2000" dirty="0">
                <a:solidFill>
                  <a:schemeClr val="tx1"/>
                </a:solidFill>
                <a:latin typeface="Calibri" pitchFamily="34" charset="0"/>
              </a:rPr>
              <a:t>1.В своей группе ответьте на вопрос: </a:t>
            </a:r>
            <a:r>
              <a:rPr lang="ru-RU" sz="2000" b="1" i="1" dirty="0" smtClean="0">
                <a:solidFill>
                  <a:schemeClr val="tx1"/>
                </a:solidFill>
                <a:latin typeface="Calibri" pitchFamily="34" charset="0"/>
              </a:rPr>
              <a:t>от </a:t>
            </a:r>
            <a:r>
              <a:rPr lang="ru-RU" sz="2000" b="1" i="1" dirty="0">
                <a:solidFill>
                  <a:schemeClr val="tx1"/>
                </a:solidFill>
                <a:latin typeface="Calibri" pitchFamily="34" charset="0"/>
              </a:rPr>
              <a:t>каких условий зависит написание Н и НН в суффиксах прилагательных</a:t>
            </a:r>
            <a:r>
              <a:rPr lang="ru-RU" sz="2000" b="1" i="1" dirty="0" smtClean="0">
                <a:solidFill>
                  <a:schemeClr val="tx1"/>
                </a:solidFill>
                <a:latin typeface="Calibri" pitchFamily="34" charset="0"/>
              </a:rPr>
              <a:t>?</a:t>
            </a:r>
            <a:endParaRPr lang="ru-RU" sz="2000" dirty="0">
              <a:solidFill>
                <a:schemeClr val="tx1"/>
              </a:solidFill>
              <a:latin typeface="Calibri" pitchFamily="34" charset="0"/>
            </a:endParaRPr>
          </a:p>
          <a:p>
            <a:pPr>
              <a:buNone/>
            </a:pPr>
            <a:r>
              <a:rPr lang="ru-RU" sz="2000" dirty="0">
                <a:solidFill>
                  <a:schemeClr val="tx1"/>
                </a:solidFill>
                <a:latin typeface="Calibri" pitchFamily="34" charset="0"/>
              </a:rPr>
              <a:t>2.Для этого исследуйте примеры и выясните, почему в первой группе слов</a:t>
            </a:r>
            <a:r>
              <a:rPr lang="ru-RU" sz="2000" b="1" i="1" dirty="0">
                <a:solidFill>
                  <a:schemeClr val="tx1"/>
                </a:solidFill>
                <a:latin typeface="Calibri" pitchFamily="34" charset="0"/>
              </a:rPr>
              <a:t> в суффиксах пишется </a:t>
            </a:r>
            <a:r>
              <a:rPr lang="ru-RU" sz="2000" b="1" i="1" dirty="0" smtClean="0">
                <a:solidFill>
                  <a:schemeClr val="tx1"/>
                </a:solidFill>
                <a:latin typeface="Calibri" pitchFamily="34" charset="0"/>
              </a:rPr>
              <a:t>-</a:t>
            </a:r>
            <a:r>
              <a:rPr lang="ru-RU" sz="2000" b="1" i="1" dirty="0" err="1" smtClean="0">
                <a:solidFill>
                  <a:schemeClr val="tx1"/>
                </a:solidFill>
                <a:latin typeface="Calibri" pitchFamily="34" charset="0"/>
              </a:rPr>
              <a:t>н</a:t>
            </a:r>
            <a:r>
              <a:rPr lang="ru-RU" sz="2000" b="1" i="1" dirty="0" smtClean="0">
                <a:solidFill>
                  <a:schemeClr val="tx1"/>
                </a:solidFill>
                <a:latin typeface="Calibri" pitchFamily="34" charset="0"/>
              </a:rPr>
              <a:t>-</a:t>
            </a:r>
            <a:r>
              <a:rPr lang="ru-RU" sz="2000" dirty="0" smtClean="0">
                <a:solidFill>
                  <a:schemeClr val="tx1"/>
                </a:solidFill>
                <a:latin typeface="Calibri" pitchFamily="34" charset="0"/>
              </a:rPr>
              <a:t>, </a:t>
            </a:r>
            <a:r>
              <a:rPr lang="ru-RU" sz="2000" dirty="0">
                <a:solidFill>
                  <a:schemeClr val="tx1"/>
                </a:solidFill>
                <a:latin typeface="Calibri" pitchFamily="34" charset="0"/>
              </a:rPr>
              <a:t>а во второй – </a:t>
            </a:r>
            <a:r>
              <a:rPr lang="ru-RU" sz="2000" dirty="0" smtClean="0">
                <a:solidFill>
                  <a:schemeClr val="tx1"/>
                </a:solidFill>
                <a:latin typeface="Calibri" pitchFamily="34" charset="0"/>
              </a:rPr>
              <a:t>-</a:t>
            </a:r>
            <a:r>
              <a:rPr lang="ru-RU" sz="2000" b="1" dirty="0" err="1" smtClean="0">
                <a:solidFill>
                  <a:schemeClr val="tx1"/>
                </a:solidFill>
                <a:latin typeface="Calibri" pitchFamily="34" charset="0"/>
              </a:rPr>
              <a:t>нн</a:t>
            </a:r>
            <a:r>
              <a:rPr lang="ru-RU" sz="2000" b="1" dirty="0" smtClean="0">
                <a:solidFill>
                  <a:schemeClr val="tx1"/>
                </a:solidFill>
                <a:latin typeface="Calibri" pitchFamily="34" charset="0"/>
              </a:rPr>
              <a:t>- </a:t>
            </a:r>
            <a:r>
              <a:rPr lang="ru-RU" sz="2000" dirty="0">
                <a:solidFill>
                  <a:schemeClr val="tx1"/>
                </a:solidFill>
                <a:latin typeface="Calibri" pitchFamily="34" charset="0"/>
              </a:rPr>
              <a:t>(выясните условия)?</a:t>
            </a:r>
          </a:p>
          <a:p>
            <a:pPr>
              <a:buFont typeface="Symbol" pitchFamily="18" charset="2"/>
              <a:buNone/>
            </a:pPr>
            <a:r>
              <a:rPr lang="ru-RU" sz="2000" dirty="0" smtClean="0">
                <a:solidFill>
                  <a:schemeClr val="tx1"/>
                </a:solidFill>
                <a:latin typeface="Calibri" pitchFamily="34" charset="0"/>
              </a:rPr>
              <a:t>3. Приведите свои примеры.</a:t>
            </a:r>
          </a:p>
          <a:p>
            <a:pPr>
              <a:lnSpc>
                <a:spcPct val="90000"/>
              </a:lnSpc>
              <a:buFont typeface="Arial" pitchFamily="34" charset="0"/>
              <a:buNone/>
            </a:pPr>
            <a:endParaRPr lang="ru-RU" dirty="0" smtClean="0">
              <a:solidFill>
                <a:schemeClr val="tx1"/>
              </a:solidFill>
            </a:endParaRPr>
          </a:p>
        </p:txBody>
      </p:sp>
      <p:sp>
        <p:nvSpPr>
          <p:cNvPr id="31748" name="Заголовок 2"/>
          <p:cNvSpPr>
            <a:spLocks noGrp="1"/>
          </p:cNvSpPr>
          <p:nvPr>
            <p:ph type="title"/>
          </p:nvPr>
        </p:nvSpPr>
        <p:spPr>
          <a:xfrm>
            <a:off x="457200" y="338138"/>
            <a:ext cx="8229600" cy="13811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b="1" dirty="0" smtClean="0">
                <a:solidFill>
                  <a:schemeClr val="tx1"/>
                </a:solidFill>
              </a:rPr>
              <a:t/>
            </a:r>
            <a:br>
              <a:rPr lang="ru-RU" b="1" dirty="0" smtClean="0">
                <a:solidFill>
                  <a:schemeClr val="tx1"/>
                </a:solidFill>
              </a:rPr>
            </a:br>
            <a:endParaRPr lang="ru-RU" b="1" dirty="0" smtClean="0">
              <a:solidFill>
                <a:schemeClr val="tx1"/>
              </a:solidFill>
            </a:endParaRPr>
          </a:p>
        </p:txBody>
      </p:sp>
      <p:sp>
        <p:nvSpPr>
          <p:cNvPr id="31749" name="Заголовок 2"/>
          <p:cNvSpPr txBox="1">
            <a:spLocks/>
          </p:cNvSpPr>
          <p:nvPr/>
        </p:nvSpPr>
        <p:spPr bwMode="auto">
          <a:xfrm>
            <a:off x="323850" y="260350"/>
            <a:ext cx="8496300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ru-RU" sz="4400"/>
              <a:t> </a:t>
            </a:r>
            <a:r>
              <a:rPr lang="ru-RU" sz="2800" b="1">
                <a:latin typeface="Calibri" pitchFamily="34" charset="0"/>
              </a:rPr>
              <a:t>Исследовательское задание </a:t>
            </a:r>
          </a:p>
          <a:p>
            <a:pPr algn="ctr" eaLnBrk="1" hangingPunct="1"/>
            <a:r>
              <a:rPr lang="ru-RU" sz="2800" b="1">
                <a:latin typeface="Calibri" pitchFamily="34" charset="0"/>
              </a:rPr>
              <a:t>(уровень В)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447935048"/>
              </p:ext>
            </p:extLst>
          </p:nvPr>
        </p:nvGraphicFramePr>
        <p:xfrm>
          <a:off x="179388" y="3429000"/>
          <a:ext cx="8785225" cy="3913505"/>
        </p:xfrm>
        <a:graphic>
          <a:graphicData uri="http://schemas.openxmlformats.org/drawingml/2006/table">
            <a:tbl>
              <a:tblPr/>
              <a:tblGrid>
                <a:gridCol w="2160587"/>
                <a:gridCol w="2303463"/>
                <a:gridCol w="2232025"/>
                <a:gridCol w="2089150"/>
              </a:tblGrid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-Н-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Условие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-НН-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Условие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681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Кожаный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Голубиный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Волосяной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Ледяной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Шмелиный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Стеклянный</a:t>
                      </a:r>
                      <a:endParaRPr lang="ru-RU" sz="1800" dirty="0" smtClean="0"/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5FE"/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 lvl="0" indent="-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Клюквенный</a:t>
                      </a:r>
                    </a:p>
                    <a:p>
                      <a:pPr marL="457200" marR="0" lvl="0" indent="-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Осенний</a:t>
                      </a:r>
                    </a:p>
                    <a:p>
                      <a:pPr marL="457200" marR="0" lvl="0" indent="-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Экскурсионный</a:t>
                      </a:r>
                    </a:p>
                    <a:p>
                      <a:pPr marL="457200" marR="0" lvl="0" indent="-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Сезонный</a:t>
                      </a:r>
                    </a:p>
                    <a:p>
                      <a:pPr marL="457200" marR="0" lvl="0" indent="-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Соломенный</a:t>
                      </a:r>
                    </a:p>
                    <a:p>
                      <a:pPr marL="457200" marR="0" lvl="0" indent="-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Ветреный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endParaRPr lang="ru-RU" dirty="0"/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5FE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5FE"/>
                    </a:solidFill>
                  </a:tcPr>
                </a:tc>
              </a:tr>
              <a:tr h="61912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3FF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3FF"/>
                    </a:solidFill>
                  </a:tcPr>
                </a:tc>
              </a:tr>
              <a:tr h="393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5FE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5FE"/>
                    </a:solidFill>
                  </a:tcPr>
                </a:tc>
              </a:tr>
              <a:tr h="393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3FF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3FF"/>
                    </a:solidFill>
                  </a:tcPr>
                </a:tc>
              </a:tr>
            </a:tbl>
          </a:graphicData>
        </a:graphic>
      </p:graphicFrame>
      <p:sp>
        <p:nvSpPr>
          <p:cNvPr id="7" name="Стрелка вправо 6">
            <a:hlinkClick r:id="rId3" action="ppaction://hlinksldjump"/>
          </p:cNvPr>
          <p:cNvSpPr/>
          <p:nvPr/>
        </p:nvSpPr>
        <p:spPr>
          <a:xfrm>
            <a:off x="7715272" y="6000768"/>
            <a:ext cx="977900" cy="4857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1441808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Содержимое 2"/>
          <p:cNvSpPr>
            <a:spLocks noGrp="1"/>
          </p:cNvSpPr>
          <p:nvPr>
            <p:ph idx="1"/>
          </p:nvPr>
        </p:nvSpPr>
        <p:spPr>
          <a:xfrm>
            <a:off x="2386013" y="2428868"/>
            <a:ext cx="6757987" cy="4969098"/>
          </a:xfrm>
        </p:spPr>
        <p:txBody>
          <a:bodyPr/>
          <a:lstStyle/>
          <a:p>
            <a:pPr>
              <a:buFont typeface="Arial" pitchFamily="34" charset="0"/>
              <a:buNone/>
            </a:pPr>
            <a:r>
              <a:rPr lang="ru-RU" b="1" i="1" dirty="0" smtClean="0">
                <a:solidFill>
                  <a:schemeClr val="tx2">
                    <a:lumMod val="50000"/>
                  </a:schemeClr>
                </a:solidFill>
              </a:rPr>
              <a:t>    </a:t>
            </a:r>
            <a:r>
              <a:rPr lang="ru-RU" b="1" i="1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Раз — подняться, потянуться,</a:t>
            </a:r>
            <a:br>
              <a:rPr lang="ru-RU" b="1" i="1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</a:br>
            <a:r>
              <a:rPr lang="ru-RU" b="1" i="1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Два — нагнуться, разогнуться,</a:t>
            </a:r>
            <a:br>
              <a:rPr lang="ru-RU" b="1" i="1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</a:br>
            <a:r>
              <a:rPr lang="ru-RU" b="1" i="1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Три — в ладоши три хлопка,</a:t>
            </a:r>
            <a:br>
              <a:rPr lang="ru-RU" b="1" i="1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</a:br>
            <a:r>
              <a:rPr lang="ru-RU" b="1" i="1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Головою три кивка.</a:t>
            </a:r>
            <a:br>
              <a:rPr lang="ru-RU" b="1" i="1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</a:br>
            <a:r>
              <a:rPr lang="ru-RU" b="1" i="1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На четыре — руки шире,</a:t>
            </a:r>
            <a:br>
              <a:rPr lang="ru-RU" b="1" i="1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</a:br>
            <a:r>
              <a:rPr lang="ru-RU" b="1" i="1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Пять — руками помахать,</a:t>
            </a:r>
            <a:br>
              <a:rPr lang="ru-RU" b="1" i="1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</a:br>
            <a:r>
              <a:rPr lang="ru-RU" b="1" i="1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Шесть — на место тихо сесть.</a:t>
            </a:r>
            <a:r>
              <a:rPr lang="ru-RU" b="1" i="1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ru-RU" b="1" i="1" dirty="0" smtClean="0">
                <a:solidFill>
                  <a:schemeClr val="tx2">
                    <a:lumMod val="50000"/>
                  </a:schemeClr>
                </a:solidFill>
              </a:rPr>
            </a:br>
            <a:endParaRPr lang="ru-RU" b="1" i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03511"/>
            <a:ext cx="8229600" cy="2088232"/>
          </a:xfrm>
          <a:ln>
            <a:miter lim="800000"/>
            <a:headEnd/>
            <a:tailEnd/>
          </a:ln>
          <a:extLst/>
        </p:spPr>
        <p:txBody>
          <a:bodyPr>
            <a:normAutofit/>
          </a:bodyPr>
          <a:lstStyle/>
          <a:p>
            <a:pPr>
              <a:defRPr/>
            </a:pP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2">
                    <a:lumMod val="25000"/>
                  </a:schemeClr>
                </a:solidFill>
              </a:rPr>
              <a:t>  </a:t>
            </a:r>
            <a:b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2">
                    <a:lumMod val="25000"/>
                  </a:schemeClr>
                </a:solidFill>
              </a:rPr>
            </a:b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        </a:t>
            </a: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rPr>
              <a:t>Физминутка</a:t>
            </a:r>
            <a:r>
              <a:rPr lang="ru-RU" sz="24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rPr>
              <a:t/>
            </a:r>
            <a:br>
              <a:rPr lang="ru-RU" sz="24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rPr>
            </a:br>
            <a:endParaRPr lang="ru-RU" sz="2400" i="1" dirty="0">
              <a:solidFill>
                <a:schemeClr val="tx1">
                  <a:lumMod val="95000"/>
                  <a:lumOff val="5000"/>
                </a:schemeClr>
              </a:solidFill>
              <a:latin typeface="Calibri" pitchFamily="34" charset="0"/>
            </a:endParaRPr>
          </a:p>
        </p:txBody>
      </p:sp>
      <p:sp>
        <p:nvSpPr>
          <p:cNvPr id="6" name="Стрелка вправо 5">
            <a:hlinkClick r:id="rId2" action="ppaction://hlinksldjump"/>
          </p:cNvPr>
          <p:cNvSpPr/>
          <p:nvPr/>
        </p:nvSpPr>
        <p:spPr>
          <a:xfrm>
            <a:off x="7715272" y="6000768"/>
            <a:ext cx="977900" cy="4857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95972745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500166" y="428604"/>
            <a:ext cx="65722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latin typeface="Calibri" pitchFamily="34" charset="0"/>
                <a:cs typeface="Times New Roman" pitchFamily="18" charset="0"/>
              </a:rPr>
              <a:t>Лексический диктант</a:t>
            </a:r>
            <a:endParaRPr lang="ru-RU" sz="2800" b="1" dirty="0"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7" name="Стрелка влево 6">
            <a:hlinkClick r:id="rId2" action="ppaction://hlinksldjump"/>
          </p:cNvPr>
          <p:cNvSpPr/>
          <p:nvPr/>
        </p:nvSpPr>
        <p:spPr>
          <a:xfrm rot="10800000">
            <a:off x="7572396" y="6072206"/>
            <a:ext cx="978408" cy="484632"/>
          </a:xfrm>
          <a:prstGeom prst="leftArrow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539552" y="1772816"/>
            <a:ext cx="792088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Бусы из стекла, шкатулка из бересты, кукла из соломы, игрушки из глины, украшения из кожи, посуда из чугуна, серьги из серебра, рубашка изо льна, юбка из шерсти, изделия из дерева</a:t>
            </a:r>
            <a:br>
              <a:rPr lang="ru-RU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endParaRPr lang="ru-RU" sz="2400" dirty="0"/>
          </a:p>
        </p:txBody>
      </p:sp>
    </p:spTree>
    <p:extLst>
      <p:ext uri="{BB962C8B-B14F-4D97-AF65-F5344CB8AC3E}">
        <p14:creationId xmlns="" xmlns:p14="http://schemas.microsoft.com/office/powerpoint/2010/main" val="2580105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Text Box 5"/>
          <p:cNvSpPr txBox="1">
            <a:spLocks noChangeArrowheads="1"/>
          </p:cNvSpPr>
          <p:nvPr/>
        </p:nvSpPr>
        <p:spPr bwMode="auto">
          <a:xfrm>
            <a:off x="2690813" y="1144588"/>
            <a:ext cx="1841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endParaRPr lang="ru-RU" sz="28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7652" name="Text Box 6"/>
          <p:cNvSpPr txBox="1">
            <a:spLocks noChangeArrowheads="1"/>
          </p:cNvSpPr>
          <p:nvPr/>
        </p:nvSpPr>
        <p:spPr bwMode="auto">
          <a:xfrm>
            <a:off x="1835150" y="188913"/>
            <a:ext cx="6119813" cy="434975"/>
          </a:xfrm>
          <a:prstGeom prst="rect">
            <a:avLst/>
          </a:prstGeom>
          <a:solidFill>
            <a:srgbClr val="99CCFF"/>
          </a:solidFill>
          <a:ln w="38100">
            <a:solidFill>
              <a:srgbClr val="80008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rgbClr val="FF0000"/>
                </a:solidFill>
                <a:latin typeface="Arial" charset="0"/>
              </a:rPr>
              <a:t>Н и нн в суффиксах прилагательных</a:t>
            </a:r>
          </a:p>
        </p:txBody>
      </p:sp>
      <p:sp>
        <p:nvSpPr>
          <p:cNvPr id="27653" name="Text Box 7"/>
          <p:cNvSpPr txBox="1">
            <a:spLocks noChangeArrowheads="1"/>
          </p:cNvSpPr>
          <p:nvPr/>
        </p:nvSpPr>
        <p:spPr bwMode="auto">
          <a:xfrm>
            <a:off x="1835150" y="836613"/>
            <a:ext cx="6594475" cy="407987"/>
          </a:xfrm>
          <a:prstGeom prst="rect">
            <a:avLst/>
          </a:prstGeom>
          <a:solidFill>
            <a:schemeClr val="bg1"/>
          </a:solidFill>
          <a:ln w="41275">
            <a:solidFill>
              <a:srgbClr val="80008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latin typeface="Arial" charset="0"/>
              </a:rPr>
              <a:t>Определи, от какой части речи образовано слово.</a:t>
            </a:r>
          </a:p>
        </p:txBody>
      </p:sp>
      <p:sp>
        <p:nvSpPr>
          <p:cNvPr id="27654" name="Text Box 8"/>
          <p:cNvSpPr txBox="1">
            <a:spLocks noChangeArrowheads="1"/>
          </p:cNvSpPr>
          <p:nvPr/>
        </p:nvSpPr>
        <p:spPr bwMode="auto">
          <a:xfrm>
            <a:off x="3276600" y="1557338"/>
            <a:ext cx="3224213" cy="400050"/>
          </a:xfrm>
          <a:prstGeom prst="rect">
            <a:avLst/>
          </a:prstGeom>
          <a:solidFill>
            <a:schemeClr val="bg1"/>
          </a:solidFill>
          <a:ln w="41275">
            <a:solidFill>
              <a:srgbClr val="80008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latin typeface="Arial" charset="0"/>
              </a:rPr>
              <a:t>От существительного?</a:t>
            </a:r>
          </a:p>
        </p:txBody>
      </p:sp>
      <p:sp>
        <p:nvSpPr>
          <p:cNvPr id="27655" name="Text Box 9"/>
          <p:cNvSpPr txBox="1">
            <a:spLocks noChangeArrowheads="1"/>
          </p:cNvSpPr>
          <p:nvPr/>
        </p:nvSpPr>
        <p:spPr bwMode="auto">
          <a:xfrm>
            <a:off x="4356100" y="2230438"/>
            <a:ext cx="515938" cy="407987"/>
          </a:xfrm>
          <a:prstGeom prst="rect">
            <a:avLst/>
          </a:prstGeom>
          <a:solidFill>
            <a:schemeClr val="bg1"/>
          </a:solidFill>
          <a:ln w="41275">
            <a:solidFill>
              <a:srgbClr val="80008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Arial" charset="0"/>
              </a:rPr>
              <a:t>Да</a:t>
            </a:r>
          </a:p>
        </p:txBody>
      </p:sp>
      <p:sp>
        <p:nvSpPr>
          <p:cNvPr id="27656" name="Text Box 10"/>
          <p:cNvSpPr txBox="1">
            <a:spLocks noChangeArrowheads="1"/>
          </p:cNvSpPr>
          <p:nvPr/>
        </p:nvSpPr>
        <p:spPr bwMode="auto">
          <a:xfrm>
            <a:off x="1908175" y="2997200"/>
            <a:ext cx="6307138" cy="407988"/>
          </a:xfrm>
          <a:prstGeom prst="rect">
            <a:avLst/>
          </a:prstGeom>
          <a:solidFill>
            <a:schemeClr val="bg1"/>
          </a:solidFill>
          <a:ln w="41275">
            <a:solidFill>
              <a:srgbClr val="80008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latin typeface="Arial" charset="0"/>
              </a:rPr>
              <a:t>Определи, какой суффикс прибавлен к основе?</a:t>
            </a:r>
          </a:p>
        </p:txBody>
      </p:sp>
      <p:sp>
        <p:nvSpPr>
          <p:cNvPr id="27657" name="Text Box 11"/>
          <p:cNvSpPr txBox="1">
            <a:spLocks noChangeArrowheads="1"/>
          </p:cNvSpPr>
          <p:nvPr/>
        </p:nvSpPr>
        <p:spPr bwMode="auto">
          <a:xfrm>
            <a:off x="1692275" y="3860800"/>
            <a:ext cx="2146300" cy="501650"/>
          </a:xfrm>
          <a:prstGeom prst="rect">
            <a:avLst/>
          </a:prstGeom>
          <a:solidFill>
            <a:srgbClr val="99CCFF"/>
          </a:solidFill>
          <a:ln w="44450">
            <a:solidFill>
              <a:srgbClr val="80008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solidFill>
                  <a:srgbClr val="FF0000"/>
                </a:solidFill>
                <a:latin typeface="Arial" charset="0"/>
              </a:rPr>
              <a:t>-онн, -енн, -н</a:t>
            </a:r>
          </a:p>
        </p:txBody>
      </p:sp>
      <p:sp>
        <p:nvSpPr>
          <p:cNvPr id="27658" name="Text Box 12"/>
          <p:cNvSpPr txBox="1">
            <a:spLocks noChangeArrowheads="1"/>
          </p:cNvSpPr>
          <p:nvPr/>
        </p:nvSpPr>
        <p:spPr bwMode="auto">
          <a:xfrm>
            <a:off x="1428729" y="4749800"/>
            <a:ext cx="3571900" cy="369332"/>
          </a:xfrm>
          <a:prstGeom prst="rect">
            <a:avLst/>
          </a:prstGeom>
          <a:solidFill>
            <a:schemeClr val="bg1"/>
          </a:solidFill>
          <a:ln w="38100">
            <a:solidFill>
              <a:srgbClr val="80008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Arial" charset="0"/>
              </a:rPr>
              <a:t>Основа на - </a:t>
            </a:r>
            <a:r>
              <a:rPr lang="ru-RU" b="1" dirty="0" err="1" smtClean="0">
                <a:latin typeface="Arial" charset="0"/>
              </a:rPr>
              <a:t>н</a:t>
            </a:r>
            <a:r>
              <a:rPr lang="ru-RU" b="1" dirty="0" smtClean="0">
                <a:latin typeface="Arial" charset="0"/>
              </a:rPr>
              <a:t> + суффикс - </a:t>
            </a:r>
            <a:r>
              <a:rPr lang="ru-RU" b="1" dirty="0" err="1" smtClean="0">
                <a:latin typeface="Arial" charset="0"/>
              </a:rPr>
              <a:t>н</a:t>
            </a:r>
            <a:endParaRPr lang="ru-RU" b="1" dirty="0">
              <a:latin typeface="Arial" charset="0"/>
            </a:endParaRPr>
          </a:p>
        </p:txBody>
      </p:sp>
      <p:sp>
        <p:nvSpPr>
          <p:cNvPr id="27659" name="Text Box 13"/>
          <p:cNvSpPr txBox="1">
            <a:spLocks noChangeArrowheads="1"/>
          </p:cNvSpPr>
          <p:nvPr/>
        </p:nvSpPr>
        <p:spPr bwMode="auto">
          <a:xfrm>
            <a:off x="1835150" y="5516563"/>
            <a:ext cx="1711325" cy="498475"/>
          </a:xfrm>
          <a:prstGeom prst="rect">
            <a:avLst/>
          </a:prstGeom>
          <a:solidFill>
            <a:srgbClr val="99CCFF"/>
          </a:solidFill>
          <a:ln w="41275">
            <a:solidFill>
              <a:srgbClr val="80008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solidFill>
                  <a:srgbClr val="FF0000"/>
                </a:solidFill>
                <a:latin typeface="Arial" charset="0"/>
              </a:rPr>
              <a:t>Пиши - нн</a:t>
            </a:r>
          </a:p>
        </p:txBody>
      </p:sp>
      <p:sp>
        <p:nvSpPr>
          <p:cNvPr id="27660" name="Text Box 14"/>
          <p:cNvSpPr txBox="1">
            <a:spLocks noChangeArrowheads="1"/>
          </p:cNvSpPr>
          <p:nvPr/>
        </p:nvSpPr>
        <p:spPr bwMode="auto">
          <a:xfrm>
            <a:off x="684213" y="6021388"/>
            <a:ext cx="3887787" cy="708025"/>
          </a:xfrm>
          <a:prstGeom prst="rect">
            <a:avLst/>
          </a:prstGeom>
          <a:solidFill>
            <a:schemeClr val="bg1"/>
          </a:solidFill>
          <a:ln w="38100">
            <a:solidFill>
              <a:srgbClr val="80008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 u="sng">
                <a:latin typeface="Arial" charset="0"/>
              </a:rPr>
              <a:t>Исключения:</a:t>
            </a:r>
            <a:r>
              <a:rPr lang="ru-RU" b="1">
                <a:latin typeface="Arial" charset="0"/>
              </a:rPr>
              <a:t>  </a:t>
            </a:r>
          </a:p>
          <a:p>
            <a:r>
              <a:rPr lang="ru-RU" b="1">
                <a:latin typeface="Arial" charset="0"/>
              </a:rPr>
              <a:t>ветреный (но безветренный)</a:t>
            </a:r>
          </a:p>
        </p:txBody>
      </p:sp>
      <p:sp>
        <p:nvSpPr>
          <p:cNvPr id="27661" name="Text Box 15"/>
          <p:cNvSpPr txBox="1">
            <a:spLocks noChangeArrowheads="1"/>
          </p:cNvSpPr>
          <p:nvPr/>
        </p:nvSpPr>
        <p:spPr bwMode="auto">
          <a:xfrm>
            <a:off x="6156325" y="3860800"/>
            <a:ext cx="1954213" cy="498475"/>
          </a:xfrm>
          <a:prstGeom prst="rect">
            <a:avLst/>
          </a:prstGeom>
          <a:solidFill>
            <a:srgbClr val="99CCFF"/>
          </a:solidFill>
          <a:ln w="41275">
            <a:solidFill>
              <a:srgbClr val="80008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solidFill>
                  <a:srgbClr val="FF0000"/>
                </a:solidFill>
                <a:latin typeface="Arial" charset="0"/>
              </a:rPr>
              <a:t>-ан, -ян, -ин</a:t>
            </a:r>
          </a:p>
        </p:txBody>
      </p:sp>
      <p:sp>
        <p:nvSpPr>
          <p:cNvPr id="27663" name="Text Box 17"/>
          <p:cNvSpPr txBox="1">
            <a:spLocks noChangeArrowheads="1"/>
          </p:cNvSpPr>
          <p:nvPr/>
        </p:nvSpPr>
        <p:spPr bwMode="auto">
          <a:xfrm>
            <a:off x="6443663" y="5516563"/>
            <a:ext cx="1524000" cy="495300"/>
          </a:xfrm>
          <a:prstGeom prst="rect">
            <a:avLst/>
          </a:prstGeom>
          <a:solidFill>
            <a:srgbClr val="99CCFF"/>
          </a:solidFill>
          <a:ln w="38100">
            <a:solidFill>
              <a:srgbClr val="80008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solidFill>
                  <a:srgbClr val="FF0000"/>
                </a:solidFill>
                <a:latin typeface="Arial" charset="0"/>
              </a:rPr>
              <a:t>Пиши - н</a:t>
            </a:r>
          </a:p>
        </p:txBody>
      </p:sp>
      <p:sp>
        <p:nvSpPr>
          <p:cNvPr id="27664" name="Text Box 18"/>
          <p:cNvSpPr txBox="1">
            <a:spLocks noChangeArrowheads="1"/>
          </p:cNvSpPr>
          <p:nvPr/>
        </p:nvSpPr>
        <p:spPr bwMode="auto">
          <a:xfrm>
            <a:off x="5364163" y="6021388"/>
            <a:ext cx="3565525" cy="708025"/>
          </a:xfrm>
          <a:prstGeom prst="rect">
            <a:avLst/>
          </a:prstGeom>
          <a:solidFill>
            <a:schemeClr val="bg1"/>
          </a:solidFill>
          <a:ln w="38100">
            <a:solidFill>
              <a:srgbClr val="80008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 u="sng">
                <a:latin typeface="Arial" charset="0"/>
              </a:rPr>
              <a:t>Исключения:</a:t>
            </a:r>
            <a:r>
              <a:rPr lang="ru-RU" b="1">
                <a:latin typeface="Arial" charset="0"/>
              </a:rPr>
              <a:t>  оловянный,</a:t>
            </a:r>
          </a:p>
          <a:p>
            <a:r>
              <a:rPr lang="ru-RU" b="1">
                <a:latin typeface="Arial" charset="0"/>
              </a:rPr>
              <a:t>деревянный, стеклянный</a:t>
            </a:r>
          </a:p>
        </p:txBody>
      </p:sp>
      <p:sp>
        <p:nvSpPr>
          <p:cNvPr id="27665" name="Line 22"/>
          <p:cNvSpPr>
            <a:spLocks noChangeShapeType="1"/>
          </p:cNvSpPr>
          <p:nvPr/>
        </p:nvSpPr>
        <p:spPr bwMode="auto">
          <a:xfrm>
            <a:off x="4643438" y="1268413"/>
            <a:ext cx="0" cy="287337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7666" name="Line 23"/>
          <p:cNvSpPr>
            <a:spLocks noChangeShapeType="1"/>
          </p:cNvSpPr>
          <p:nvPr/>
        </p:nvSpPr>
        <p:spPr bwMode="auto">
          <a:xfrm>
            <a:off x="4643438" y="1989138"/>
            <a:ext cx="0" cy="217487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7667" name="Line 26"/>
          <p:cNvSpPr>
            <a:spLocks noChangeShapeType="1"/>
          </p:cNvSpPr>
          <p:nvPr/>
        </p:nvSpPr>
        <p:spPr bwMode="auto">
          <a:xfrm flipH="1">
            <a:off x="4643438" y="2636838"/>
            <a:ext cx="0" cy="360362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7668" name="Line 27"/>
          <p:cNvSpPr>
            <a:spLocks noChangeShapeType="1"/>
          </p:cNvSpPr>
          <p:nvPr/>
        </p:nvSpPr>
        <p:spPr bwMode="auto">
          <a:xfrm flipH="1">
            <a:off x="3851275" y="3429000"/>
            <a:ext cx="1008063" cy="717550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7669" name="Line 28"/>
          <p:cNvSpPr>
            <a:spLocks noChangeShapeType="1"/>
          </p:cNvSpPr>
          <p:nvPr/>
        </p:nvSpPr>
        <p:spPr bwMode="auto">
          <a:xfrm>
            <a:off x="5003800" y="3429000"/>
            <a:ext cx="1152525" cy="719138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7670" name="Line 29"/>
          <p:cNvSpPr>
            <a:spLocks noChangeShapeType="1"/>
          </p:cNvSpPr>
          <p:nvPr/>
        </p:nvSpPr>
        <p:spPr bwMode="auto">
          <a:xfrm flipH="1">
            <a:off x="2700338" y="4365625"/>
            <a:ext cx="0" cy="358775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7671" name="Line 30"/>
          <p:cNvSpPr>
            <a:spLocks noChangeShapeType="1"/>
          </p:cNvSpPr>
          <p:nvPr/>
        </p:nvSpPr>
        <p:spPr bwMode="auto">
          <a:xfrm flipH="1">
            <a:off x="7190102" y="4365625"/>
            <a:ext cx="45719" cy="1135077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7672" name="Line 31"/>
          <p:cNvSpPr>
            <a:spLocks noChangeShapeType="1"/>
          </p:cNvSpPr>
          <p:nvPr/>
        </p:nvSpPr>
        <p:spPr bwMode="auto">
          <a:xfrm flipH="1">
            <a:off x="2700338" y="5157788"/>
            <a:ext cx="0" cy="360362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6" name="Стрелка вправо 25">
            <a:hlinkClick r:id="rId2" action="ppaction://hlinksldjump"/>
          </p:cNvPr>
          <p:cNvSpPr/>
          <p:nvPr/>
        </p:nvSpPr>
        <p:spPr>
          <a:xfrm>
            <a:off x="8166100" y="5214950"/>
            <a:ext cx="977900" cy="4857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357158" y="-683186"/>
            <a:ext cx="8247290" cy="69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Задание: выпишите из данного текста прилагательные с –</a:t>
            </a:r>
            <a:r>
              <a:rPr lang="ru-RU" sz="2400" b="1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</a:t>
            </a:r>
            <a:r>
              <a:rPr lang="ru-RU" sz="2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и -</a:t>
            </a:r>
            <a:r>
              <a:rPr lang="ru-RU" sz="2400" b="1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нн</a:t>
            </a:r>
            <a:r>
              <a:rPr lang="ru-RU" sz="2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в суффиксах .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</a:t>
            </a:r>
            <a:r>
              <a:rPr lang="ru-RU" sz="2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Золотом горят листья деревьев, драгоценными рубинами краснеют спелые ягоды калины, рябины. Но это не осенний лес, а нарядная деревянная посуда, которой издавна торговали на ярмарках в старинном селе Хохлома Нижегородского края.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Нелегко сделать настоящую хохломскую чашу. Сначала из дерева мастер вырезает заготовку и покрывает её тонким слоем глины. Похожа эта чаша на глиняную. Потом её пропитывают льняным маслом, натирают оловянным порошком. Чаша блестит будто серебряная.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5671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5671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трелка влево 2">
            <a:hlinkClick r:id="rId2" action="ppaction://hlinksldjump"/>
          </p:cNvPr>
          <p:cNvSpPr/>
          <p:nvPr/>
        </p:nvSpPr>
        <p:spPr>
          <a:xfrm rot="10800000">
            <a:off x="7572396" y="6072206"/>
            <a:ext cx="978408" cy="357166"/>
          </a:xfrm>
          <a:prstGeom prst="leftArrow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32657596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357158" y="980728"/>
            <a:ext cx="8786842" cy="51090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                                Тест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В каком </a:t>
            </a: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прилагательном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на месте пропуска пишется –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-?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1) </a:t>
            </a:r>
            <a:r>
              <a:rPr lang="ru-RU" sz="1600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ледя</a:t>
            </a:r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..ой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2) </a:t>
            </a:r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ба..</a:t>
            </a:r>
            <a:r>
              <a:rPr lang="ru-RU" sz="1600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ый</a:t>
            </a:r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3) </a:t>
            </a:r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осе..</a:t>
            </a:r>
            <a:r>
              <a:rPr lang="ru-RU" sz="1600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ий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4)  </a:t>
            </a:r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дли..</a:t>
            </a:r>
            <a:r>
              <a:rPr lang="ru-RU" sz="1600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ый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В каком прилагательном на месте пропуска пишется –</a:t>
            </a:r>
            <a:r>
              <a:rPr lang="ru-RU" sz="16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нн</a:t>
            </a: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-?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1) </a:t>
            </a:r>
            <a:r>
              <a:rPr lang="ru-RU" sz="1600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осли</a:t>
            </a:r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..</a:t>
            </a:r>
            <a:r>
              <a:rPr lang="ru-RU" sz="1600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ый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2) </a:t>
            </a:r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тополи..</a:t>
            </a:r>
            <a:r>
              <a:rPr lang="ru-RU" sz="1600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ый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3) </a:t>
            </a:r>
            <a:r>
              <a:rPr lang="ru-RU" sz="1600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деревя</a:t>
            </a:r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..</a:t>
            </a:r>
            <a:r>
              <a:rPr lang="ru-RU" sz="1600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ый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4)</a:t>
            </a:r>
            <a:r>
              <a:rPr kumimoji="0" lang="ru-RU" sz="1600" b="0" i="0" u="none" strike="noStrike" cap="none" normalizeH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шмел</a:t>
            </a:r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и..</a:t>
            </a:r>
            <a:r>
              <a:rPr lang="ru-RU" sz="1600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ый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b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</a:t>
            </a: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В каком прилагательном на месте пропуска пишется  -</a:t>
            </a:r>
            <a:r>
              <a:rPr lang="ru-RU" sz="16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нн</a:t>
            </a: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-?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1) </a:t>
            </a:r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голуби..</a:t>
            </a:r>
            <a:r>
              <a:rPr lang="ru-RU" sz="1600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ый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2) </a:t>
            </a:r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серебря..</a:t>
            </a:r>
            <a:r>
              <a:rPr lang="ru-RU" sz="1600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ый</a:t>
            </a:r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3) </a:t>
            </a:r>
            <a:r>
              <a:rPr lang="ru-RU" sz="1600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ваго</a:t>
            </a:r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..</a:t>
            </a:r>
            <a:r>
              <a:rPr lang="ru-RU" sz="1600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ый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4) </a:t>
            </a:r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шерстя..ой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</a:t>
            </a: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 каком прилагательном на месте пропуска пишется  -</a:t>
            </a:r>
            <a:r>
              <a:rPr lang="ru-RU" sz="16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</a:t>
            </a: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?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1)</a:t>
            </a:r>
            <a:r>
              <a:rPr kumimoji="0" lang="ru-RU" sz="1600" b="0" i="0" u="none" strike="noStrike" cap="none" normalizeH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лимо</a:t>
            </a:r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..</a:t>
            </a:r>
            <a:r>
              <a:rPr lang="ru-RU" sz="1600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ый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2) </a:t>
            </a:r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око..</a:t>
            </a:r>
            <a:r>
              <a:rPr lang="ru-RU" sz="1600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ый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3) </a:t>
            </a:r>
            <a:r>
              <a:rPr lang="ru-RU" sz="1600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нефтя</a:t>
            </a:r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..ой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4) </a:t>
            </a:r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стекля..</a:t>
            </a:r>
            <a:r>
              <a:rPr lang="ru-RU" sz="1600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ый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</a:t>
            </a: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В каком существительном на месте пропуска пишется  -</a:t>
            </a:r>
            <a:r>
              <a:rPr lang="ru-RU" sz="16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</a:t>
            </a: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-?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1) </a:t>
            </a:r>
            <a:r>
              <a:rPr lang="ru-RU" sz="1600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ястреби</a:t>
            </a:r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..</a:t>
            </a:r>
            <a:r>
              <a:rPr lang="ru-RU" sz="1600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ый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2) </a:t>
            </a:r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карма..</a:t>
            </a:r>
            <a:r>
              <a:rPr lang="ru-RU" sz="1600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ый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3) </a:t>
            </a:r>
            <a:r>
              <a:rPr lang="ru-RU" sz="1600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оловя</a:t>
            </a:r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..</a:t>
            </a:r>
            <a:r>
              <a:rPr lang="ru-RU" sz="1600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ый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4) </a:t>
            </a:r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тыкве..</a:t>
            </a:r>
            <a:r>
              <a:rPr lang="ru-RU" sz="1600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ый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6. </a:t>
            </a: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каком существительном на месте пропуска пишется  -</a:t>
            </a:r>
            <a:r>
              <a:rPr lang="ru-RU" sz="16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нн</a:t>
            </a: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-?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1)  </a:t>
            </a:r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мыши..</a:t>
            </a:r>
            <a:r>
              <a:rPr lang="ru-RU" sz="1600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ый</a:t>
            </a:r>
            <a:r>
              <a:rPr kumimoji="0" lang="ru-RU" sz="1600" b="0" i="0" u="none" strike="noStrike" cap="none" normalizeH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2) </a:t>
            </a:r>
            <a:r>
              <a:rPr lang="ru-RU" sz="1600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песча</a:t>
            </a:r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..</a:t>
            </a:r>
            <a:r>
              <a:rPr lang="ru-RU" sz="1600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ый</a:t>
            </a:r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3) </a:t>
            </a:r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клюкве..</a:t>
            </a:r>
            <a:r>
              <a:rPr lang="ru-RU" sz="1600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ый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4) </a:t>
            </a:r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ветре..</a:t>
            </a:r>
            <a:r>
              <a:rPr lang="ru-RU" sz="1600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ый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5671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5671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трелка влево 2">
            <a:hlinkClick r:id="rId2" action="ppaction://hlinksldjump"/>
          </p:cNvPr>
          <p:cNvSpPr/>
          <p:nvPr/>
        </p:nvSpPr>
        <p:spPr>
          <a:xfrm rot="10800000">
            <a:off x="7358082" y="6286520"/>
            <a:ext cx="978408" cy="357166"/>
          </a:xfrm>
          <a:prstGeom prst="leftArrow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трелка влево 2">
            <a:hlinkClick r:id="rId2" action="ppaction://hlinksldjump"/>
          </p:cNvPr>
          <p:cNvSpPr/>
          <p:nvPr/>
        </p:nvSpPr>
        <p:spPr>
          <a:xfrm rot="10800000">
            <a:off x="7786710" y="6286520"/>
            <a:ext cx="978408" cy="357166"/>
          </a:xfrm>
          <a:prstGeom prst="leftArrow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42910" y="357166"/>
            <a:ext cx="7889530" cy="5929354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800" b="1" dirty="0" smtClean="0">
              <a:solidFill>
                <a:srgbClr val="740000"/>
              </a:solidFill>
              <a:latin typeface="Cambria" pitchFamily="18" charset="0"/>
            </a:endParaRPr>
          </a:p>
          <a:p>
            <a:pPr algn="ctr"/>
            <a:endParaRPr lang="ru-RU" sz="2800" b="1" dirty="0" smtClean="0">
              <a:solidFill>
                <a:srgbClr val="740000"/>
              </a:solidFill>
              <a:latin typeface="Cambria" pitchFamily="18" charset="0"/>
            </a:endParaRPr>
          </a:p>
          <a:p>
            <a:pPr algn="ctr"/>
            <a:endParaRPr lang="ru-RU" sz="2800" b="1" dirty="0" smtClean="0">
              <a:solidFill>
                <a:srgbClr val="740000"/>
              </a:solidFill>
              <a:latin typeface="Cambria" pitchFamily="18" charset="0"/>
            </a:endParaRPr>
          </a:p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Monotype Corsiva" pitchFamily="66" charset="0"/>
              </a:rPr>
              <a:t>Ключ</a:t>
            </a:r>
          </a:p>
          <a:p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1. 1</a:t>
            </a:r>
          </a:p>
          <a:p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2. 3</a:t>
            </a:r>
          </a:p>
          <a:p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3. 3</a:t>
            </a:r>
          </a:p>
          <a:p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4. 3</a:t>
            </a:r>
          </a:p>
          <a:p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5. 1</a:t>
            </a:r>
          </a:p>
          <a:p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6. 3</a:t>
            </a:r>
          </a:p>
          <a:p>
            <a:endParaRPr lang="ru-RU" sz="2800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Критерии оценки:</a:t>
            </a:r>
          </a:p>
          <a:p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«5» - 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6 (правильных ответов);</a:t>
            </a:r>
          </a:p>
          <a:p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«4»-  5;</a:t>
            </a:r>
          </a:p>
          <a:p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«3»- 4;</a:t>
            </a:r>
          </a:p>
          <a:p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«2» – 3 и меньше</a:t>
            </a:r>
          </a:p>
          <a:p>
            <a:endParaRPr lang="ru-RU" sz="2400" b="1" dirty="0" smtClean="0">
              <a:solidFill>
                <a:srgbClr val="74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400" b="1" dirty="0" smtClean="0">
              <a:solidFill>
                <a:srgbClr val="740000"/>
              </a:solidFill>
              <a:latin typeface="Cambria" pitchFamily="18" charset="0"/>
            </a:endParaRPr>
          </a:p>
          <a:p>
            <a:endParaRPr lang="ru-RU" sz="2800" b="1" dirty="0" smtClean="0">
              <a:solidFill>
                <a:srgbClr val="740000"/>
              </a:solidFill>
              <a:latin typeface="Cambria" pitchFamily="18" charset="0"/>
            </a:endParaRPr>
          </a:p>
          <a:p>
            <a:pPr algn="ctr"/>
            <a:endParaRPr lang="ru-RU" sz="2000" b="1" dirty="0">
              <a:solidFill>
                <a:srgbClr val="740000"/>
              </a:solidFill>
              <a:latin typeface="Cambria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945307191"/>
              </p:ext>
            </p:extLst>
          </p:nvPr>
        </p:nvGraphicFramePr>
        <p:xfrm>
          <a:off x="35496" y="428604"/>
          <a:ext cx="8856984" cy="642939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40562"/>
                <a:gridCol w="6816422"/>
              </a:tblGrid>
              <a:tr h="181994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0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Методы обучения</a:t>
                      </a:r>
                    </a:p>
                    <a:p>
                      <a:pPr algn="ctr"/>
                      <a:endParaRPr lang="ru-RU" sz="2400" b="0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None/>
                      </a:pPr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Частично-поисковый, 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наглядный, 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словесный, 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проблемный.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366264"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Формы обучения</a:t>
                      </a:r>
                      <a:endParaRPr lang="ru-RU" sz="2400" b="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14350" indent="-514350">
                        <a:buClrTx/>
                        <a:buFont typeface="Wingdings" pitchFamily="2" charset="2"/>
                        <a:buNone/>
                      </a:pPr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Фронтальная, </a:t>
                      </a:r>
                    </a:p>
                    <a:p>
                      <a:pPr marL="514350" indent="-514350">
                        <a:buClrTx/>
                        <a:buFont typeface="Wingdings" pitchFamily="2" charset="2"/>
                        <a:buNone/>
                      </a:pPr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коллективная, групповая,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24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514350" indent="-514350">
                        <a:buClrTx/>
                        <a:buFont typeface="Wingdings" pitchFamily="2" charset="2"/>
                        <a:buNone/>
                      </a:pPr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работа</a:t>
                      </a:r>
                      <a:r>
                        <a:rPr lang="ru-RU" sz="24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в парах</a:t>
                      </a:r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43188"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Приёмы деятельности учителя</a:t>
                      </a:r>
                      <a:endParaRPr lang="ru-RU" sz="2400" b="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None/>
                      </a:pPr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Организация проблемно-поисковой работы обучающихся.</a:t>
                      </a:r>
                      <a:r>
                        <a:rPr lang="ru-RU" sz="24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>
                        <a:buFont typeface="Wingdings" pitchFamily="2" charset="2"/>
                        <a:buNone/>
                      </a:pPr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Оценка </a:t>
                      </a:r>
                      <a:r>
                        <a:rPr lang="ru-RU" sz="24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своей</a:t>
                      </a:r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работы обучающимися.</a:t>
                      </a:r>
                      <a:r>
                        <a:rPr lang="ru-RU" sz="24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</a:p>
                    <a:p>
                      <a:pPr>
                        <a:buFont typeface="Wingdings" pitchFamily="2" charset="2"/>
                        <a:buNone/>
                      </a:pPr>
                      <a:r>
                        <a:rPr lang="ru-RU" sz="24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Рефлекс</a:t>
                      </a:r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ия.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357290" y="1714488"/>
            <a:ext cx="6572296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80000"/>
              </a:lnSpc>
              <a:buFont typeface="Symbol" pitchFamily="18" charset="2"/>
              <a:buNone/>
            </a:pPr>
            <a:r>
              <a:rPr lang="ru-RU" sz="2400" b="1" dirty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1 строка 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– одно существительное, выражающее главную тему </a:t>
            </a:r>
            <a:r>
              <a:rPr lang="ru-RU" sz="2400" dirty="0" err="1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cинквейна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.</a:t>
            </a:r>
          </a:p>
          <a:p>
            <a:pPr>
              <a:lnSpc>
                <a:spcPct val="80000"/>
              </a:lnSpc>
              <a:buFont typeface="Symbol" pitchFamily="18" charset="2"/>
              <a:buNone/>
            </a:pPr>
            <a:r>
              <a:rPr lang="ru-RU" sz="2400" b="1" dirty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2 строка 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– два прилагательных, выражающих главную мысль.</a:t>
            </a:r>
          </a:p>
          <a:p>
            <a:pPr>
              <a:lnSpc>
                <a:spcPct val="80000"/>
              </a:lnSpc>
              <a:buFont typeface="Symbol" pitchFamily="18" charset="2"/>
              <a:buNone/>
            </a:pPr>
            <a:r>
              <a:rPr lang="ru-RU" sz="2400" b="1" dirty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3 строка 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– три глагола, описывающие действия в рамках темы.</a:t>
            </a:r>
          </a:p>
          <a:p>
            <a:pPr>
              <a:lnSpc>
                <a:spcPct val="80000"/>
              </a:lnSpc>
              <a:buFont typeface="Symbol" pitchFamily="18" charset="2"/>
              <a:buNone/>
            </a:pPr>
            <a:r>
              <a:rPr lang="ru-RU" sz="2400" b="1" dirty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4 строка 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– фраза, несущая определенный смысл.</a:t>
            </a:r>
          </a:p>
          <a:p>
            <a:pPr>
              <a:lnSpc>
                <a:spcPct val="80000"/>
              </a:lnSpc>
              <a:buFont typeface="Symbol" pitchFamily="18" charset="2"/>
              <a:buNone/>
            </a:pPr>
            <a:r>
              <a:rPr lang="ru-RU" sz="2400" b="1" dirty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5 строка 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– заключение в форме существительного (ассоциация с первым словом).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43042" y="785794"/>
            <a:ext cx="65722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Calibri" pitchFamily="34" charset="0"/>
                <a:cs typeface="Times New Roman" pitchFamily="18" charset="0"/>
              </a:rPr>
              <a:t>Особенности составления </a:t>
            </a:r>
            <a:r>
              <a:rPr lang="ru-RU" sz="2800" b="1" dirty="0" err="1" smtClean="0">
                <a:latin typeface="Calibri" pitchFamily="34" charset="0"/>
                <a:cs typeface="Times New Roman" pitchFamily="18" charset="0"/>
              </a:rPr>
              <a:t>синквейна</a:t>
            </a:r>
            <a:endParaRPr lang="ru-RU" sz="2800" b="1" dirty="0"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7" name="Стрелка влево 6">
            <a:hlinkClick r:id="rId2" action="ppaction://hlinksldjump"/>
          </p:cNvPr>
          <p:cNvSpPr/>
          <p:nvPr/>
        </p:nvSpPr>
        <p:spPr>
          <a:xfrm rot="10800000">
            <a:off x="7072330" y="6000768"/>
            <a:ext cx="978408" cy="484632"/>
          </a:xfrm>
          <a:prstGeom prst="leftArrow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лево 7">
            <a:hlinkClick r:id="rId2" action="ppaction://hlinksldjump"/>
          </p:cNvPr>
          <p:cNvSpPr/>
          <p:nvPr/>
        </p:nvSpPr>
        <p:spPr>
          <a:xfrm rot="10800000">
            <a:off x="7072330" y="6072206"/>
            <a:ext cx="978408" cy="484632"/>
          </a:xfrm>
          <a:prstGeom prst="leftArrow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253811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17"/>
          <p:cNvSpPr>
            <a:spLocks noChangeArrowheads="1"/>
          </p:cNvSpPr>
          <p:nvPr/>
        </p:nvSpPr>
        <p:spPr bwMode="auto">
          <a:xfrm>
            <a:off x="0" y="836613"/>
            <a:ext cx="9144000" cy="2592387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8131" name="Объект 1"/>
          <p:cNvSpPr>
            <a:spLocks noGrp="1"/>
          </p:cNvSpPr>
          <p:nvPr>
            <p:ph idx="1"/>
          </p:nvPr>
        </p:nvSpPr>
        <p:spPr>
          <a:xfrm>
            <a:off x="250825" y="1052513"/>
            <a:ext cx="8642350" cy="6048375"/>
          </a:xfrm>
        </p:spPr>
        <p:txBody>
          <a:bodyPr/>
          <a:lstStyle/>
          <a:p>
            <a:pPr eaLnBrk="1" hangingPunct="1">
              <a:buFont typeface="Symbol" pitchFamily="18" charset="2"/>
              <a:buNone/>
            </a:pPr>
            <a:endParaRPr lang="ru-RU" i="1" dirty="0" smtClean="0">
              <a:solidFill>
                <a:srgbClr val="2862AA"/>
              </a:solidFill>
              <a:latin typeface="Calibri" pitchFamily="34" charset="0"/>
              <a:cs typeface="Arial" pitchFamily="34" charset="0"/>
            </a:endParaRPr>
          </a:p>
          <a:p>
            <a:pPr eaLnBrk="1" hangingPunct="1">
              <a:buFontTx/>
              <a:buAutoNum type="arabicPeriod"/>
            </a:pPr>
            <a:endParaRPr lang="ru-RU" b="1" i="1" dirty="0" smtClean="0">
              <a:solidFill>
                <a:srgbClr val="2862AA"/>
              </a:solidFill>
              <a:latin typeface="Calibri" pitchFamily="34" charset="0"/>
            </a:endParaRPr>
          </a:p>
          <a:p>
            <a:pPr>
              <a:buFont typeface="Symbol" pitchFamily="18" charset="2"/>
              <a:buNone/>
            </a:pPr>
            <a:r>
              <a:rPr lang="ru-RU" i="1" dirty="0" smtClean="0">
                <a:solidFill>
                  <a:srgbClr val="2862AA"/>
                </a:solidFill>
              </a:rPr>
              <a:t>            </a:t>
            </a:r>
            <a:endParaRPr lang="ru-RU" i="1" dirty="0" smtClean="0"/>
          </a:p>
          <a:p>
            <a:pPr eaLnBrk="1" hangingPunct="1">
              <a:buFont typeface="Symbol" pitchFamily="18" charset="2"/>
              <a:buNone/>
            </a:pPr>
            <a:endParaRPr lang="ru-RU" dirty="0" smtClean="0"/>
          </a:p>
          <a:p>
            <a:pPr eaLnBrk="1" hangingPunct="1">
              <a:buFont typeface="Symbol" pitchFamily="18" charset="2"/>
              <a:buNone/>
            </a:pPr>
            <a:endParaRPr lang="ru-RU" dirty="0" smtClean="0"/>
          </a:p>
          <a:p>
            <a:pPr eaLnBrk="1" hangingPunct="1">
              <a:buFont typeface="Symbol" pitchFamily="18" charset="2"/>
              <a:buNone/>
            </a:pPr>
            <a:endParaRPr lang="ru-RU" dirty="0" smtClean="0"/>
          </a:p>
        </p:txBody>
      </p:sp>
      <p:sp>
        <p:nvSpPr>
          <p:cNvPr id="48132" name="Заголовок 2"/>
          <p:cNvSpPr>
            <a:spLocks noGrp="1"/>
          </p:cNvSpPr>
          <p:nvPr>
            <p:ph type="title"/>
          </p:nvPr>
        </p:nvSpPr>
        <p:spPr>
          <a:xfrm>
            <a:off x="827584" y="440532"/>
            <a:ext cx="8424862" cy="576262"/>
          </a:xfrm>
        </p:spPr>
        <p:txBody>
          <a:bodyPr>
            <a:normAutofit fontScale="90000"/>
          </a:bodyPr>
          <a:lstStyle/>
          <a:p>
            <a:pPr eaLnBrk="1" hangingPunct="1"/>
            <a:endParaRPr lang="ru-RU" sz="3200" b="1" u="sng" dirty="0" smtClean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8133" name="Заголовок 2"/>
          <p:cNvSpPr txBox="1">
            <a:spLocks/>
          </p:cNvSpPr>
          <p:nvPr/>
        </p:nvSpPr>
        <p:spPr bwMode="auto">
          <a:xfrm>
            <a:off x="0" y="836613"/>
            <a:ext cx="8820150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ru-RU" sz="4400" b="1">
                <a:latin typeface="Candara" pitchFamily="34" charset="0"/>
              </a:rPr>
              <a:t/>
            </a:r>
            <a:br>
              <a:rPr lang="ru-RU" sz="4400" b="1">
                <a:latin typeface="Candara" pitchFamily="34" charset="0"/>
              </a:rPr>
            </a:br>
            <a:endParaRPr lang="ru-RU" sz="4400" b="1">
              <a:latin typeface="Candara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625028566"/>
              </p:ext>
            </p:extLst>
          </p:nvPr>
        </p:nvGraphicFramePr>
        <p:xfrm>
          <a:off x="250825" y="1124744"/>
          <a:ext cx="8569325" cy="5533232"/>
        </p:xfrm>
        <a:graphic>
          <a:graphicData uri="http://schemas.openxmlformats.org/drawingml/2006/table">
            <a:tbl>
              <a:tblPr/>
              <a:tblGrid>
                <a:gridCol w="4284663"/>
                <a:gridCol w="4284662"/>
              </a:tblGrid>
              <a:tr h="88730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ndara" pitchFamily="34" charset="0"/>
                        </a:rPr>
                        <a:t>«Тонкие» вопросы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ndara" pitchFamily="34" charset="0"/>
                        </a:rPr>
                        <a:t>«Толстые» вопросы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4645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1. Вопросы, на которые можно дать однозначный ответ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2. Возможное начало вопроса: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- Кто…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- Что…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- Когда…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ndar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1. Вопросы, на которые ответить однозначно нельзя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2. Возможное начало вопроса: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- Дайте объяснение, почему…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- Почему вы думаете…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- В чём разница…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ndar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5FE"/>
                    </a:solidFill>
                  </a:tcPr>
                </a:tc>
              </a:tr>
            </a:tbl>
          </a:graphicData>
        </a:graphic>
      </p:graphicFrame>
      <p:sp>
        <p:nvSpPr>
          <p:cNvPr id="8" name="Стрелка влево 7">
            <a:hlinkClick r:id="rId2" action="ppaction://hlinksldjump"/>
          </p:cNvPr>
          <p:cNvSpPr/>
          <p:nvPr/>
        </p:nvSpPr>
        <p:spPr>
          <a:xfrm rot="10800000">
            <a:off x="7072330" y="6072206"/>
            <a:ext cx="978408" cy="484632"/>
          </a:xfrm>
          <a:prstGeom prst="leftArrow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102421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Домашнее  задание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39552" y="2348880"/>
            <a:ext cx="828092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1. Вспомните фразеологизмы, в которых используются прилагательные с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в суффиксах, указывающих на принадлежность живому существу. Затем составьте 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сказку  с фразеологизмами и запишите их.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2. На основе изученного материала составьте диктант по теме «Правописание букв -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и –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в суффиксах имён прилагательных, образованных от существительных». </a:t>
            </a:r>
          </a:p>
        </p:txBody>
      </p:sp>
      <p:sp>
        <p:nvSpPr>
          <p:cNvPr id="5" name="Стрелка влево 4">
            <a:hlinkClick r:id="rId2" action="ppaction://hlinksldjump"/>
          </p:cNvPr>
          <p:cNvSpPr/>
          <p:nvPr/>
        </p:nvSpPr>
        <p:spPr>
          <a:xfrm rot="10800000">
            <a:off x="7500958" y="6286520"/>
            <a:ext cx="978408" cy="357166"/>
          </a:xfrm>
          <a:prstGeom prst="leftArrow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трелка влево 3">
            <a:hlinkClick r:id="rId2" action="ppaction://hlinksldjump"/>
          </p:cNvPr>
          <p:cNvSpPr/>
          <p:nvPr/>
        </p:nvSpPr>
        <p:spPr>
          <a:xfrm rot="10800000">
            <a:off x="7369898" y="6348528"/>
            <a:ext cx="978408" cy="484632"/>
          </a:xfrm>
          <a:prstGeom prst="leftArrow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611560" y="764704"/>
            <a:ext cx="82867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latin typeface="Monotype Corsiva" pitchFamily="66" charset="0"/>
              </a:rPr>
              <a:t>Распределение слов по группам:                            </a:t>
            </a:r>
            <a:endParaRPr lang="ru-RU" sz="3600" b="1" dirty="0">
              <a:solidFill>
                <a:schemeClr val="tx2">
                  <a:lumMod val="75000"/>
                </a:schemeClr>
              </a:solidFill>
              <a:latin typeface="Monotype Corsiva" pitchFamily="66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214282" y="2143116"/>
            <a:ext cx="1928826" cy="3000396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Cambria" pitchFamily="18" charset="0"/>
              </a:rPr>
              <a:t>1 группа</a:t>
            </a:r>
          </a:p>
          <a:p>
            <a:pPr algn="ctr"/>
            <a:endParaRPr lang="ru-RU" sz="2400" b="1" dirty="0" smtClean="0">
              <a:solidFill>
                <a:schemeClr val="tx1"/>
              </a:solidFill>
              <a:latin typeface="Cambria" pitchFamily="18" charset="0"/>
            </a:endParaRPr>
          </a:p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Cambria" pitchFamily="18" charset="0"/>
              </a:rPr>
              <a:t>Кожаный,</a:t>
            </a:r>
          </a:p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Cambria" pitchFamily="18" charset="0"/>
              </a:rPr>
              <a:t>серебряная,</a:t>
            </a:r>
          </a:p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Cambria" pitchFamily="18" charset="0"/>
              </a:rPr>
              <a:t>гусиный,</a:t>
            </a:r>
          </a:p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Cambria" pitchFamily="18" charset="0"/>
              </a:rPr>
              <a:t>серебряный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2214546" y="2500306"/>
            <a:ext cx="2000264" cy="3000396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b="1" dirty="0" smtClean="0">
              <a:solidFill>
                <a:srgbClr val="740000"/>
              </a:solidFill>
              <a:latin typeface="Cambria" pitchFamily="18" charset="0"/>
            </a:endParaRPr>
          </a:p>
          <a:p>
            <a:pPr algn="ctr"/>
            <a:endParaRPr lang="ru-RU" sz="2400" b="1" dirty="0" smtClean="0">
              <a:solidFill>
                <a:srgbClr val="740000"/>
              </a:solidFill>
              <a:latin typeface="Cambria" pitchFamily="18" charset="0"/>
            </a:endParaRPr>
          </a:p>
          <a:p>
            <a:pPr algn="ctr"/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Cambria" pitchFamily="18" charset="0"/>
              </a:rPr>
              <a:t>2 группа</a:t>
            </a:r>
          </a:p>
          <a:p>
            <a:pPr algn="ctr"/>
            <a:endParaRPr lang="ru-RU" sz="2400" b="1" dirty="0" smtClean="0">
              <a:solidFill>
                <a:srgbClr val="740000"/>
              </a:solidFill>
              <a:latin typeface="Cambria" pitchFamily="18" charset="0"/>
            </a:endParaRPr>
          </a:p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Cambria" pitchFamily="18" charset="0"/>
              </a:rPr>
              <a:t>Оловянный,</a:t>
            </a:r>
          </a:p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Cambria" pitchFamily="18" charset="0"/>
              </a:rPr>
              <a:t>деревянный</a:t>
            </a:r>
          </a:p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Cambria" pitchFamily="18" charset="0"/>
              </a:rPr>
              <a:t>стеклянный,</a:t>
            </a:r>
          </a:p>
          <a:p>
            <a:pPr algn="ctr"/>
            <a:endParaRPr lang="ru-RU" sz="2400" b="1" dirty="0" smtClean="0">
              <a:solidFill>
                <a:srgbClr val="740000"/>
              </a:solidFill>
              <a:latin typeface="Cambria" pitchFamily="18" charset="0"/>
            </a:endParaRPr>
          </a:p>
          <a:p>
            <a:pPr algn="ctr"/>
            <a:endParaRPr lang="ru-RU" sz="2400" b="1" dirty="0" smtClean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4211960" y="2780928"/>
            <a:ext cx="1944216" cy="3000396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Cambria" pitchFamily="18" charset="0"/>
              </a:rPr>
              <a:t>3 группа</a:t>
            </a:r>
          </a:p>
          <a:p>
            <a:pPr algn="ctr"/>
            <a:endParaRPr lang="ru-RU" sz="2400" b="1" dirty="0" smtClean="0">
              <a:solidFill>
                <a:schemeClr val="tx1"/>
              </a:solidFill>
              <a:latin typeface="Cambria" pitchFamily="18" charset="0"/>
            </a:endParaRPr>
          </a:p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Cambria" pitchFamily="18" charset="0"/>
              </a:rPr>
              <a:t>Карманный,</a:t>
            </a:r>
          </a:p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Cambria" pitchFamily="18" charset="0"/>
              </a:rPr>
              <a:t>длинный,</a:t>
            </a:r>
          </a:p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Cambria" pitchFamily="18" charset="0"/>
              </a:rPr>
              <a:t>лунный.</a:t>
            </a: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6143636" y="3286124"/>
            <a:ext cx="2786050" cy="3000396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Cambria" pitchFamily="18" charset="0"/>
              </a:rPr>
              <a:t>4 группа</a:t>
            </a:r>
          </a:p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</a:p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Cambria" pitchFamily="18" charset="0"/>
              </a:rPr>
              <a:t>Жизненный,</a:t>
            </a:r>
          </a:p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Cambria" pitchFamily="18" charset="0"/>
              </a:rPr>
              <a:t>утренний,</a:t>
            </a:r>
          </a:p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Cambria" pitchFamily="18" charset="0"/>
              </a:rPr>
              <a:t>станционный,</a:t>
            </a:r>
          </a:p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Cambria" pitchFamily="18" charset="0"/>
              </a:rPr>
              <a:t>искусственный.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505229068"/>
              </p:ext>
            </p:extLst>
          </p:nvPr>
        </p:nvGraphicFramePr>
        <p:xfrm>
          <a:off x="35496" y="642918"/>
          <a:ext cx="9108504" cy="617045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48272"/>
                <a:gridCol w="6660232"/>
              </a:tblGrid>
              <a:tr h="1446872"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Используемая технология</a:t>
                      </a:r>
                      <a:endParaRPr lang="ru-RU" sz="2400" b="0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14350" marR="0" indent="-5143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Проблемное обучение,</a:t>
                      </a:r>
                    </a:p>
                    <a:p>
                      <a:pPr marL="514350" indent="-514350">
                        <a:buClrTx/>
                        <a:buFont typeface="Wingdings" pitchFamily="2" charset="2"/>
                        <a:buNone/>
                      </a:pPr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приёмы технологии развития</a:t>
                      </a:r>
                      <a:r>
                        <a:rPr lang="ru-RU" sz="24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</a:t>
                      </a:r>
                    </a:p>
                    <a:p>
                      <a:pPr marL="514350" indent="-514350">
                        <a:buClrTx/>
                        <a:buFont typeface="Wingdings" pitchFamily="2" charset="2"/>
                        <a:buNone/>
                      </a:pPr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критического мышления.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3436">
                <a:tc gridSpan="2">
                  <a:txBody>
                    <a:bodyPr/>
                    <a:lstStyle/>
                    <a:p>
                      <a:pPr algn="ctr"/>
                      <a:r>
                        <a:rPr lang="ru-RU" sz="2400" b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Результат урока</a:t>
                      </a:r>
                      <a:endParaRPr lang="ru-RU" sz="2400" b="0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001680"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Знать</a:t>
                      </a:r>
                      <a:endParaRPr lang="ru-RU" sz="2400" b="0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-5143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Условия выбора</a:t>
                      </a:r>
                      <a:r>
                        <a:rPr lang="ru-RU" sz="24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написания букв -</a:t>
                      </a:r>
                      <a:r>
                        <a:rPr lang="ru-RU" sz="24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lang="ru-RU" sz="24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и -</a:t>
                      </a:r>
                      <a:r>
                        <a:rPr lang="ru-RU" sz="24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нн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lang="ru-RU" sz="24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в суффиксах имен прилагательных.     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2998470"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Уметь</a:t>
                      </a:r>
                      <a:endParaRPr lang="ru-RU" sz="2400" b="0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-514350">
                        <a:buClrTx/>
                        <a:buFont typeface="Wingdings" pitchFamily="2" charset="2"/>
                        <a:buNone/>
                      </a:pPr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Правильно</a:t>
                      </a:r>
                      <a:r>
                        <a:rPr lang="ru-RU" sz="24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писать слова с изучаемой орфограммой,</a:t>
                      </a:r>
                    </a:p>
                    <a:p>
                      <a:pPr marL="0" indent="-514350">
                        <a:buClrTx/>
                        <a:buFont typeface="Wingdings" pitchFamily="2" charset="2"/>
                        <a:buNone/>
                      </a:pPr>
                      <a:r>
                        <a:rPr lang="ru-RU" sz="24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выделять графически орфограмму,</a:t>
                      </a:r>
                    </a:p>
                    <a:p>
                      <a:pPr marL="0" indent="-514350">
                        <a:buClrTx/>
                        <a:buFont typeface="Wingdings" pitchFamily="2" charset="2"/>
                        <a:buNone/>
                      </a:pPr>
                      <a:r>
                        <a:rPr lang="ru-RU" sz="24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объяснять правописание суффиксов    прилагательных.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1776841" y="3310759"/>
          <a:ext cx="208280" cy="365760"/>
        </p:xfrm>
        <a:graphic>
          <a:graphicData uri="http://schemas.openxmlformats.org/drawingml/2006/table">
            <a:tbl>
              <a:tblPr/>
              <a:tblGrid>
                <a:gridCol w="208280"/>
              </a:tblGrid>
              <a:tr h="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/>
          <p:cNvSpPr txBox="1">
            <a:spLocks/>
          </p:cNvSpPr>
          <p:nvPr/>
        </p:nvSpPr>
        <p:spPr bwMode="auto">
          <a:xfrm>
            <a:off x="107950" y="115888"/>
            <a:ext cx="8229600" cy="86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4400" b="1" dirty="0" smtClean="0">
                <a:latin typeface="Candara" pitchFamily="34" charset="0"/>
              </a:rPr>
              <a:t>План </a:t>
            </a:r>
            <a:r>
              <a:rPr lang="ru-RU" sz="4400" b="1" dirty="0">
                <a:latin typeface="Candara" pitchFamily="34" charset="0"/>
              </a:rPr>
              <a:t>урока</a:t>
            </a:r>
          </a:p>
        </p:txBody>
      </p:sp>
      <p:sp>
        <p:nvSpPr>
          <p:cNvPr id="12291" name="Объект 2"/>
          <p:cNvSpPr txBox="1">
            <a:spLocks/>
          </p:cNvSpPr>
          <p:nvPr/>
        </p:nvSpPr>
        <p:spPr bwMode="auto">
          <a:xfrm>
            <a:off x="107950" y="836613"/>
            <a:ext cx="9036050" cy="59055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571500" indent="-571500">
              <a:spcBef>
                <a:spcPct val="20000"/>
              </a:spcBef>
              <a:buClr>
                <a:schemeClr val="accent1"/>
              </a:buClr>
              <a:buSzPct val="100000"/>
            </a:pP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I.     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Организационный момент  (1 мин.).</a:t>
            </a:r>
          </a:p>
          <a:p>
            <a:pPr marL="571500" indent="-571500">
              <a:spcBef>
                <a:spcPct val="20000"/>
              </a:spcBef>
              <a:buClr>
                <a:schemeClr val="accent1"/>
              </a:buClr>
              <a:buSzPct val="100000"/>
            </a:pP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II.    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Актуализация полученных ранее знаний  учащихся (5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мин.).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pPr marL="571500" indent="-571500">
              <a:spcBef>
                <a:spcPct val="20000"/>
              </a:spcBef>
              <a:buClr>
                <a:schemeClr val="accent1"/>
              </a:buClr>
              <a:buSzPct val="100000"/>
            </a:pP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1.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Лингвистическая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загадка.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pPr marL="571500" indent="-571500">
              <a:spcBef>
                <a:spcPct val="20000"/>
              </a:spcBef>
              <a:buClr>
                <a:schemeClr val="accent1"/>
              </a:buClr>
              <a:buSzPct val="100000"/>
            </a:pP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2. Работа с кластером. </a:t>
            </a:r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571500" indent="-571500">
              <a:spcBef>
                <a:spcPct val="20000"/>
              </a:spcBef>
              <a:buClr>
                <a:schemeClr val="accent1"/>
              </a:buClr>
              <a:buSzPct val="100000"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       3. Создание проблемной ситуации.</a:t>
            </a:r>
          </a:p>
          <a:p>
            <a:pPr marL="571500" indent="-571500">
              <a:spcBef>
                <a:spcPct val="20000"/>
              </a:spcBef>
              <a:buClr>
                <a:schemeClr val="accent1"/>
              </a:buClr>
              <a:buSzPct val="100000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III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.     Изучение нового материала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(15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мин).</a:t>
            </a:r>
          </a:p>
          <a:p>
            <a:pPr marL="971550" lvl="1" indent="-571500">
              <a:spcBef>
                <a:spcPct val="20000"/>
              </a:spcBef>
              <a:buClr>
                <a:schemeClr val="accent1"/>
              </a:buClr>
              <a:buSzPct val="100000"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1. Формулирование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проблемы, темы урока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971550" lvl="1" indent="-571500">
              <a:spcBef>
                <a:spcPct val="20000"/>
              </a:spcBef>
              <a:buClr>
                <a:schemeClr val="accent1"/>
              </a:buClr>
              <a:buSzPct val="100000"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2. Решение проблемы.</a:t>
            </a:r>
          </a:p>
          <a:p>
            <a:pPr marL="971550" lvl="1" indent="-571500">
              <a:spcBef>
                <a:spcPct val="20000"/>
              </a:spcBef>
              <a:buClr>
                <a:schemeClr val="accent1"/>
              </a:buClr>
              <a:buSzPct val="100000"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3. Составление алгоритма. </a:t>
            </a:r>
          </a:p>
          <a:p>
            <a:pPr marL="971550" lvl="1" indent="-571500">
              <a:spcBef>
                <a:spcPct val="20000"/>
              </a:spcBef>
              <a:buClr>
                <a:schemeClr val="accent1"/>
              </a:buClr>
              <a:buSzPct val="100000"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Физминутка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pPr marL="571500" indent="-571500">
              <a:spcBef>
                <a:spcPct val="20000"/>
              </a:spcBef>
              <a:buClr>
                <a:schemeClr val="accent1"/>
              </a:buClr>
              <a:buSzPct val="100000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IV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Первичное закрепление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нового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знания (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8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мин.).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pPr marL="571500" indent="-571500">
              <a:spcBef>
                <a:spcPct val="20000"/>
              </a:spcBef>
              <a:buClr>
                <a:schemeClr val="accent1"/>
              </a:buClr>
              <a:buSzPct val="100000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V.   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Вторичное закрепление учебного материала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мин.).</a:t>
            </a:r>
          </a:p>
          <a:p>
            <a:pPr marL="571500" indent="-571500">
              <a:spcBef>
                <a:spcPct val="20000"/>
              </a:spcBef>
              <a:buClr>
                <a:schemeClr val="accent1"/>
              </a:buClr>
              <a:buSzPct val="100000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VI.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Подведение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итогов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. (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мин.).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 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  <a:p>
            <a:pPr marL="571500" indent="-571500">
              <a:spcBef>
                <a:spcPct val="20000"/>
              </a:spcBef>
              <a:buClr>
                <a:schemeClr val="accent1"/>
              </a:buClr>
              <a:buSzPct val="100000"/>
            </a:pP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VII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Домашнее задание (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мин.). 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pPr marL="571500" indent="-571500">
              <a:spcBef>
                <a:spcPct val="20000"/>
              </a:spcBef>
              <a:buClr>
                <a:schemeClr val="accent1"/>
              </a:buClr>
              <a:buSzPct val="100000"/>
              <a:buFont typeface="Candara" pitchFamily="34" charset="0"/>
              <a:buAutoNum type="romanUcPeriod"/>
            </a:pPr>
            <a:endParaRPr lang="ru-RU" sz="2200" dirty="0"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55096503"/>
              </p:ext>
            </p:extLst>
          </p:nvPr>
        </p:nvGraphicFramePr>
        <p:xfrm>
          <a:off x="0" y="500042"/>
          <a:ext cx="9108504" cy="635795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79712"/>
                <a:gridCol w="1080120"/>
                <a:gridCol w="3168352"/>
                <a:gridCol w="2880320"/>
              </a:tblGrid>
              <a:tr h="392196">
                <a:tc gridSpan="4"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C00000"/>
                          </a:solidFill>
                          <a:latin typeface="Cambria" pitchFamily="18" charset="0"/>
                        </a:rPr>
                        <a:t>ПЛАН-КОНСПЕКТ</a:t>
                      </a:r>
                      <a:r>
                        <a:rPr lang="ru-RU" b="1" baseline="0" dirty="0" smtClean="0">
                          <a:solidFill>
                            <a:srgbClr val="C00000"/>
                          </a:solidFill>
                          <a:latin typeface="Cambria" pitchFamily="18" charset="0"/>
                        </a:rPr>
                        <a:t> УРОКА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061068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Структурный компонент урока</a:t>
                      </a:r>
                      <a:endParaRPr lang="ru-RU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Время</a:t>
                      </a:r>
                    </a:p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(мин.)</a:t>
                      </a:r>
                      <a:endParaRPr lang="ru-RU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Действия учителя</a:t>
                      </a:r>
                      <a:endParaRPr lang="ru-RU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Действия учеников</a:t>
                      </a:r>
                    </a:p>
                    <a:p>
                      <a:pPr algn="ctr"/>
                      <a:endParaRPr lang="ru-RU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90469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I</a:t>
                      </a:r>
                      <a:r>
                        <a:rPr lang="ru-RU" sz="1800" b="1" i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</a:t>
                      </a:r>
                      <a:r>
                        <a:rPr lang="ru-RU" sz="1800" b="1" i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Организацион</a:t>
                      </a:r>
                      <a:r>
                        <a:rPr lang="en-US" sz="1800" b="1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ный</a:t>
                      </a:r>
                      <a:r>
                        <a:rPr lang="ru-RU" sz="1800" b="1" i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момент.</a:t>
                      </a:r>
                      <a:endParaRPr lang="en-US" sz="1800" b="1" i="0" kern="120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i="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u="sng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Задача: </a:t>
                      </a: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создать мотивацию к действиям</a:t>
                      </a:r>
                      <a:r>
                        <a:rPr lang="ru-RU" sz="18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 уроке, проверить усвоение предыдущих знаний и умений. </a:t>
                      </a:r>
                      <a:endParaRPr lang="ru-RU" sz="1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 мин.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Учитель создает ситуацию успеха для активизации необходимых для новой темы знаний.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Обучающиеся  включаются</a:t>
                      </a:r>
                      <a:r>
                        <a:rPr lang="ru-RU" sz="20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в деловой ритм, готовятся к ра</a:t>
                      </a:r>
                      <a:r>
                        <a:rPr lang="ru-RU" sz="20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боте.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b="1" u="sng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b="0" u="non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4249587804"/>
              </p:ext>
            </p:extLst>
          </p:nvPr>
        </p:nvGraphicFramePr>
        <p:xfrm>
          <a:off x="0" y="188640"/>
          <a:ext cx="9108504" cy="655272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79712"/>
                <a:gridCol w="864096"/>
                <a:gridCol w="3456384"/>
                <a:gridCol w="2808312"/>
              </a:tblGrid>
              <a:tr h="614578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II</a:t>
                      </a: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Актуализация полученных ранее знаний  учащихся</a:t>
                      </a:r>
                      <a:r>
                        <a:rPr lang="ru-RU" sz="1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 </a:t>
                      </a:r>
                      <a:r>
                        <a:rPr lang="ru-RU" sz="1800" b="0" u="sng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Задача: </a:t>
                      </a:r>
                      <a:r>
                        <a:rPr lang="ru-RU" sz="1800" b="0" u="none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закрепить знания</a:t>
                      </a:r>
                      <a:r>
                        <a:rPr lang="ru-RU" sz="1800" b="0" u="none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о </a:t>
                      </a:r>
                      <a:r>
                        <a:rPr lang="ru-RU" sz="1800" b="0" u="none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суффиксе,</a:t>
                      </a:r>
                      <a:endParaRPr lang="ru-RU" sz="1800" b="0" i="0" u="none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l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актуализация изученных способов действий, достаточных для построения нового знания.</a:t>
                      </a:r>
                      <a:endParaRPr lang="ru-RU" sz="180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u="none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1.Лингвистичес-     </a:t>
                      </a:r>
                      <a:r>
                        <a:rPr lang="ru-RU" sz="1800" b="0" u="none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кая</a:t>
                      </a:r>
                      <a:r>
                        <a:rPr lang="ru-RU" sz="1800" b="0" u="none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загадка.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u="none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2. Работа с кластером.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u="none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3.</a:t>
                      </a:r>
                      <a:r>
                        <a:rPr lang="ru-RU" sz="1800" b="0" u="none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Создания проблемной ситуации</a:t>
                      </a:r>
                      <a:r>
                        <a:rPr lang="ru-RU" sz="1800" b="0" u="none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aseline="0" dirty="0" smtClean="0">
                          <a:solidFill>
                            <a:srgbClr val="0033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5мин.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Учитель предлагает </a:t>
                      </a: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hlinkClick r:id="rId2" action="ppaction://hlinksldjump"/>
                        </a:rPr>
                        <a:t> </a:t>
                      </a: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разгадать </a:t>
                      </a: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hlinkClick r:id="rId3" action="ppaction://hlinksldjump"/>
                        </a:rPr>
                        <a:t>лингвистическую </a:t>
                      </a: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hlinkClick r:id="rId3" action="ppaction://hlinksldjump"/>
                        </a:rPr>
                        <a:t> загадку </a:t>
                      </a: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(работа в парах), просит вспомнить определение суффикса.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endParaRPr lang="ru-RU" sz="200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endParaRPr lang="ru-RU" sz="200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r>
                        <a:rPr lang="ru-RU" sz="20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Учитель  даёт задание:</a:t>
                      </a:r>
                    </a:p>
                    <a:p>
                      <a:pPr algn="l"/>
                      <a:r>
                        <a:rPr lang="ru-RU" sz="20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заполнить </a:t>
                      </a:r>
                      <a:r>
                        <a:rPr lang="ru-RU" sz="20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hlinkClick r:id="rId4" action="ppaction://hlinksldjump"/>
                        </a:rPr>
                        <a:t>кластер</a:t>
                      </a:r>
                      <a:r>
                        <a:rPr lang="ru-RU" sz="20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</a:p>
                    <a:p>
                      <a:pPr algn="l"/>
                      <a:r>
                        <a:rPr lang="ru-RU" sz="20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проанализировав слова с суффиксами. </a:t>
                      </a:r>
                    </a:p>
                    <a:p>
                      <a:pPr algn="l"/>
                      <a:r>
                        <a:rPr lang="ru-RU" sz="20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Заготовки кластера разложены  на каждой парте.</a:t>
                      </a:r>
                    </a:p>
                    <a:p>
                      <a:pPr algn="l"/>
                      <a:r>
                        <a:rPr lang="ru-RU" sz="2000" i="0" baseline="0" dirty="0" smtClean="0">
                          <a:solidFill>
                            <a:srgbClr val="0033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Коллективная работа.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sz="2000" b="0" u="none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endParaRPr lang="ru-RU" sz="2000" b="0" u="none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endParaRPr lang="ru-RU" sz="2000" b="0" u="none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r>
                        <a:rPr lang="ru-RU" sz="2000" b="0" u="non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Обучающиеся</a:t>
                      </a:r>
                      <a:r>
                        <a:rPr lang="ru-RU" sz="2000" b="0" u="none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u="non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читают задачу</a:t>
                      </a:r>
                      <a:r>
                        <a:rPr lang="ru-RU" sz="2000" b="0" u="none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и </a:t>
                      </a:r>
                      <a:r>
                        <a:rPr lang="ru-RU" sz="2000" b="0" u="non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дают ответ.</a:t>
                      </a:r>
                      <a:endParaRPr lang="ru-RU" sz="200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r>
                        <a:rPr lang="ru-RU" sz="20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Дают определение суффикса.</a:t>
                      </a:r>
                    </a:p>
                    <a:p>
                      <a:pPr algn="l"/>
                      <a:endParaRPr lang="ru-RU" sz="200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  <a:tabLst/>
                      </a:pPr>
                      <a:endParaRPr kumimoji="0" lang="ru-RU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  <a:tabLst/>
                      </a:pPr>
                      <a:endParaRPr kumimoji="0" lang="ru-RU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  <a:tabLst/>
                      </a:pPr>
                      <a:endParaRPr kumimoji="0" lang="ru-RU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Анализируют данные на слайде примеры </a:t>
                      </a: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hlinkClick r:id="rId2" action="ppaction://hlinksldjump"/>
                        </a:rPr>
                        <a:t>(слова с различными суффиксами).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Проговаривают виды орфограмм, которые встречаются при работе с данными примерами.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  <a:tabLst/>
                      </a:pPr>
                      <a:endParaRPr lang="ru-RU" sz="2000" b="1" u="sng" baseline="0" dirty="0" smtClean="0">
                        <a:solidFill>
                          <a:srgbClr val="0033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endParaRPr lang="ru-RU" sz="2000" b="1" u="sng" baseline="0" dirty="0" smtClean="0">
                        <a:solidFill>
                          <a:srgbClr val="0033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6944">
                <a:tc>
                  <a:txBody>
                    <a:bodyPr/>
                    <a:lstStyle/>
                    <a:p>
                      <a:pPr algn="just"/>
                      <a:endParaRPr lang="ru-RU" sz="1800" dirty="0">
                        <a:latin typeface="Cambria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latin typeface="Cambria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latin typeface="Cambria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 smtClean="0">
                        <a:latin typeface="Cambria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848594925"/>
              </p:ext>
            </p:extLst>
          </p:nvPr>
        </p:nvGraphicFramePr>
        <p:xfrm>
          <a:off x="0" y="764704"/>
          <a:ext cx="9108504" cy="597666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61620"/>
                <a:gridCol w="932308"/>
                <a:gridCol w="3506264"/>
                <a:gridCol w="2808312"/>
              </a:tblGrid>
              <a:tr h="560549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Заполняют </a:t>
                      </a: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hlinkClick r:id="rId2" action="ppaction://hlinksldjump"/>
                        </a:rPr>
                        <a:t>заготовки  кластера </a:t>
                      </a: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проверяют правильность его заполнения.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Делают вывод по работе, исправляют ошибки.</a:t>
                      </a:r>
                      <a:r>
                        <a:rPr lang="ru-RU" sz="2000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2000" b="1" u="sng" baseline="0" dirty="0" smtClean="0">
                        <a:solidFill>
                          <a:srgbClr val="0033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1169">
                <a:tc>
                  <a:txBody>
                    <a:bodyPr/>
                    <a:lstStyle/>
                    <a:p>
                      <a:pPr algn="just"/>
                      <a:endParaRPr lang="ru-RU" sz="1800" dirty="0">
                        <a:latin typeface="Cambria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latin typeface="Cambria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latin typeface="Cambria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 smtClean="0">
                        <a:latin typeface="Cambria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534256085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3328</TotalTime>
  <Words>2581</Words>
  <Application>Microsoft Office PowerPoint</Application>
  <PresentationFormat>Экран (4:3)</PresentationFormat>
  <Paragraphs>629</Paragraphs>
  <Slides>43</Slides>
  <Notes>7</Notes>
  <HiddenSlides>2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43</vt:i4>
      </vt:variant>
    </vt:vector>
  </HeadingPairs>
  <TitlesOfParts>
    <vt:vector size="44" baseType="lpstr">
      <vt:lpstr>Волна</vt:lpstr>
      <vt:lpstr>    Мультимедийная  презентация урока    русского  языка  в 6 классе по  теме                                                                  «Правописание Н и НН в суффиксах имен прилагательных»  </vt:lpstr>
      <vt:lpstr>УМК Оборудование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Самоанализ урока</vt:lpstr>
      <vt:lpstr>Слайд 22</vt:lpstr>
      <vt:lpstr>Слайд 23</vt:lpstr>
      <vt:lpstr>Слайд 24</vt:lpstr>
      <vt:lpstr>Слайд 25</vt:lpstr>
      <vt:lpstr>ПРИМЕРЫ СЛОВ С СУФФИКСАМИ ДЛЯ ЗАПОЛНЕНИЯ КЛАСТЕРА.</vt:lpstr>
      <vt:lpstr>Слайд 27</vt:lpstr>
      <vt:lpstr>Слайд 28</vt:lpstr>
      <vt:lpstr>Инструктаж по выполнению работы. </vt:lpstr>
      <vt:lpstr>Слайд 30</vt:lpstr>
      <vt:lpstr> </vt:lpstr>
      <vt:lpstr> </vt:lpstr>
      <vt:lpstr> </vt:lpstr>
      <vt:lpstr>           Физминутка </vt:lpstr>
      <vt:lpstr>Слайд 35</vt:lpstr>
      <vt:lpstr>Слайд 36</vt:lpstr>
      <vt:lpstr>Слайд 37</vt:lpstr>
      <vt:lpstr>Слайд 38</vt:lpstr>
      <vt:lpstr>Слайд 39</vt:lpstr>
      <vt:lpstr>Слайд 40</vt:lpstr>
      <vt:lpstr>Слайд 41</vt:lpstr>
      <vt:lpstr>Домашнее  задание.</vt:lpstr>
      <vt:lpstr>Слайд 43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Ольга</cp:lastModifiedBy>
  <cp:revision>389</cp:revision>
  <dcterms:created xsi:type="dcterms:W3CDTF">2012-11-06T16:51:31Z</dcterms:created>
  <dcterms:modified xsi:type="dcterms:W3CDTF">2014-02-20T02:06:50Z</dcterms:modified>
</cp:coreProperties>
</file>